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488" r:id="rId2"/>
    <p:sldId id="310" r:id="rId3"/>
    <p:sldId id="486" r:id="rId4"/>
    <p:sldId id="412" r:id="rId5"/>
    <p:sldId id="427" r:id="rId6"/>
    <p:sldId id="416" r:id="rId7"/>
    <p:sldId id="414" r:id="rId8"/>
    <p:sldId id="415" r:id="rId9"/>
    <p:sldId id="410" r:id="rId10"/>
    <p:sldId id="424" r:id="rId11"/>
    <p:sldId id="311" r:id="rId12"/>
    <p:sldId id="413" r:id="rId13"/>
    <p:sldId id="259" r:id="rId14"/>
    <p:sldId id="445" r:id="rId15"/>
    <p:sldId id="423" r:id="rId16"/>
    <p:sldId id="484" r:id="rId17"/>
    <p:sldId id="450" r:id="rId18"/>
    <p:sldId id="449" r:id="rId19"/>
    <p:sldId id="480" r:id="rId20"/>
    <p:sldId id="481" r:id="rId21"/>
    <p:sldId id="451" r:id="rId22"/>
    <p:sldId id="452" r:id="rId23"/>
    <p:sldId id="422" r:id="rId24"/>
    <p:sldId id="482" r:id="rId25"/>
    <p:sldId id="431" r:id="rId26"/>
    <p:sldId id="432" r:id="rId27"/>
    <p:sldId id="433" r:id="rId28"/>
    <p:sldId id="425" r:id="rId29"/>
    <p:sldId id="426" r:id="rId30"/>
    <p:sldId id="494" r:id="rId31"/>
    <p:sldId id="495" r:id="rId32"/>
    <p:sldId id="470" r:id="rId33"/>
    <p:sldId id="496" r:id="rId34"/>
    <p:sldId id="497" r:id="rId35"/>
    <p:sldId id="498" r:id="rId36"/>
    <p:sldId id="499" r:id="rId37"/>
    <p:sldId id="500" r:id="rId38"/>
    <p:sldId id="501" r:id="rId39"/>
    <p:sldId id="437" r:id="rId40"/>
    <p:sldId id="257" r:id="rId41"/>
    <p:sldId id="256" r:id="rId42"/>
    <p:sldId id="260" r:id="rId43"/>
    <p:sldId id="258" r:id="rId44"/>
    <p:sldId id="261" r:id="rId45"/>
    <p:sldId id="262" r:id="rId46"/>
    <p:sldId id="263" r:id="rId47"/>
    <p:sldId id="455" r:id="rId48"/>
    <p:sldId id="456" r:id="rId49"/>
    <p:sldId id="457" r:id="rId50"/>
    <p:sldId id="458" r:id="rId51"/>
    <p:sldId id="264" r:id="rId52"/>
    <p:sldId id="265" r:id="rId53"/>
    <p:sldId id="463" r:id="rId54"/>
    <p:sldId id="266" r:id="rId55"/>
    <p:sldId id="267" r:id="rId56"/>
    <p:sldId id="459" r:id="rId57"/>
    <p:sldId id="461" r:id="rId58"/>
    <p:sldId id="460" r:id="rId59"/>
    <p:sldId id="268" r:id="rId60"/>
    <p:sldId id="269" r:id="rId61"/>
    <p:sldId id="270" r:id="rId62"/>
    <p:sldId id="271" r:id="rId63"/>
    <p:sldId id="272" r:id="rId64"/>
    <p:sldId id="464" r:id="rId65"/>
    <p:sldId id="465" r:id="rId66"/>
    <p:sldId id="273" r:id="rId67"/>
    <p:sldId id="274" r:id="rId68"/>
    <p:sldId id="466" r:id="rId69"/>
    <p:sldId id="467" r:id="rId70"/>
    <p:sldId id="275" r:id="rId71"/>
    <p:sldId id="276" r:id="rId72"/>
    <p:sldId id="277" r:id="rId73"/>
    <p:sldId id="279" r:id="rId74"/>
    <p:sldId id="280" r:id="rId75"/>
    <p:sldId id="278" r:id="rId76"/>
    <p:sldId id="281" r:id="rId77"/>
    <p:sldId id="282" r:id="rId78"/>
    <p:sldId id="283" r:id="rId79"/>
    <p:sldId id="284" r:id="rId80"/>
    <p:sldId id="285" r:id="rId81"/>
    <p:sldId id="286" r:id="rId82"/>
    <p:sldId id="287" r:id="rId83"/>
    <p:sldId id="288" r:id="rId84"/>
    <p:sldId id="289" r:id="rId85"/>
    <p:sldId id="290" r:id="rId86"/>
    <p:sldId id="291" r:id="rId87"/>
    <p:sldId id="292" r:id="rId88"/>
    <p:sldId id="293" r:id="rId89"/>
    <p:sldId id="294" r:id="rId90"/>
    <p:sldId id="295" r:id="rId91"/>
    <p:sldId id="296" r:id="rId92"/>
    <p:sldId id="297" r:id="rId93"/>
    <p:sldId id="301" r:id="rId94"/>
    <p:sldId id="299" r:id="rId95"/>
    <p:sldId id="300" r:id="rId96"/>
    <p:sldId id="302" r:id="rId97"/>
    <p:sldId id="303" r:id="rId98"/>
    <p:sldId id="298" r:id="rId99"/>
    <p:sldId id="304" r:id="rId100"/>
    <p:sldId id="306" r:id="rId101"/>
    <p:sldId id="305" r:id="rId102"/>
    <p:sldId id="307" r:id="rId103"/>
    <p:sldId id="468" r:id="rId104"/>
    <p:sldId id="308" r:id="rId105"/>
    <p:sldId id="309" r:id="rId106"/>
    <p:sldId id="473" r:id="rId107"/>
    <p:sldId id="472" r:id="rId108"/>
    <p:sldId id="469" r:id="rId109"/>
    <p:sldId id="471" r:id="rId110"/>
    <p:sldId id="474" r:id="rId111"/>
    <p:sldId id="475" r:id="rId112"/>
    <p:sldId id="476" r:id="rId113"/>
    <p:sldId id="477" r:id="rId114"/>
    <p:sldId id="478" r:id="rId115"/>
    <p:sldId id="440" r:id="rId116"/>
    <p:sldId id="438" r:id="rId117"/>
    <p:sldId id="444" r:id="rId118"/>
    <p:sldId id="439" r:id="rId119"/>
    <p:sldId id="441" r:id="rId120"/>
    <p:sldId id="442" r:id="rId121"/>
    <p:sldId id="428" r:id="rId122"/>
    <p:sldId id="443" r:id="rId123"/>
    <p:sldId id="489" r:id="rId124"/>
    <p:sldId id="490" r:id="rId125"/>
    <p:sldId id="492" r:id="rId126"/>
    <p:sldId id="491" r:id="rId127"/>
    <p:sldId id="493"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کفیل" initials="A" lastIdx="1" clrIdx="0">
    <p:extLst>
      <p:ext uri="{19B8F6BF-5375-455C-9EA6-DF929625EA0E}">
        <p15:presenceInfo xmlns:p15="http://schemas.microsoft.com/office/powerpoint/2012/main" userId="کفیل"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sorterViewPr>
    <p:cViewPr>
      <p:scale>
        <a:sx n="75" d="100"/>
        <a:sy n="75" d="100"/>
      </p:scale>
      <p:origin x="0" y="-10109"/>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C2E2-806E-4622-83A2-FDA6DA8683E9}"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CDB52-4DE9-4ED3-8B39-4C5F766C3117}" type="slidenum">
              <a:rPr lang="en-US" smtClean="0"/>
              <a:t>‹#›</a:t>
            </a:fld>
            <a:endParaRPr lang="en-US"/>
          </a:p>
        </p:txBody>
      </p:sp>
    </p:spTree>
    <p:extLst>
      <p:ext uri="{BB962C8B-B14F-4D97-AF65-F5344CB8AC3E}">
        <p14:creationId xmlns:p14="http://schemas.microsoft.com/office/powerpoint/2010/main" val="231513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0523F4A-F29C-06F0-C5C6-562A998BFB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EECE5CC0-1B71-4FEE-B934-75A1C03486BE}" type="slidenum">
              <a:rPr lang="en-US" altLang="en-US" sz="1300">
                <a:latin typeface="Times New Roman" panose="02020603050405020304" pitchFamily="18" charset="0"/>
              </a:rPr>
              <a:pPr/>
              <a:t>4</a:t>
            </a:fld>
            <a:endParaRPr lang="en-US" altLang="en-US" sz="1300">
              <a:latin typeface="Times New Roman" panose="02020603050405020304" pitchFamily="18" charset="0"/>
            </a:endParaRPr>
          </a:p>
        </p:txBody>
      </p:sp>
      <p:sp>
        <p:nvSpPr>
          <p:cNvPr id="17411" name="Rectangle 2">
            <a:extLst>
              <a:ext uri="{FF2B5EF4-FFF2-40B4-BE49-F238E27FC236}">
                <a16:creationId xmlns:a16="http://schemas.microsoft.com/office/drawing/2014/main" id="{AC1FD3FE-8461-37EF-69CA-4857747AD46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024F762-A70F-91F5-757F-C14D4F2872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CDB52-4DE9-4ED3-8B39-4C5F766C3117}" type="slidenum">
              <a:rPr lang="en-US" smtClean="0"/>
              <a:t>43</a:t>
            </a:fld>
            <a:endParaRPr lang="en-US"/>
          </a:p>
        </p:txBody>
      </p:sp>
    </p:spTree>
    <p:extLst>
      <p:ext uri="{BB962C8B-B14F-4D97-AF65-F5344CB8AC3E}">
        <p14:creationId xmlns:p14="http://schemas.microsoft.com/office/powerpoint/2010/main" val="409964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499322A-0BF9-E898-C680-DE878F8B30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85C0E670-C552-44E0-A4B9-32012F7BFA59}" type="slidenum">
              <a:rPr lang="en-US" altLang="en-US" sz="1300">
                <a:latin typeface="Times New Roman" panose="02020603050405020304" pitchFamily="18" charset="0"/>
              </a:rPr>
              <a:pPr/>
              <a:t>6</a:t>
            </a:fld>
            <a:endParaRPr lang="en-US" altLang="en-US" sz="1300">
              <a:latin typeface="Times New Roman" panose="02020603050405020304" pitchFamily="18" charset="0"/>
            </a:endParaRPr>
          </a:p>
        </p:txBody>
      </p:sp>
      <p:sp>
        <p:nvSpPr>
          <p:cNvPr id="9219" name="Rectangle 2">
            <a:extLst>
              <a:ext uri="{FF2B5EF4-FFF2-40B4-BE49-F238E27FC236}">
                <a16:creationId xmlns:a16="http://schemas.microsoft.com/office/drawing/2014/main" id="{18C56C06-C3D2-9ADF-3D7B-18690D55C95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DBC5782-102E-F3CA-97C9-2631EB8020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815FA54-F5DE-0E34-D341-F816AE1BEA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EEB03D7F-FDA9-4BE7-A89C-7BA6476B0429}" type="slidenum">
              <a:rPr lang="en-US" altLang="en-US" sz="1300">
                <a:latin typeface="Times New Roman" panose="02020603050405020304" pitchFamily="18" charset="0"/>
              </a:rPr>
              <a:pPr/>
              <a:t>7</a:t>
            </a:fld>
            <a:endParaRPr lang="en-US" altLang="en-US" sz="1300">
              <a:latin typeface="Times New Roman" panose="02020603050405020304" pitchFamily="18" charset="0"/>
            </a:endParaRPr>
          </a:p>
        </p:txBody>
      </p:sp>
      <p:sp>
        <p:nvSpPr>
          <p:cNvPr id="13315" name="Rectangle 2">
            <a:extLst>
              <a:ext uri="{FF2B5EF4-FFF2-40B4-BE49-F238E27FC236}">
                <a16:creationId xmlns:a16="http://schemas.microsoft.com/office/drawing/2014/main" id="{BF3D0696-1614-0314-B506-42385CFCA86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56A56E0-2417-F8DA-1ABC-66E97EC1FD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D71B7A3-FDB3-6C6F-FB5B-BB2702A083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2E391C54-3B96-4266-8343-9C6675E1A923}" type="slidenum">
              <a:rPr lang="en-US" altLang="en-US" sz="1300">
                <a:latin typeface="Times New Roman" panose="02020603050405020304" pitchFamily="18" charset="0"/>
              </a:rPr>
              <a:pPr/>
              <a:t>8</a:t>
            </a:fld>
            <a:endParaRPr lang="en-US" altLang="en-US" sz="1300">
              <a:latin typeface="Times New Roman" panose="02020603050405020304" pitchFamily="18" charset="0"/>
            </a:endParaRPr>
          </a:p>
        </p:txBody>
      </p:sp>
      <p:sp>
        <p:nvSpPr>
          <p:cNvPr id="11267" name="Rectangle 2">
            <a:extLst>
              <a:ext uri="{FF2B5EF4-FFF2-40B4-BE49-F238E27FC236}">
                <a16:creationId xmlns:a16="http://schemas.microsoft.com/office/drawing/2014/main" id="{9E134900-68F9-F58B-8956-15EC70051A4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5265A5CF-58C9-A504-2A65-02AB9B8522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B7E4A5-8553-16EF-6988-FD9F685E20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6D88987E-C6B6-4FC4-81FB-156A3CF7A8C7}" type="slidenum">
              <a:rPr lang="en-US" altLang="en-US" sz="1300">
                <a:latin typeface="Times New Roman" panose="02020603050405020304" pitchFamily="18" charset="0"/>
              </a:rPr>
              <a:pPr/>
              <a:t>9</a:t>
            </a:fld>
            <a:endParaRPr lang="en-US" altLang="en-US" sz="1300">
              <a:latin typeface="Times New Roman" panose="02020603050405020304" pitchFamily="18" charset="0"/>
            </a:endParaRPr>
          </a:p>
        </p:txBody>
      </p:sp>
      <p:sp>
        <p:nvSpPr>
          <p:cNvPr id="21507" name="Rectangle 2">
            <a:extLst>
              <a:ext uri="{FF2B5EF4-FFF2-40B4-BE49-F238E27FC236}">
                <a16:creationId xmlns:a16="http://schemas.microsoft.com/office/drawing/2014/main" id="{7C3BE88B-E4EC-7B37-0AF9-9D3B89A173D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90B1825-C21C-799B-9D0A-F084C54A85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74C2D18-FEE2-D781-B4D0-4A647D6571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5EE0099F-B524-4AEF-89D8-A90C3973CA61}" type="slidenum">
              <a:rPr lang="en-US" altLang="en-US" sz="1300">
                <a:latin typeface="Times New Roman" panose="02020603050405020304" pitchFamily="18" charset="0"/>
              </a:rPr>
              <a:pPr/>
              <a:t>12</a:t>
            </a:fld>
            <a:endParaRPr lang="en-US" altLang="en-US" sz="1300">
              <a:latin typeface="Times New Roman" panose="02020603050405020304" pitchFamily="18" charset="0"/>
            </a:endParaRPr>
          </a:p>
        </p:txBody>
      </p:sp>
      <p:sp>
        <p:nvSpPr>
          <p:cNvPr id="15363" name="Rectangle 2">
            <a:extLst>
              <a:ext uri="{FF2B5EF4-FFF2-40B4-BE49-F238E27FC236}">
                <a16:creationId xmlns:a16="http://schemas.microsoft.com/office/drawing/2014/main" id="{6576ED9B-418C-7B27-1824-1C4492732B7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98F5F61-91FA-7246-02E4-27AAD737DA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میتوان با دفاع از حقوق حیوانات مقایسه کرد</a:t>
            </a:r>
          </a:p>
          <a:p>
            <a:r>
              <a:rPr lang="fa-IR" dirty="0"/>
              <a:t>در حال حاضر مواردی از مدیران شرکت ها که به دلیل سهل انگاری زندانی شده اند وجود دارد</a:t>
            </a:r>
            <a:endParaRPr lang="en-US" dirty="0"/>
          </a:p>
        </p:txBody>
      </p:sp>
      <p:sp>
        <p:nvSpPr>
          <p:cNvPr id="4" name="Slide Number Placeholder 3"/>
          <p:cNvSpPr>
            <a:spLocks noGrp="1"/>
          </p:cNvSpPr>
          <p:nvPr>
            <p:ph type="sldNum" sz="quarter" idx="5"/>
          </p:nvPr>
        </p:nvSpPr>
        <p:spPr/>
        <p:txBody>
          <a:bodyPr/>
          <a:lstStyle/>
          <a:p>
            <a:fld id="{78ACDB52-4DE9-4ED3-8B39-4C5F766C3117}" type="slidenum">
              <a:rPr lang="en-US" smtClean="0"/>
              <a:t>15</a:t>
            </a:fld>
            <a:endParaRPr lang="en-US"/>
          </a:p>
        </p:txBody>
      </p:sp>
    </p:spTree>
    <p:extLst>
      <p:ext uri="{BB962C8B-B14F-4D97-AF65-F5344CB8AC3E}">
        <p14:creationId xmlns:p14="http://schemas.microsoft.com/office/powerpoint/2010/main" val="325418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33DA21F-34B9-1C90-5800-A1F06DAC50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349D84A6-0A10-41AE-A4FB-6C9FC4E1C401}" type="slidenum">
              <a:rPr lang="en-US" altLang="en-US" sz="1300">
                <a:latin typeface="Times New Roman" panose="02020603050405020304" pitchFamily="18" charset="0"/>
              </a:rPr>
              <a:pPr/>
              <a:t>23</a:t>
            </a:fld>
            <a:endParaRPr lang="en-US" altLang="en-US" sz="1300">
              <a:latin typeface="Times New Roman" panose="02020603050405020304" pitchFamily="18" charset="0"/>
            </a:endParaRPr>
          </a:p>
        </p:txBody>
      </p:sp>
      <p:sp>
        <p:nvSpPr>
          <p:cNvPr id="23555" name="Rectangle 2">
            <a:extLst>
              <a:ext uri="{FF2B5EF4-FFF2-40B4-BE49-F238E27FC236}">
                <a16:creationId xmlns:a16="http://schemas.microsoft.com/office/drawing/2014/main" id="{C2189E07-BF6C-6931-5DAF-819D209EBDD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1DE1A9E-707F-EECD-6A56-99A3B35160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CDB52-4DE9-4ED3-8B39-4C5F766C3117}" type="slidenum">
              <a:rPr lang="en-US" smtClean="0"/>
              <a:t>39</a:t>
            </a:fld>
            <a:endParaRPr lang="en-US"/>
          </a:p>
        </p:txBody>
      </p:sp>
    </p:spTree>
    <p:extLst>
      <p:ext uri="{BB962C8B-B14F-4D97-AF65-F5344CB8AC3E}">
        <p14:creationId xmlns:p14="http://schemas.microsoft.com/office/powerpoint/2010/main" val="166948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D5C2-C245-BA66-BA72-9A5B51E156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D1BAE6-AA35-5212-C973-A0982571E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F6ABB3-A59D-EEF1-5DEF-D4D1861D159F}"/>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5" name="Footer Placeholder 4">
            <a:extLst>
              <a:ext uri="{FF2B5EF4-FFF2-40B4-BE49-F238E27FC236}">
                <a16:creationId xmlns:a16="http://schemas.microsoft.com/office/drawing/2014/main" id="{5AB16390-3801-92F0-E2FC-E78221620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3B805-4A10-4FEA-6593-5AEEB364A77B}"/>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246722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B744-F7A7-7450-8687-D45F7A34DE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B37B3F-2EBE-1F90-3446-C49C739281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83B7D-B796-513B-31A6-9DFFB186ECDA}"/>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5" name="Footer Placeholder 4">
            <a:extLst>
              <a:ext uri="{FF2B5EF4-FFF2-40B4-BE49-F238E27FC236}">
                <a16:creationId xmlns:a16="http://schemas.microsoft.com/office/drawing/2014/main" id="{9427A937-04AA-0C3F-3BFD-1BA64C339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83BB1-9CAD-5A8D-BE19-628B5E3293A8}"/>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254185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5A1F4-4DE9-8055-07CD-814C6B122C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7B5DB1-4FFC-6E2D-9A40-4DCD4BE1A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C9BB8-FDEF-7AD8-8BCC-85F4846FE800}"/>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5" name="Footer Placeholder 4">
            <a:extLst>
              <a:ext uri="{FF2B5EF4-FFF2-40B4-BE49-F238E27FC236}">
                <a16:creationId xmlns:a16="http://schemas.microsoft.com/office/drawing/2014/main" id="{0FBB7B4F-01F5-7A7D-EA31-44474D056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B27D7-ED91-ECF8-798C-DEF3CE9D5D3D}"/>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7047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endParaRPr lang="en-GB"/>
          </a:p>
        </p:txBody>
      </p:sp>
      <p:sp>
        <p:nvSpPr>
          <p:cNvPr id="3" name="Pladsholder til tekst 2"/>
          <p:cNvSpPr>
            <a:spLocks noGrp="1"/>
          </p:cNvSpPr>
          <p:nvPr>
            <p:ph type="body" sz="half" idx="1"/>
          </p:nvPr>
        </p:nvSpPr>
        <p:spPr>
          <a:xfrm>
            <a:off x="609600" y="1600201"/>
            <a:ext cx="53848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indhold 3"/>
          <p:cNvSpPr>
            <a:spLocks noGrp="1"/>
          </p:cNvSpPr>
          <p:nvPr>
            <p:ph sz="half" idx="2"/>
          </p:nvPr>
        </p:nvSpPr>
        <p:spPr>
          <a:xfrm>
            <a:off x="6197600" y="1600201"/>
            <a:ext cx="53848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Rectangle 4">
            <a:extLst>
              <a:ext uri="{FF2B5EF4-FFF2-40B4-BE49-F238E27FC236}">
                <a16:creationId xmlns:a16="http://schemas.microsoft.com/office/drawing/2014/main" id="{807A1838-39DE-2AE9-D4DC-16B723236078}"/>
              </a:ext>
            </a:extLst>
          </p:cNvPr>
          <p:cNvSpPr>
            <a:spLocks noGrp="1" noChangeArrowheads="1"/>
          </p:cNvSpPr>
          <p:nvPr>
            <p:ph type="dt" sz="half" idx="10"/>
          </p:nvPr>
        </p:nvSpPr>
        <p:spPr>
          <a:ln/>
        </p:spPr>
        <p:txBody>
          <a:bodyPr/>
          <a:lstStyle>
            <a:lvl1pPr>
              <a:defRPr/>
            </a:lvl1pPr>
          </a:lstStyle>
          <a:p>
            <a:pPr>
              <a:defRPr/>
            </a:pPr>
            <a:endParaRPr lang="da-DK" altLang="en-US"/>
          </a:p>
        </p:txBody>
      </p:sp>
      <p:sp>
        <p:nvSpPr>
          <p:cNvPr id="6" name="Rectangle 5">
            <a:extLst>
              <a:ext uri="{FF2B5EF4-FFF2-40B4-BE49-F238E27FC236}">
                <a16:creationId xmlns:a16="http://schemas.microsoft.com/office/drawing/2014/main" id="{988361E9-E54F-FB3F-2075-6CF10DD101D1}"/>
              </a:ext>
            </a:extLst>
          </p:cNvPr>
          <p:cNvSpPr>
            <a:spLocks noGrp="1" noChangeArrowheads="1"/>
          </p:cNvSpPr>
          <p:nvPr>
            <p:ph type="ftr" sz="quarter" idx="11"/>
          </p:nvPr>
        </p:nvSpPr>
        <p:spPr>
          <a:ln/>
        </p:spPr>
        <p:txBody>
          <a:bodyPr/>
          <a:lstStyle>
            <a:lvl1pPr>
              <a:defRPr/>
            </a:lvl1pPr>
          </a:lstStyle>
          <a:p>
            <a:pPr>
              <a:defRPr/>
            </a:pPr>
            <a:endParaRPr lang="da-DK" altLang="en-US"/>
          </a:p>
        </p:txBody>
      </p:sp>
      <p:sp>
        <p:nvSpPr>
          <p:cNvPr id="7" name="Rectangle 6">
            <a:extLst>
              <a:ext uri="{FF2B5EF4-FFF2-40B4-BE49-F238E27FC236}">
                <a16:creationId xmlns:a16="http://schemas.microsoft.com/office/drawing/2014/main" id="{33E8AC07-3BCE-1DCB-225E-6B299EFE8A88}"/>
              </a:ext>
            </a:extLst>
          </p:cNvPr>
          <p:cNvSpPr>
            <a:spLocks noGrp="1" noChangeArrowheads="1"/>
          </p:cNvSpPr>
          <p:nvPr>
            <p:ph type="sldNum" sz="quarter" idx="12"/>
          </p:nvPr>
        </p:nvSpPr>
        <p:spPr>
          <a:ln/>
        </p:spPr>
        <p:txBody>
          <a:bodyPr/>
          <a:lstStyle>
            <a:lvl1pPr>
              <a:defRPr/>
            </a:lvl1pPr>
          </a:lstStyle>
          <a:p>
            <a:pPr>
              <a:defRPr/>
            </a:pPr>
            <a:fld id="{EB3616C9-3286-4FB4-9342-BCD66697F66E}" type="slidenum">
              <a:rPr lang="da-DK" altLang="en-US"/>
              <a:pPr>
                <a:defRPr/>
              </a:pPr>
              <a:t>‹#›</a:t>
            </a:fld>
            <a:endParaRPr lang="da-DK" altLang="en-US"/>
          </a:p>
        </p:txBody>
      </p:sp>
    </p:spTree>
    <p:extLst>
      <p:ext uri="{BB962C8B-B14F-4D97-AF65-F5344CB8AC3E}">
        <p14:creationId xmlns:p14="http://schemas.microsoft.com/office/powerpoint/2010/main" val="30495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30AD-B5F5-8AD4-F683-90995134FD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1EC45-A042-5579-A50C-7B8409AC0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80945-C5BA-5FE0-6D5F-7C4E715EDB2D}"/>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5" name="Footer Placeholder 4">
            <a:extLst>
              <a:ext uri="{FF2B5EF4-FFF2-40B4-BE49-F238E27FC236}">
                <a16:creationId xmlns:a16="http://schemas.microsoft.com/office/drawing/2014/main" id="{C4D9A1F9-CE61-0F74-EA20-AB25EA179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96500-B880-04B9-C0F8-A81016E7F1EE}"/>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248418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22B3-C61E-E7BC-4CDE-5022100AD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B884A-0B53-A20C-F9F3-7A03D3CBE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73AA5-EADC-2F1D-A524-449381CBD1D8}"/>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5" name="Footer Placeholder 4">
            <a:extLst>
              <a:ext uri="{FF2B5EF4-FFF2-40B4-BE49-F238E27FC236}">
                <a16:creationId xmlns:a16="http://schemas.microsoft.com/office/drawing/2014/main" id="{FFAE7149-56C1-3675-5B33-AD346FB57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C9291-FFD0-8263-6992-4F68D85EED5C}"/>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397145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2ED0-8513-DFF5-695C-A43B6D652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D48B1-7F45-4204-0727-E7C32180F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104CC2-7220-461C-41C5-20A62320B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B9B6-EA29-1C48-A079-FBBC8EA0F48D}"/>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6" name="Footer Placeholder 5">
            <a:extLst>
              <a:ext uri="{FF2B5EF4-FFF2-40B4-BE49-F238E27FC236}">
                <a16:creationId xmlns:a16="http://schemas.microsoft.com/office/drawing/2014/main" id="{CFCF1E76-EFA9-0575-D045-BEBDA023A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11270-1E6E-EF41-9D17-D26CF5AB218D}"/>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156057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03CA-DB3D-A4F8-6F27-95CF7C6CF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0B163-56E1-6B96-872D-ACD9F46C3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9B8E09-EBE1-29F6-01B0-2BBB264101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893CA4-0FE3-DE1E-63D7-6C5FC25EE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C242F-FDB6-7781-E424-FD3EEAEC0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302D3-A9DE-453F-3151-54E0A55718CC}"/>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8" name="Footer Placeholder 7">
            <a:extLst>
              <a:ext uri="{FF2B5EF4-FFF2-40B4-BE49-F238E27FC236}">
                <a16:creationId xmlns:a16="http://schemas.microsoft.com/office/drawing/2014/main" id="{FFB95FC0-CEE0-64C0-7A7F-8EACCE475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1BA3B7-1F23-5597-0021-06EFB743B4D4}"/>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336099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042F-5631-BCA8-4939-C1C5E5F6E4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E2FF-19F4-AAA2-BE78-ADD3C66290E4}"/>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4" name="Footer Placeholder 3">
            <a:extLst>
              <a:ext uri="{FF2B5EF4-FFF2-40B4-BE49-F238E27FC236}">
                <a16:creationId xmlns:a16="http://schemas.microsoft.com/office/drawing/2014/main" id="{B04501C1-1E81-D1DC-3774-2A412CA0FC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805F0-0D58-27C8-B2B3-1377852360D3}"/>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167525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444A-1977-2781-7883-A3576B709B17}"/>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3" name="Footer Placeholder 2">
            <a:extLst>
              <a:ext uri="{FF2B5EF4-FFF2-40B4-BE49-F238E27FC236}">
                <a16:creationId xmlns:a16="http://schemas.microsoft.com/office/drawing/2014/main" id="{91362C34-E1C0-5366-731B-55A59C4E4D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1B647B-7940-CD92-0859-EC96901A7894}"/>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18698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A61-ADE5-DFF9-9816-A2B1A9439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77084F-CE91-E3B1-4F1A-3D1CDFD8B0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F0DD21-2DC9-8642-E12F-47F5D6D48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5A16B-D511-A06B-E11B-E24BC01DAA0A}"/>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6" name="Footer Placeholder 5">
            <a:extLst>
              <a:ext uri="{FF2B5EF4-FFF2-40B4-BE49-F238E27FC236}">
                <a16:creationId xmlns:a16="http://schemas.microsoft.com/office/drawing/2014/main" id="{5D45FB57-210D-2FC3-2353-D35B6E1DF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75F19-2A82-84B8-4420-3433B6AD66E4}"/>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32596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A8B6-578E-B4C5-EBB2-64984CC27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D5061-1413-F3E9-14AB-F76025FC5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943996-F501-7CE9-7C33-A06AB8F76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B2D1E-BC5E-AF90-7CBC-53FAC68E8CE7}"/>
              </a:ext>
            </a:extLst>
          </p:cNvPr>
          <p:cNvSpPr>
            <a:spLocks noGrp="1"/>
          </p:cNvSpPr>
          <p:nvPr>
            <p:ph type="dt" sz="half" idx="10"/>
          </p:nvPr>
        </p:nvSpPr>
        <p:spPr/>
        <p:txBody>
          <a:bodyPr/>
          <a:lstStyle/>
          <a:p>
            <a:fld id="{C741DBED-A627-48F0-93EE-C793036C29FE}" type="datetimeFigureOut">
              <a:rPr lang="en-US" smtClean="0"/>
              <a:t>12/17/2025</a:t>
            </a:fld>
            <a:endParaRPr lang="en-US"/>
          </a:p>
        </p:txBody>
      </p:sp>
      <p:sp>
        <p:nvSpPr>
          <p:cNvPr id="6" name="Footer Placeholder 5">
            <a:extLst>
              <a:ext uri="{FF2B5EF4-FFF2-40B4-BE49-F238E27FC236}">
                <a16:creationId xmlns:a16="http://schemas.microsoft.com/office/drawing/2014/main" id="{B246BD29-CEC0-C145-388D-C89FB50DF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3FEFD-4175-8D91-839D-533716E6D50B}"/>
              </a:ext>
            </a:extLst>
          </p:cNvPr>
          <p:cNvSpPr>
            <a:spLocks noGrp="1"/>
          </p:cNvSpPr>
          <p:nvPr>
            <p:ph type="sldNum" sz="quarter" idx="12"/>
          </p:nvPr>
        </p:nvSpPr>
        <p:spPr/>
        <p:txBody>
          <a:bodyPr/>
          <a:lstStyle/>
          <a:p>
            <a:fld id="{332277D7-E869-485F-8B7B-E6CFBF6DC618}" type="slidenum">
              <a:rPr lang="en-US" smtClean="0"/>
              <a:t>‹#›</a:t>
            </a:fld>
            <a:endParaRPr lang="en-US"/>
          </a:p>
        </p:txBody>
      </p:sp>
    </p:spTree>
    <p:extLst>
      <p:ext uri="{BB962C8B-B14F-4D97-AF65-F5344CB8AC3E}">
        <p14:creationId xmlns:p14="http://schemas.microsoft.com/office/powerpoint/2010/main" val="271546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DEBC0-CCCB-511D-7ADE-1CC889722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21A31-663A-82FB-77ED-379A09253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DD49F-2F4F-9F6C-604D-AF0A70592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1DBED-A627-48F0-93EE-C793036C29FE}" type="datetimeFigureOut">
              <a:rPr lang="en-US" smtClean="0"/>
              <a:t>12/17/2025</a:t>
            </a:fld>
            <a:endParaRPr lang="en-US"/>
          </a:p>
        </p:txBody>
      </p:sp>
      <p:sp>
        <p:nvSpPr>
          <p:cNvPr id="5" name="Footer Placeholder 4">
            <a:extLst>
              <a:ext uri="{FF2B5EF4-FFF2-40B4-BE49-F238E27FC236}">
                <a16:creationId xmlns:a16="http://schemas.microsoft.com/office/drawing/2014/main" id="{1FD5E1C3-C300-C508-B717-1ED25E942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B23D9-C878-F2BB-5676-198B28A56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77D7-E869-485F-8B7B-E6CFBF6DC618}" type="slidenum">
              <a:rPr lang="en-US" smtClean="0"/>
              <a:t>‹#›</a:t>
            </a:fld>
            <a:endParaRPr lang="en-US"/>
          </a:p>
        </p:txBody>
      </p:sp>
    </p:spTree>
    <p:extLst>
      <p:ext uri="{BB962C8B-B14F-4D97-AF65-F5344CB8AC3E}">
        <p14:creationId xmlns:p14="http://schemas.microsoft.com/office/powerpoint/2010/main" val="215023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AC10-E584-D822-8A65-A4041B2BBD9B}"/>
              </a:ext>
            </a:extLst>
          </p:cNvPr>
          <p:cNvSpPr>
            <a:spLocks noGrp="1"/>
          </p:cNvSpPr>
          <p:nvPr>
            <p:ph type="ctrTitle"/>
          </p:nvPr>
        </p:nvSpPr>
        <p:spPr>
          <a:xfrm>
            <a:off x="1119674" y="914400"/>
            <a:ext cx="10369421" cy="5486400"/>
          </a:xfrm>
        </p:spPr>
        <p:txBody>
          <a:bodyPr>
            <a:normAutofit fontScale="90000"/>
          </a:bodyPr>
          <a:lstStyle/>
          <a:p>
            <a:pPr rtl="1">
              <a:lnSpc>
                <a:spcPct val="150000"/>
              </a:lnSpc>
            </a:pPr>
            <a:br>
              <a:rPr lang="fa-IR" dirty="0"/>
            </a:br>
            <a:br>
              <a:rPr lang="fa-IR" dirty="0"/>
            </a:br>
            <a:br>
              <a:rPr lang="fa-IR" dirty="0"/>
            </a:br>
            <a:r>
              <a:rPr lang="en-US" sz="4400" b="1" dirty="0"/>
              <a:t>RCM(Reliability Centered Maintenance)</a:t>
            </a:r>
            <a:br>
              <a:rPr lang="fa-IR" sz="4400" b="1" dirty="0">
                <a:latin typeface="Arial" panose="020B0604020202020204" pitchFamily="34" charset="0"/>
              </a:rPr>
            </a:br>
            <a:r>
              <a:rPr lang="fa-IR" sz="4000" dirty="0">
                <a:latin typeface="Arial" panose="020B0604020202020204" pitchFamily="34" charset="0"/>
                <a:cs typeface="B Titr" panose="00000700000000000000" pitchFamily="2" charset="-78"/>
              </a:rPr>
              <a:t>نگهداری و تعمیرات بر مبنای قابلیت اطمینان</a:t>
            </a:r>
            <a:br>
              <a:rPr lang="fa-IR" sz="4000" dirty="0">
                <a:latin typeface="Arial" panose="020B0604020202020204" pitchFamily="34" charset="0"/>
                <a:cs typeface="B Titr" panose="00000700000000000000" pitchFamily="2" charset="-78"/>
              </a:rPr>
            </a:br>
            <a:br>
              <a:rPr lang="fa-IR" sz="4000" dirty="0">
                <a:latin typeface="Arial" panose="020B0604020202020204" pitchFamily="34" charset="0"/>
                <a:cs typeface="B Titr" panose="00000700000000000000" pitchFamily="2" charset="-78"/>
              </a:rPr>
            </a:br>
            <a:br>
              <a:rPr lang="fa-IR" sz="4000" dirty="0">
                <a:latin typeface="Arial" panose="020B0604020202020204" pitchFamily="34" charset="0"/>
                <a:cs typeface="B Titr" panose="00000700000000000000" pitchFamily="2" charset="-78"/>
              </a:rPr>
            </a:br>
            <a:r>
              <a:rPr lang="fa-IR" sz="2700" dirty="0">
                <a:latin typeface="Arial" panose="020B0604020202020204" pitchFamily="34" charset="0"/>
                <a:cs typeface="B Titr" panose="00000700000000000000" pitchFamily="2" charset="-78"/>
              </a:rPr>
              <a:t>پاییز 1404</a:t>
            </a:r>
            <a:br>
              <a:rPr lang="fa-IR" sz="4000" dirty="0">
                <a:latin typeface="Arial" panose="020B0604020202020204" pitchFamily="34" charset="0"/>
                <a:cs typeface="B Titr" panose="00000700000000000000" pitchFamily="2" charset="-78"/>
              </a:rPr>
            </a:br>
            <a:br>
              <a:rPr lang="fa-IR" sz="4000" dirty="0">
                <a:latin typeface="Arial" panose="020B0604020202020204" pitchFamily="34" charset="0"/>
                <a:cs typeface="B Titr" panose="00000700000000000000" pitchFamily="2" charset="-78"/>
              </a:rPr>
            </a:br>
            <a:r>
              <a:rPr lang="fa-IR" sz="3600" dirty="0">
                <a:latin typeface="Arial" panose="020B0604020202020204" pitchFamily="34" charset="0"/>
                <a:cs typeface="B Titr" panose="00000700000000000000" pitchFamily="2" charset="-78"/>
              </a:rPr>
              <a:t>مدرس : محسن کفیل</a:t>
            </a:r>
            <a:endParaRPr lang="en-US" sz="3600" dirty="0">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93418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F2AC-7739-1285-3346-AA9ED1488741}"/>
              </a:ext>
            </a:extLst>
          </p:cNvPr>
          <p:cNvSpPr>
            <a:spLocks noGrp="1"/>
          </p:cNvSpPr>
          <p:nvPr>
            <p:ph type="title"/>
          </p:nvPr>
        </p:nvSpPr>
        <p:spPr/>
        <p:txBody>
          <a:bodyPr>
            <a:normAutofit/>
          </a:bodyPr>
          <a:lstStyle/>
          <a:p>
            <a:pPr algn="r" rtl="1"/>
            <a:r>
              <a:rPr lang="en-US" sz="3600" b="1" dirty="0">
                <a:cs typeface="B Titr" panose="00000700000000000000" pitchFamily="2" charset="-78"/>
              </a:rPr>
              <a:t>RCM</a:t>
            </a:r>
            <a:r>
              <a:rPr lang="fa-IR" sz="3600" b="1" dirty="0">
                <a:cs typeface="B Titr" panose="00000700000000000000" pitchFamily="2" charset="-78"/>
              </a:rPr>
              <a:t> سکوی پرتاب تحول تعمیرات است</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85061ABE-7659-4842-9640-C97C00AD6C49}"/>
              </a:ext>
            </a:extLst>
          </p:cNvPr>
          <p:cNvSpPr>
            <a:spLocks noGrp="1"/>
          </p:cNvSpPr>
          <p:nvPr>
            <p:ph idx="1"/>
          </p:nvPr>
        </p:nvSpPr>
        <p:spPr>
          <a:xfrm>
            <a:off x="634482" y="1601690"/>
            <a:ext cx="11120534" cy="4351338"/>
          </a:xfrm>
        </p:spPr>
        <p:txBody>
          <a:bodyPr>
            <a:noAutofit/>
          </a:bodyPr>
          <a:lstStyle/>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باعث کاهش ۴۰ تا ۷۰ درصدی زمان </a:t>
            </a:r>
            <a:r>
              <a:rPr lang="en-US" dirty="0">
                <a:cs typeface="B Nazanin" panose="00000400000000000000" pitchFamily="2" charset="-78"/>
              </a:rPr>
              <a:t>PM</a:t>
            </a:r>
            <a:r>
              <a:rPr lang="fa-IR" dirty="0">
                <a:cs typeface="B Nazanin" panose="00000400000000000000" pitchFamily="2" charset="-78"/>
              </a:rPr>
              <a:t> دست‌کم در برنامه‌های فعلی و تا ۵۰ درصد کاهش هزینه‌های خرابی.</a:t>
            </a:r>
            <a:endParaRPr lang="en-US" dirty="0">
              <a:cs typeface="B Nazanin" panose="00000400000000000000" pitchFamily="2" charset="-78"/>
            </a:endParaRPr>
          </a:p>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بهترین روش برای توسعه سیاست‌های مدیریت خرابی است.</a:t>
            </a:r>
          </a:p>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فراتر از نگهداری و تعمیرات و شامل نتایج عملیاتی،رویه ای و اصلاح فرآیندها است.</a:t>
            </a:r>
          </a:p>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یک عنصر کلیدی مدیریت دارایی هاست.</a:t>
            </a:r>
            <a:endParaRPr lang="en-US" dirty="0">
              <a:cs typeface="B Nazanin" panose="00000400000000000000" pitchFamily="2" charset="-78"/>
            </a:endParaRPr>
          </a:p>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در دو مرحله از چرخه عمر دارایی بیشترین تاثیر رادارد : طراحی و بهره‌برداری</a:t>
            </a:r>
          </a:p>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برای تجهیزات موجود در کارخانه طراحی قبلا انجام شده است با این وجود</a:t>
            </a:r>
            <a:r>
              <a:rPr lang="en-US" dirty="0">
                <a:cs typeface="B Nazanin" panose="00000400000000000000" pitchFamily="2" charset="-78"/>
              </a:rPr>
              <a:t>RCM</a:t>
            </a:r>
            <a:r>
              <a:rPr lang="fa-IR" dirty="0">
                <a:cs typeface="B Nazanin" panose="00000400000000000000" pitchFamily="2" charset="-78"/>
              </a:rPr>
              <a:t> می‌تواند نقص‌های طراحی را شناسایی کند تا با نگهداری و تعمیرات بهتر مدیریت شوند و یا اصلاح طرح انجام شود.</a:t>
            </a:r>
          </a:p>
          <a:p>
            <a:pPr algn="justLow"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بدون </a:t>
            </a:r>
            <a:r>
              <a:rPr lang="en-US" dirty="0">
                <a:cs typeface="B Nazanin" panose="00000400000000000000" pitchFamily="2" charset="-78"/>
              </a:rPr>
              <a:t>RCM</a:t>
            </a:r>
            <a:r>
              <a:rPr lang="fa-IR" dirty="0">
                <a:cs typeface="B Nazanin" panose="00000400000000000000" pitchFamily="2" charset="-78"/>
              </a:rPr>
              <a:t> موفقیت بهینه در نگهداری و تعمیرات و مدیریت دارایی‌های غیر ممکن یا بسیار دشوار است</a:t>
            </a:r>
            <a:r>
              <a:rPr lang="en-US" dirty="0">
                <a:cs typeface="B Nazanin" panose="00000400000000000000" pitchFamily="2" charset="-78"/>
              </a:rPr>
              <a:t> </a:t>
            </a:r>
            <a:r>
              <a:rPr lang="fa-IR" dirty="0">
                <a:cs typeface="B Nazanin" panose="00000400000000000000" pitchFamily="2" charset="-78"/>
              </a:rPr>
              <a:t>. </a:t>
            </a:r>
            <a:endParaRPr lang="en-US" dirty="0">
              <a:cs typeface="B Nazanin" panose="00000400000000000000" pitchFamily="2" charset="-78"/>
            </a:endParaRPr>
          </a:p>
          <a:p>
            <a:pPr algn="justLow" rtl="1">
              <a:buFont typeface="Wingdings" panose="05000000000000000000" pitchFamily="2" charset="2"/>
              <a:buChar char="v"/>
            </a:pPr>
            <a:endParaRPr lang="fa-IR" dirty="0">
              <a:cs typeface="B Nazanin" panose="00000400000000000000" pitchFamily="2" charset="-78"/>
            </a:endParaRPr>
          </a:p>
          <a:p>
            <a:pPr algn="justLow">
              <a:buFont typeface="Wingdings" panose="05000000000000000000" pitchFamily="2" charset="2"/>
              <a:buChar char="v"/>
            </a:pPr>
            <a:endParaRPr lang="en-US" dirty="0">
              <a:cs typeface="B Nazanin" panose="00000400000000000000" pitchFamily="2" charset="-78"/>
            </a:endParaRPr>
          </a:p>
        </p:txBody>
      </p:sp>
    </p:spTree>
    <p:extLst>
      <p:ext uri="{BB962C8B-B14F-4D97-AF65-F5344CB8AC3E}">
        <p14:creationId xmlns:p14="http://schemas.microsoft.com/office/powerpoint/2010/main" val="1484860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BF09-5F1D-84AC-4DAB-8F702A249C19}"/>
              </a:ext>
            </a:extLst>
          </p:cNvPr>
          <p:cNvSpPr>
            <a:spLocks noGrp="1"/>
          </p:cNvSpPr>
          <p:nvPr>
            <p:ph type="title"/>
          </p:nvPr>
        </p:nvSpPr>
        <p:spPr>
          <a:xfrm>
            <a:off x="419878" y="403596"/>
            <a:ext cx="11409784" cy="1325563"/>
          </a:xfrm>
        </p:spPr>
        <p:txBody>
          <a:bodyPr>
            <a:noAutofit/>
          </a:bodyPr>
          <a:lstStyle/>
          <a:p>
            <a:pPr algn="r"/>
            <a:r>
              <a:rPr lang="fa-IR" sz="3600" b="1" dirty="0">
                <a:latin typeface="MinionPro-It"/>
                <a:ea typeface="+mn-ea"/>
                <a:cs typeface="B Titr" panose="00000700000000000000" pitchFamily="2" charset="-78"/>
              </a:rPr>
              <a:t>چه نوع آسیب فیزیکی به واسطه خرابی ایجاد می‌‌شود؟هزینه نگهداری و تعمیرات چقدر است؟</a:t>
            </a:r>
            <a:endParaRPr lang="en-US" sz="3600" b="1" dirty="0">
              <a:latin typeface="MinionPro-It"/>
              <a:ea typeface="+mn-ea"/>
              <a:cs typeface="B Titr" panose="00000700000000000000" pitchFamily="2" charset="-78"/>
            </a:endParaRPr>
          </a:p>
        </p:txBody>
      </p:sp>
      <p:sp>
        <p:nvSpPr>
          <p:cNvPr id="3" name="Content Placeholder 2">
            <a:extLst>
              <a:ext uri="{FF2B5EF4-FFF2-40B4-BE49-F238E27FC236}">
                <a16:creationId xmlns:a16="http://schemas.microsoft.com/office/drawing/2014/main" id="{62D6EA62-6972-A4A9-C97A-4CFFD3A57B51}"/>
              </a:ext>
            </a:extLst>
          </p:cNvPr>
          <p:cNvSpPr>
            <a:spLocks noGrp="1"/>
          </p:cNvSpPr>
          <p:nvPr>
            <p:ph idx="1"/>
          </p:nvPr>
        </p:nvSpPr>
        <p:spPr>
          <a:xfrm>
            <a:off x="838200" y="2275791"/>
            <a:ext cx="10515600" cy="4351338"/>
          </a:xfrm>
        </p:spPr>
        <p:txBody>
          <a:bodyPr>
            <a:normAutofit/>
          </a:bodyPr>
          <a:lstStyle/>
          <a:p>
            <a:pPr algn="l">
              <a:buFont typeface="Wingdings" panose="05000000000000000000" pitchFamily="2" charset="2"/>
              <a:buChar char="v"/>
            </a:pPr>
            <a:r>
              <a:rPr lang="en-US" b="0" i="0" u="none" strike="noStrike" baseline="0" dirty="0">
                <a:latin typeface="MinionPro-Regular"/>
              </a:rPr>
              <a:t>These questions pertain to possible physical damage that shows up when</a:t>
            </a:r>
            <a:r>
              <a:rPr lang="fa-IR" b="0" i="0" u="none" strike="noStrike" baseline="0" dirty="0">
                <a:latin typeface="MinionPro-Regular"/>
              </a:rPr>
              <a:t> </a:t>
            </a:r>
            <a:r>
              <a:rPr lang="en-US" b="0" i="0" u="none" strike="noStrike" baseline="0" dirty="0">
                <a:latin typeface="MinionPro-Regular"/>
              </a:rPr>
              <a:t>the failure occurs.</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 Is there material deformation or distortion? </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Did the</a:t>
            </a:r>
            <a:r>
              <a:rPr lang="fa-IR" b="0" i="0" u="none" strike="noStrike" baseline="0" dirty="0">
                <a:latin typeface="MinionPro-Regular"/>
              </a:rPr>
              <a:t> </a:t>
            </a:r>
            <a:r>
              <a:rPr lang="en-US" b="0" i="0" u="none" strike="noStrike" baseline="0" dirty="0">
                <a:latin typeface="MinionPro-Regular"/>
              </a:rPr>
              <a:t>tank roof collapse? </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Did the shaft break</a:t>
            </a:r>
            <a:r>
              <a:rPr lang="en-US" dirty="0">
                <a:latin typeface="MinionPro-Regular"/>
              </a:rPr>
              <a:t>?</a:t>
            </a:r>
          </a:p>
          <a:p>
            <a:pPr algn="l">
              <a:buFont typeface="Wingdings" panose="05000000000000000000" pitchFamily="2" charset="2"/>
              <a:buChar char="v"/>
            </a:pPr>
            <a:r>
              <a:rPr lang="en-US" b="0" i="0" u="none" strike="noStrike" baseline="0" dirty="0">
                <a:latin typeface="MinionPro-Regular"/>
              </a:rPr>
              <a:t>Actual monetary cost due to repair activities  must be estimated and documented</a:t>
            </a:r>
            <a:endParaRPr lang="en-US" sz="4000" dirty="0"/>
          </a:p>
        </p:txBody>
      </p:sp>
    </p:spTree>
    <p:extLst>
      <p:ext uri="{BB962C8B-B14F-4D97-AF65-F5344CB8AC3E}">
        <p14:creationId xmlns:p14="http://schemas.microsoft.com/office/powerpoint/2010/main" val="3203810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E71D-89CB-D9B3-45FC-46678E426C30}"/>
              </a:ext>
            </a:extLst>
          </p:cNvPr>
          <p:cNvSpPr>
            <a:spLocks noGrp="1"/>
          </p:cNvSpPr>
          <p:nvPr>
            <p:ph type="title"/>
          </p:nvPr>
        </p:nvSpPr>
        <p:spPr>
          <a:xfrm>
            <a:off x="987490" y="225166"/>
            <a:ext cx="10515600" cy="1325563"/>
          </a:xfrm>
        </p:spPr>
        <p:txBody>
          <a:bodyPr>
            <a:noAutofit/>
          </a:bodyPr>
          <a:lstStyle/>
          <a:p>
            <a:pPr algn="r"/>
            <a:br>
              <a:rPr lang="fa-IR" sz="3600" b="1" i="0" u="none" strike="noStrike" baseline="0" dirty="0">
                <a:latin typeface="OptimaLTStd-Bold"/>
              </a:rPr>
            </a:br>
            <a:r>
              <a:rPr lang="fa-IR" sz="3600" b="1" dirty="0">
                <a:latin typeface="MinionPro-It"/>
                <a:ea typeface="+mn-ea"/>
                <a:cs typeface="B Titr" panose="00000700000000000000" pitchFamily="2" charset="-78"/>
              </a:rPr>
              <a:t>آیا خرابی ثانویه وجود دارد؟ برای بازیابی عملیات چه باید کرد؟ چقدر زمان می‌برد</a:t>
            </a:r>
            <a:r>
              <a:rPr lang="fa-IR" sz="3600" b="1" i="0" u="none" strike="noStrike" baseline="0" dirty="0">
                <a:latin typeface="OptimaLTStd-Bold"/>
              </a:rPr>
              <a:t>؟</a:t>
            </a:r>
            <a:endParaRPr lang="en-US" sz="3600" dirty="0"/>
          </a:p>
        </p:txBody>
      </p:sp>
      <p:sp>
        <p:nvSpPr>
          <p:cNvPr id="3" name="Content Placeholder 2">
            <a:extLst>
              <a:ext uri="{FF2B5EF4-FFF2-40B4-BE49-F238E27FC236}">
                <a16:creationId xmlns:a16="http://schemas.microsoft.com/office/drawing/2014/main" id="{739E44BD-957C-0393-C2D3-188962BC8D1F}"/>
              </a:ext>
            </a:extLst>
          </p:cNvPr>
          <p:cNvSpPr>
            <a:spLocks noGrp="1"/>
          </p:cNvSpPr>
          <p:nvPr>
            <p:ph idx="1"/>
          </p:nvPr>
        </p:nvSpPr>
        <p:spPr/>
        <p:txBody>
          <a:bodyPr>
            <a:normAutofit fontScale="92500" lnSpcReduction="10000"/>
          </a:bodyPr>
          <a:lstStyle/>
          <a:p>
            <a:pPr algn="l">
              <a:buFont typeface="Wingdings" panose="05000000000000000000" pitchFamily="2" charset="2"/>
              <a:buChar char="v"/>
            </a:pPr>
            <a:r>
              <a:rPr lang="en-US" b="0" i="0" u="none" strike="noStrike" baseline="0" dirty="0">
                <a:latin typeface="MinionPro-Regular"/>
              </a:rPr>
              <a:t>Asset failures may cause malfunctions or increased operating costs in</a:t>
            </a:r>
            <a:r>
              <a:rPr lang="fa-IR" dirty="0">
                <a:latin typeface="MinionPro-Regular"/>
              </a:rPr>
              <a:t> </a:t>
            </a:r>
            <a:r>
              <a:rPr lang="en-US" b="0" i="0" u="none" strike="noStrike" baseline="0" dirty="0">
                <a:latin typeface="MinionPro-Regular"/>
              </a:rPr>
              <a:t>other systems that are outside of the analysis boundaries.</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For example,</a:t>
            </a:r>
            <a:r>
              <a:rPr lang="fa-IR" b="0" i="0" u="none" strike="noStrike" baseline="0" dirty="0">
                <a:latin typeface="MinionPro-Regular"/>
              </a:rPr>
              <a:t> </a:t>
            </a:r>
            <a:r>
              <a:rPr lang="en-US" b="0" i="0" u="none" strike="noStrike" baseline="0" dirty="0">
                <a:latin typeface="MinionPro-Regular"/>
              </a:rPr>
              <a:t>excessive air leaks in an instrument air component on a particular asset</a:t>
            </a:r>
            <a:r>
              <a:rPr lang="fa-IR" b="0" i="0" u="none" strike="noStrike" baseline="0" dirty="0">
                <a:latin typeface="MinionPro-Regular"/>
              </a:rPr>
              <a:t> </a:t>
            </a:r>
            <a:r>
              <a:rPr lang="en-US" b="0" i="0" u="none" strike="noStrike" baseline="0" dirty="0">
                <a:latin typeface="MinionPro-Regular"/>
              </a:rPr>
              <a:t>may cause increased power consumption by air compressors</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The time and cost related to the operation, quality, and repair</a:t>
            </a:r>
            <a:r>
              <a:rPr lang="fa-IR" b="0" i="0" u="none" strike="noStrike" baseline="0" dirty="0">
                <a:latin typeface="MinionPro-Regular"/>
              </a:rPr>
              <a:t> </a:t>
            </a:r>
            <a:r>
              <a:rPr lang="en-US" b="0" i="0" u="none" strike="noStrike" baseline="0" dirty="0">
                <a:latin typeface="MinionPro-Regular"/>
              </a:rPr>
              <a:t>activities needed to put assets back into service should be considered and</a:t>
            </a:r>
            <a:r>
              <a:rPr lang="fa-IR" b="0" i="0" u="none" strike="noStrike" baseline="0" dirty="0">
                <a:latin typeface="MinionPro-Regular"/>
              </a:rPr>
              <a:t> </a:t>
            </a:r>
            <a:r>
              <a:rPr lang="en-US" b="0" i="0" u="none" strike="noStrike" baseline="0" dirty="0">
                <a:latin typeface="MinionPro-Regular"/>
              </a:rPr>
              <a:t>recorded in the failure effects statements.</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Care must be taken to avoid confusing downtime with repair time.</a:t>
            </a:r>
            <a:r>
              <a:rPr lang="fa-IR" b="0" i="0" u="none" strike="noStrike" baseline="0" dirty="0">
                <a:latin typeface="MinionPro-Regular"/>
              </a:rPr>
              <a:t> </a:t>
            </a:r>
            <a:r>
              <a:rPr lang="en-US" b="0" i="0" u="none" strike="noStrike" baseline="0" dirty="0">
                <a:latin typeface="MinionPro-Regular"/>
              </a:rPr>
              <a:t>Account for all the time the asset was not able to produce at the expected rate, not just the time it was being repaired</a:t>
            </a:r>
            <a:endParaRPr lang="en-US" sz="4000" dirty="0"/>
          </a:p>
        </p:txBody>
      </p:sp>
    </p:spTree>
    <p:extLst>
      <p:ext uri="{BB962C8B-B14F-4D97-AF65-F5344CB8AC3E}">
        <p14:creationId xmlns:p14="http://schemas.microsoft.com/office/powerpoint/2010/main" val="11982449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1617-268D-0B2E-8697-E06F31CC9D5B}"/>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AFD7DCB5-8E86-9236-A776-319C83E7812D}"/>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51CCB444-04B3-ED23-12EB-6C6F49F9F955}"/>
              </a:ext>
            </a:extLst>
          </p:cNvPr>
          <p:cNvPicPr>
            <a:picLocks noChangeAspect="1"/>
          </p:cNvPicPr>
          <p:nvPr/>
        </p:nvPicPr>
        <p:blipFill>
          <a:blip r:embed="rId2"/>
          <a:stretch>
            <a:fillRect/>
          </a:stretch>
        </p:blipFill>
        <p:spPr>
          <a:xfrm>
            <a:off x="917509" y="102636"/>
            <a:ext cx="10167833" cy="6544096"/>
          </a:xfrm>
          <a:prstGeom prst="rect">
            <a:avLst/>
          </a:prstGeom>
        </p:spPr>
      </p:pic>
    </p:spTree>
    <p:extLst>
      <p:ext uri="{BB962C8B-B14F-4D97-AF65-F5344CB8AC3E}">
        <p14:creationId xmlns:p14="http://schemas.microsoft.com/office/powerpoint/2010/main" val="2274192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50CE-50A3-3F7C-9814-8AFEC2F9424B}"/>
              </a:ext>
            </a:extLst>
          </p:cNvPr>
          <p:cNvSpPr>
            <a:spLocks noGrp="1"/>
          </p:cNvSpPr>
          <p:nvPr>
            <p:ph type="title"/>
          </p:nvPr>
        </p:nvSpPr>
        <p:spPr/>
        <p:txBody>
          <a:bodyPr/>
          <a:lstStyle/>
          <a:p>
            <a:pPr algn="r"/>
            <a:r>
              <a:rPr lang="fa-IR" sz="3600" b="1" dirty="0">
                <a:latin typeface="MinionPro-It"/>
                <a:ea typeface="+mn-ea"/>
                <a:cs typeface="B Titr" panose="00000700000000000000" pitchFamily="2" charset="-78"/>
              </a:rPr>
              <a:t>مدل ارزیابی ریسک</a:t>
            </a:r>
            <a:endParaRPr lang="en-US" sz="3600" b="1" dirty="0">
              <a:latin typeface="MinionPro-It"/>
              <a:ea typeface="+mn-ea"/>
              <a:cs typeface="B Titr" panose="00000700000000000000" pitchFamily="2" charset="-78"/>
            </a:endParaRPr>
          </a:p>
        </p:txBody>
      </p:sp>
      <p:pic>
        <p:nvPicPr>
          <p:cNvPr id="5" name="Content Placeholder 4">
            <a:extLst>
              <a:ext uri="{FF2B5EF4-FFF2-40B4-BE49-F238E27FC236}">
                <a16:creationId xmlns:a16="http://schemas.microsoft.com/office/drawing/2014/main" id="{1F2F72E8-D223-8599-3552-EB04E6786E57}"/>
              </a:ext>
            </a:extLst>
          </p:cNvPr>
          <p:cNvPicPr>
            <a:picLocks noGrp="1" noChangeAspect="1"/>
          </p:cNvPicPr>
          <p:nvPr>
            <p:ph idx="1"/>
          </p:nvPr>
        </p:nvPicPr>
        <p:blipFill>
          <a:blip r:embed="rId2"/>
          <a:stretch>
            <a:fillRect/>
          </a:stretch>
        </p:blipFill>
        <p:spPr>
          <a:xfrm>
            <a:off x="2641952" y="1825624"/>
            <a:ext cx="7463101" cy="4700931"/>
          </a:xfrm>
        </p:spPr>
      </p:pic>
    </p:spTree>
    <p:extLst>
      <p:ext uri="{BB962C8B-B14F-4D97-AF65-F5344CB8AC3E}">
        <p14:creationId xmlns:p14="http://schemas.microsoft.com/office/powerpoint/2010/main" val="42443754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9B90-DAFC-8C82-170E-F38E0FCC9B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36CDE7B-0C97-D96A-B121-DAC0137819F6}"/>
              </a:ext>
            </a:extLst>
          </p:cNvPr>
          <p:cNvPicPr>
            <a:picLocks noGrp="1" noChangeAspect="1"/>
          </p:cNvPicPr>
          <p:nvPr>
            <p:ph idx="1"/>
          </p:nvPr>
        </p:nvPicPr>
        <p:blipFill>
          <a:blip r:embed="rId2"/>
          <a:stretch>
            <a:fillRect/>
          </a:stretch>
        </p:blipFill>
        <p:spPr>
          <a:xfrm>
            <a:off x="144740" y="462654"/>
            <a:ext cx="11902519" cy="5932691"/>
          </a:xfrm>
        </p:spPr>
      </p:pic>
    </p:spTree>
    <p:extLst>
      <p:ext uri="{BB962C8B-B14F-4D97-AF65-F5344CB8AC3E}">
        <p14:creationId xmlns:p14="http://schemas.microsoft.com/office/powerpoint/2010/main" val="29407276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C500-BB31-3D01-E890-5CCD85BE57E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2D81C0-DE10-66A7-D145-9AD6C1C2E8C9}"/>
              </a:ext>
            </a:extLst>
          </p:cNvPr>
          <p:cNvPicPr>
            <a:picLocks noGrp="1" noChangeAspect="1"/>
          </p:cNvPicPr>
          <p:nvPr>
            <p:ph idx="1"/>
          </p:nvPr>
        </p:nvPicPr>
        <p:blipFill>
          <a:blip r:embed="rId2"/>
          <a:stretch>
            <a:fillRect/>
          </a:stretch>
        </p:blipFill>
        <p:spPr>
          <a:xfrm>
            <a:off x="762000" y="467991"/>
            <a:ext cx="10591800" cy="5922017"/>
          </a:xfrm>
        </p:spPr>
      </p:pic>
    </p:spTree>
    <p:extLst>
      <p:ext uri="{BB962C8B-B14F-4D97-AF65-F5344CB8AC3E}">
        <p14:creationId xmlns:p14="http://schemas.microsoft.com/office/powerpoint/2010/main" val="12354949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CF73-23B6-4C60-F0AA-C7C5742B59A7}"/>
              </a:ext>
            </a:extLst>
          </p:cNvPr>
          <p:cNvSpPr>
            <a:spLocks noGrp="1"/>
          </p:cNvSpPr>
          <p:nvPr>
            <p:ph type="title"/>
          </p:nvPr>
        </p:nvSpPr>
        <p:spPr>
          <a:xfrm>
            <a:off x="-38878" y="1427320"/>
            <a:ext cx="11353800" cy="1325563"/>
          </a:xfrm>
        </p:spPr>
        <p:txBody>
          <a:bodyPr>
            <a:normAutofit/>
          </a:bodyPr>
          <a:lstStyle/>
          <a:p>
            <a:pPr algn="r" rtl="1"/>
            <a:r>
              <a:rPr lang="fa-IR" sz="2800" b="1" dirty="0">
                <a:latin typeface="MinionPro-It"/>
                <a:ea typeface="+mn-ea"/>
                <a:cs typeface="B Nazanin" panose="00000400000000000000" pitchFamily="2" charset="-78"/>
              </a:rPr>
              <a:t>نگهداری بر اساس وضعیت</a:t>
            </a:r>
            <a:r>
              <a:rPr lang="en-US" sz="2800" dirty="0">
                <a:cs typeface="B Nazanin" panose="00000400000000000000" pitchFamily="2" charset="-78"/>
              </a:rPr>
              <a:t>(</a:t>
            </a:r>
            <a:r>
              <a:rPr lang="en-US" sz="2800" b="1" dirty="0">
                <a:latin typeface="MinionPro-It"/>
                <a:ea typeface="+mn-ea"/>
                <a:cs typeface="B Nazanin" panose="00000400000000000000" pitchFamily="2" charset="-78"/>
              </a:rPr>
              <a:t>Predictive</a:t>
            </a:r>
            <a:r>
              <a:rPr lang="en-US" sz="2800" dirty="0">
                <a:cs typeface="B Nazanin" panose="00000400000000000000" pitchFamily="2" charset="-78"/>
              </a:rPr>
              <a:t> </a:t>
            </a:r>
            <a:r>
              <a:rPr lang="en-US" sz="2800" b="1" dirty="0">
                <a:latin typeface="MinionPro-It"/>
                <a:ea typeface="+mn-ea"/>
                <a:cs typeface="B Nazanin" panose="00000400000000000000" pitchFamily="2" charset="-78"/>
              </a:rPr>
              <a:t>Maintenance</a:t>
            </a:r>
            <a:r>
              <a:rPr lang="en-US" sz="2800" dirty="0">
                <a:cs typeface="B Nazanin" panose="00000400000000000000" pitchFamily="2" charset="-78"/>
              </a:rPr>
              <a:t>)</a:t>
            </a:r>
            <a:r>
              <a:rPr lang="fa-IR" sz="2800" dirty="0">
                <a:cs typeface="B Nazanin" panose="00000400000000000000" pitchFamily="2" charset="-78"/>
              </a:rPr>
              <a:t> </a:t>
            </a:r>
            <a:endParaRPr lang="en-US" sz="2800" dirty="0">
              <a:cs typeface="B Nazanin" panose="00000400000000000000" pitchFamily="2" charset="-78"/>
            </a:endParaRPr>
          </a:p>
        </p:txBody>
      </p:sp>
      <p:pic>
        <p:nvPicPr>
          <p:cNvPr id="5" name="Content Placeholder 4">
            <a:extLst>
              <a:ext uri="{FF2B5EF4-FFF2-40B4-BE49-F238E27FC236}">
                <a16:creationId xmlns:a16="http://schemas.microsoft.com/office/drawing/2014/main" id="{3C21663F-677D-4B14-A300-5D2C5E3B857F}"/>
              </a:ext>
            </a:extLst>
          </p:cNvPr>
          <p:cNvPicPr>
            <a:picLocks noGrp="1" noChangeAspect="1"/>
          </p:cNvPicPr>
          <p:nvPr>
            <p:ph idx="1"/>
          </p:nvPr>
        </p:nvPicPr>
        <p:blipFill>
          <a:blip r:embed="rId2"/>
          <a:stretch>
            <a:fillRect/>
          </a:stretch>
        </p:blipFill>
        <p:spPr>
          <a:xfrm>
            <a:off x="522699" y="2230016"/>
            <a:ext cx="7130822" cy="3666753"/>
          </a:xfrm>
        </p:spPr>
      </p:pic>
      <p:sp>
        <p:nvSpPr>
          <p:cNvPr id="6" name="TextBox 5">
            <a:extLst>
              <a:ext uri="{FF2B5EF4-FFF2-40B4-BE49-F238E27FC236}">
                <a16:creationId xmlns:a16="http://schemas.microsoft.com/office/drawing/2014/main" id="{FB041CC0-709A-4C0D-702A-500A85134E60}"/>
              </a:ext>
            </a:extLst>
          </p:cNvPr>
          <p:cNvSpPr txBox="1"/>
          <p:nvPr/>
        </p:nvSpPr>
        <p:spPr>
          <a:xfrm>
            <a:off x="8332237" y="2407298"/>
            <a:ext cx="3021563" cy="3271408"/>
          </a:xfrm>
          <a:prstGeom prst="rect">
            <a:avLst/>
          </a:prstGeom>
          <a:noFill/>
        </p:spPr>
        <p:txBody>
          <a:bodyPr wrap="square" rtlCol="0">
            <a:spAutoFit/>
          </a:bodyPr>
          <a:lstStyle/>
          <a:p>
            <a:pPr algn="just" rtl="1"/>
            <a:r>
              <a:rPr lang="fa-IR" sz="2800" dirty="0">
                <a:cs typeface="B Nazanin" panose="00000400000000000000" pitchFamily="2" charset="-78"/>
              </a:rPr>
              <a:t>باید تکنیک پایش وضعیت که بتواند در فاصله </a:t>
            </a:r>
            <a:r>
              <a:rPr lang="en-US" sz="2800" dirty="0">
                <a:cs typeface="B Nazanin" panose="00000400000000000000" pitchFamily="2" charset="-78"/>
              </a:rPr>
              <a:t>PF</a:t>
            </a:r>
            <a:r>
              <a:rPr lang="fa-IR" sz="2800" dirty="0">
                <a:cs typeface="B Nazanin" panose="00000400000000000000" pitchFamily="2" charset="-78"/>
              </a:rPr>
              <a:t> شکست را پیش بینی کند در دسترس باشد</a:t>
            </a:r>
          </a:p>
          <a:p>
            <a:pPr marL="342900" lvl="0" indent="-342900" algn="just" rtl="1">
              <a:lnSpc>
                <a:spcPct val="107000"/>
              </a:lnSpc>
              <a:spcAft>
                <a:spcPts val="800"/>
              </a:spcAft>
              <a:buSzPts val="1000"/>
              <a:buFont typeface="Symbol" panose="05050102010706020507" pitchFamily="18" charset="2"/>
              <a:buChar char=""/>
              <a:tabLst>
                <a:tab pos="457200" algn="l"/>
              </a:tabLst>
            </a:pPr>
            <a:r>
              <a:rPr lang="fa-IR" sz="2800" kern="100" dirty="0">
                <a:effectLst/>
                <a:latin typeface="Calibri" panose="020F0502020204030204" pitchFamily="34" charset="0"/>
                <a:ea typeface="Calibri" panose="020F0502020204030204" pitchFamily="34" charset="0"/>
                <a:cs typeface="B Nazanin" panose="00000400000000000000" pitchFamily="2" charset="-78"/>
              </a:rPr>
              <a:t>هدف: کشف “</a:t>
            </a:r>
            <a:r>
              <a:rPr lang="en-US" sz="2800" kern="100" dirty="0">
                <a:effectLst/>
                <a:latin typeface="Calibri" panose="020F0502020204030204" pitchFamily="34" charset="0"/>
                <a:ea typeface="Calibri" panose="020F0502020204030204" pitchFamily="34" charset="0"/>
                <a:cs typeface="B Nazanin" panose="00000400000000000000" pitchFamily="2" charset="-78"/>
              </a:rPr>
              <a:t>P</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پیش از رسیدن به “</a:t>
            </a:r>
            <a:r>
              <a:rPr lang="en-US" sz="2800" kern="100" dirty="0">
                <a:effectLst/>
                <a:latin typeface="Calibri" panose="020F0502020204030204" pitchFamily="34" charset="0"/>
                <a:ea typeface="Calibri" panose="020F0502020204030204" pitchFamily="34" charset="0"/>
                <a:cs typeface="B Nazanin" panose="00000400000000000000" pitchFamily="2" charset="-78"/>
              </a:rPr>
              <a:t>F</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2800" dirty="0">
              <a:cs typeface="B Nazanin" panose="00000400000000000000" pitchFamily="2" charset="-78"/>
            </a:endParaRPr>
          </a:p>
        </p:txBody>
      </p:sp>
      <p:sp>
        <p:nvSpPr>
          <p:cNvPr id="7" name="Title 1">
            <a:extLst>
              <a:ext uri="{FF2B5EF4-FFF2-40B4-BE49-F238E27FC236}">
                <a16:creationId xmlns:a16="http://schemas.microsoft.com/office/drawing/2014/main" id="{1A63D916-3F5C-0F57-10FD-9663C314265B}"/>
              </a:ext>
            </a:extLst>
          </p:cNvPr>
          <p:cNvSpPr txBox="1">
            <a:spLocks/>
          </p:cNvSpPr>
          <p:nvPr/>
        </p:nvSpPr>
        <p:spPr>
          <a:xfrm>
            <a:off x="940837" y="2700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a:latin typeface="MinionPro-It"/>
                <a:ea typeface="+mn-ea"/>
                <a:cs typeface="B Titr" panose="00000700000000000000" pitchFamily="2" charset="-78"/>
              </a:rPr>
              <a:t>استراتژی‌های نگهداری و تعمیرات</a:t>
            </a:r>
          </a:p>
        </p:txBody>
      </p:sp>
    </p:spTree>
    <p:extLst>
      <p:ext uri="{BB962C8B-B14F-4D97-AF65-F5344CB8AC3E}">
        <p14:creationId xmlns:p14="http://schemas.microsoft.com/office/powerpoint/2010/main" val="1606633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9BAB-4800-B3D1-6F2A-15FB0C9D7DF2}"/>
              </a:ext>
            </a:extLst>
          </p:cNvPr>
          <p:cNvSpPr>
            <a:spLocks noGrp="1"/>
          </p:cNvSpPr>
          <p:nvPr>
            <p:ph type="title"/>
          </p:nvPr>
        </p:nvSpPr>
        <p:spPr>
          <a:xfrm>
            <a:off x="1212397" y="1335817"/>
            <a:ext cx="10515600" cy="1325563"/>
          </a:xfrm>
        </p:spPr>
        <p:txBody>
          <a:bodyPr/>
          <a:lstStyle/>
          <a:p>
            <a:pPr algn="r" rtl="1"/>
            <a:r>
              <a:rPr lang="fa-IR" sz="2800" b="1" dirty="0">
                <a:latin typeface="MinionPro-It"/>
                <a:ea typeface="+mn-ea"/>
                <a:cs typeface="B Nazanin" panose="00000400000000000000" pitchFamily="2" charset="-78"/>
              </a:rPr>
              <a:t>تعمیرات پیشگیرانه </a:t>
            </a:r>
            <a:r>
              <a:rPr lang="en-US" sz="2800" b="1" dirty="0">
                <a:latin typeface="MinionPro-It"/>
                <a:ea typeface="+mn-ea"/>
                <a:cs typeface="B Nazanin" panose="00000400000000000000" pitchFamily="2" charset="-78"/>
              </a:rPr>
              <a:t>(Preventive Maintenance)</a:t>
            </a:r>
          </a:p>
        </p:txBody>
      </p:sp>
      <p:sp>
        <p:nvSpPr>
          <p:cNvPr id="3" name="Content Placeholder 2">
            <a:extLst>
              <a:ext uri="{FF2B5EF4-FFF2-40B4-BE49-F238E27FC236}">
                <a16:creationId xmlns:a16="http://schemas.microsoft.com/office/drawing/2014/main" id="{865EA17E-09B9-E4BA-AAFF-6F36C6A76999}"/>
              </a:ext>
            </a:extLst>
          </p:cNvPr>
          <p:cNvSpPr>
            <a:spLocks noGrp="1"/>
          </p:cNvSpPr>
          <p:nvPr>
            <p:ph idx="1"/>
          </p:nvPr>
        </p:nvSpPr>
        <p:spPr>
          <a:xfrm>
            <a:off x="4926562" y="2506662"/>
            <a:ext cx="6921759" cy="4351338"/>
          </a:xfrm>
        </p:spPr>
        <p:txBody>
          <a:bodyPr/>
          <a:lstStyle/>
          <a:p>
            <a:pPr marL="0" indent="0" algn="r" rtl="1">
              <a:buNone/>
            </a:pPr>
            <a:r>
              <a:rPr lang="en-US" dirty="0"/>
              <a:t> PM</a:t>
            </a:r>
            <a:r>
              <a:rPr lang="en-US" dirty="0">
                <a:cs typeface="B Nazanin" panose="00000400000000000000" pitchFamily="2" charset="-78"/>
              </a:rPr>
              <a:t> </a:t>
            </a:r>
            <a:r>
              <a:rPr lang="fa-IR" dirty="0">
                <a:cs typeface="B Nazanin" panose="00000400000000000000" pitchFamily="2" charset="-78"/>
              </a:rPr>
              <a:t>فقط زمانی اجرا شود که:</a:t>
            </a:r>
          </a:p>
          <a:p>
            <a:pPr algn="r" rtl="1"/>
            <a:r>
              <a:rPr lang="fa-IR" dirty="0">
                <a:cs typeface="B Nazanin" panose="00000400000000000000" pitchFamily="2" charset="-78"/>
              </a:rPr>
              <a:t>منحنی خرابی وابسته به سن باشد (</a:t>
            </a:r>
            <a:r>
              <a:rPr lang="en-US" dirty="0">
                <a:cs typeface="B Nazanin" panose="00000400000000000000" pitchFamily="2" charset="-78"/>
              </a:rPr>
              <a:t>Age-related</a:t>
            </a:r>
            <a:r>
              <a:rPr lang="fa-IR" dirty="0">
                <a:cs typeface="B Nazanin" panose="00000400000000000000" pitchFamily="2" charset="-78"/>
              </a:rPr>
              <a:t>)</a:t>
            </a:r>
            <a:endParaRPr lang="en-US" dirty="0">
              <a:cs typeface="B Nazanin" panose="00000400000000000000" pitchFamily="2" charset="-78"/>
            </a:endParaRPr>
          </a:p>
          <a:p>
            <a:pPr algn="r" rtl="1"/>
            <a:r>
              <a:rPr lang="fa-IR" dirty="0">
                <a:cs typeface="B Nazanin" panose="00000400000000000000" pitchFamily="2" charset="-78"/>
              </a:rPr>
              <a:t>دوره </a:t>
            </a:r>
            <a:r>
              <a:rPr lang="en-US" dirty="0">
                <a:cs typeface="B Nazanin" panose="00000400000000000000" pitchFamily="2" charset="-78"/>
              </a:rPr>
              <a:t>PM </a:t>
            </a:r>
            <a:r>
              <a:rPr lang="fa-IR" dirty="0">
                <a:cs typeface="B Nazanin" panose="00000400000000000000" pitchFamily="2" charset="-78"/>
              </a:rPr>
              <a:t> از نقطه شروع خرابی زودتر باشد</a:t>
            </a:r>
          </a:p>
          <a:p>
            <a:pPr algn="r" rtl="1"/>
            <a:r>
              <a:rPr lang="fa-IR" dirty="0">
                <a:cs typeface="B Nazanin" panose="00000400000000000000" pitchFamily="2" charset="-78"/>
              </a:rPr>
              <a:t>هزینه </a:t>
            </a:r>
            <a:r>
              <a:rPr lang="en-US" dirty="0">
                <a:cs typeface="B Nazanin" panose="00000400000000000000" pitchFamily="2" charset="-78"/>
              </a:rPr>
              <a:t>PM </a:t>
            </a:r>
            <a:r>
              <a:rPr lang="fa-IR" dirty="0">
                <a:cs typeface="B Nazanin" panose="00000400000000000000" pitchFamily="2" charset="-78"/>
              </a:rPr>
              <a:t>کمتر از هزینه خرابی باشد (شامل توقف تولید، ایمنی و محیط‌زیست)</a:t>
            </a:r>
          </a:p>
          <a:p>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id="{720A487A-6921-A659-6275-EA45DD5E69AF}"/>
              </a:ext>
            </a:extLst>
          </p:cNvPr>
          <p:cNvPicPr>
            <a:picLocks noChangeAspect="1"/>
          </p:cNvPicPr>
          <p:nvPr/>
        </p:nvPicPr>
        <p:blipFill>
          <a:blip r:embed="rId2"/>
          <a:stretch>
            <a:fillRect/>
          </a:stretch>
        </p:blipFill>
        <p:spPr>
          <a:xfrm>
            <a:off x="531262" y="1998599"/>
            <a:ext cx="4019550" cy="4733925"/>
          </a:xfrm>
          <a:prstGeom prst="rect">
            <a:avLst/>
          </a:prstGeom>
        </p:spPr>
      </p:pic>
      <p:sp>
        <p:nvSpPr>
          <p:cNvPr id="6" name="Title 1">
            <a:extLst>
              <a:ext uri="{FF2B5EF4-FFF2-40B4-BE49-F238E27FC236}">
                <a16:creationId xmlns:a16="http://schemas.microsoft.com/office/drawing/2014/main" id="{D3DD01DC-5E86-F5BA-9F47-5DE75D38E27C}"/>
              </a:ext>
            </a:extLst>
          </p:cNvPr>
          <p:cNvSpPr txBox="1">
            <a:spLocks/>
          </p:cNvSpPr>
          <p:nvPr/>
        </p:nvSpPr>
        <p:spPr>
          <a:xfrm>
            <a:off x="940837" y="2700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a:latin typeface="MinionPro-It"/>
                <a:ea typeface="+mn-ea"/>
                <a:cs typeface="B Titr" panose="00000700000000000000" pitchFamily="2" charset="-78"/>
              </a:rPr>
              <a:t>استراتژی‌های نگهداری و تعمیرات</a:t>
            </a:r>
          </a:p>
        </p:txBody>
      </p:sp>
    </p:spTree>
    <p:extLst>
      <p:ext uri="{BB962C8B-B14F-4D97-AF65-F5344CB8AC3E}">
        <p14:creationId xmlns:p14="http://schemas.microsoft.com/office/powerpoint/2010/main" val="30768590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C6FA-2692-C919-D40D-B91381242837}"/>
              </a:ext>
            </a:extLst>
          </p:cNvPr>
          <p:cNvSpPr>
            <a:spLocks noGrp="1"/>
          </p:cNvSpPr>
          <p:nvPr>
            <p:ph type="title"/>
          </p:nvPr>
        </p:nvSpPr>
        <p:spPr>
          <a:xfrm>
            <a:off x="483637" y="841992"/>
            <a:ext cx="10515600" cy="1325563"/>
          </a:xfrm>
        </p:spPr>
        <p:txBody>
          <a:bodyPr/>
          <a:lstStyle/>
          <a:p>
            <a:pPr algn="r" rtl="1"/>
            <a:r>
              <a:rPr lang="fa-IR" altLang="en-US" sz="2800" b="1" dirty="0">
                <a:latin typeface="MinionPro-It"/>
                <a:ea typeface="+mn-ea"/>
                <a:cs typeface="B Nazanin" panose="00000400000000000000" pitchFamily="2" charset="-78"/>
              </a:rPr>
              <a:t>جستجوی خرابی(</a:t>
            </a:r>
            <a:r>
              <a:rPr lang="en-US" altLang="en-US" sz="2800" b="1" dirty="0">
                <a:latin typeface="MinionPro-It"/>
                <a:ea typeface="+mn-ea"/>
                <a:cs typeface="B Nazanin" panose="00000400000000000000" pitchFamily="2" charset="-78"/>
              </a:rPr>
              <a:t>Detective Maintenance</a:t>
            </a:r>
            <a:r>
              <a:rPr lang="fa-IR" altLang="en-US" sz="2800" b="1" dirty="0">
                <a:latin typeface="MinionPro-It"/>
                <a:ea typeface="+mn-ea"/>
                <a:cs typeface="B Nazanin" panose="00000400000000000000" pitchFamily="2" charset="-78"/>
              </a:rPr>
              <a:t>) </a:t>
            </a:r>
            <a:endParaRPr lang="en-US" sz="2800" b="1" dirty="0">
              <a:latin typeface="MinionPro-It"/>
              <a:ea typeface="+mn-ea"/>
              <a:cs typeface="B Nazanin" panose="00000400000000000000" pitchFamily="2" charset="-78"/>
            </a:endParaRPr>
          </a:p>
        </p:txBody>
      </p:sp>
      <p:sp>
        <p:nvSpPr>
          <p:cNvPr id="4" name="Rectangle 1">
            <a:extLst>
              <a:ext uri="{FF2B5EF4-FFF2-40B4-BE49-F238E27FC236}">
                <a16:creationId xmlns:a16="http://schemas.microsoft.com/office/drawing/2014/main" id="{0F6F6B93-957F-EDE3-4AF3-97CC0CAF2354}"/>
              </a:ext>
            </a:extLst>
          </p:cNvPr>
          <p:cNvSpPr>
            <a:spLocks noGrp="1" noChangeArrowheads="1"/>
          </p:cNvSpPr>
          <p:nvPr>
            <p:ph idx="1"/>
          </p:nvPr>
        </p:nvSpPr>
        <p:spPr bwMode="auto">
          <a:xfrm>
            <a:off x="1301621" y="1963327"/>
            <a:ext cx="10215465" cy="489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eaLnBrk="0" fontAlgn="base" hangingPunct="0">
              <a:lnSpc>
                <a:spcPct val="100000"/>
              </a:lnSpc>
              <a:spcBef>
                <a:spcPct val="0"/>
              </a:spcBef>
              <a:spcAft>
                <a:spcPct val="0"/>
              </a:spcAft>
            </a:pPr>
            <a:r>
              <a:rPr lang="ar-SA" altLang="en-US" sz="2400" dirty="0">
                <a:cs typeface="B Nazanin" panose="00000400000000000000" pitchFamily="2" charset="-78"/>
              </a:rPr>
              <a:t>انجام بازرسی یا آزمون‌های دوره‌ای برای</a:t>
            </a:r>
            <a:r>
              <a:rPr lang="en-US" altLang="en-US" sz="2400" dirty="0">
                <a:cs typeface="B Nazanin" panose="00000400000000000000" pitchFamily="2" charset="-78"/>
              </a:rPr>
              <a:t> </a:t>
            </a:r>
            <a:r>
              <a:rPr lang="ar-SA" altLang="en-US" sz="2400" dirty="0">
                <a:cs typeface="B Nazanin" panose="00000400000000000000" pitchFamily="2" charset="-78"/>
              </a:rPr>
              <a:t>کشف یک خرابی پنهان</a:t>
            </a:r>
            <a:r>
              <a:rPr lang="en-US" altLang="en-US" sz="2400" dirty="0">
                <a:cs typeface="B Nazanin" panose="00000400000000000000" pitchFamily="2" charset="-78"/>
              </a:rPr>
              <a:t> (Hidden Failure) </a:t>
            </a:r>
            <a:r>
              <a:rPr lang="ar-SA" altLang="en-US" sz="2400" dirty="0">
                <a:cs typeface="B Nazanin" panose="00000400000000000000" pitchFamily="2" charset="-78"/>
              </a:rPr>
              <a:t>که در حالت عادی هیچ نشانه‌ای ندارد و فقط وقتی خطرناک می‌شود که یک رویداد دیگر همزمان رخ دهد</a:t>
            </a:r>
            <a:r>
              <a:rPr lang="en-US" altLang="en-US" sz="2400" dirty="0">
                <a:cs typeface="B Nazanin" panose="00000400000000000000" pitchFamily="2" charset="-78"/>
              </a:rPr>
              <a:t>.</a:t>
            </a:r>
            <a:endParaRPr lang="fa-IR" altLang="en-US" sz="2400" dirty="0">
              <a:cs typeface="B Nazanin" panose="00000400000000000000" pitchFamily="2" charset="-78"/>
            </a:endParaRPr>
          </a:p>
          <a:p>
            <a:pPr algn="r" rtl="1" eaLnBrk="0" fontAlgn="base" hangingPunct="0">
              <a:lnSpc>
                <a:spcPct val="100000"/>
              </a:lnSpc>
              <a:spcBef>
                <a:spcPct val="0"/>
              </a:spcBef>
              <a:spcAft>
                <a:spcPct val="0"/>
              </a:spcAft>
            </a:pPr>
            <a:endParaRPr lang="en-US" altLang="en-US" b="1" dirty="0">
              <a:latin typeface="MinionPro-It"/>
              <a:cs typeface="B Nazanin" panose="00000400000000000000" pitchFamily="2" charset="-78"/>
            </a:endParaRPr>
          </a:p>
          <a:p>
            <a:pPr algn="r" rtl="1" eaLnBrk="0" fontAlgn="base" hangingPunct="0">
              <a:lnSpc>
                <a:spcPct val="100000"/>
              </a:lnSpc>
              <a:spcBef>
                <a:spcPct val="0"/>
              </a:spcBef>
              <a:spcAft>
                <a:spcPct val="0"/>
              </a:spcAft>
            </a:pPr>
            <a:r>
              <a:rPr lang="ar-SA" altLang="en-US" sz="2400" dirty="0">
                <a:cs typeface="B Nazanin" panose="00000400000000000000" pitchFamily="2" charset="-78"/>
              </a:rPr>
              <a:t>به </a:t>
            </a:r>
            <a:r>
              <a:rPr lang="fa-IR" altLang="en-US" sz="2400" dirty="0">
                <a:cs typeface="B Nazanin" panose="00000400000000000000" pitchFamily="2" charset="-78"/>
              </a:rPr>
              <a:t>عبارت دیگر </a:t>
            </a:r>
            <a:r>
              <a:rPr lang="ar-SA" altLang="en-US" sz="2400" dirty="0">
                <a:cs typeface="B Nazanin" panose="00000400000000000000" pitchFamily="2" charset="-78"/>
              </a:rPr>
              <a:t>تجهیز یا سیستم خراب شده، ولی ما متوجه نمی‌شویم چون عملکردش فقط در شرایط خاص فعال می‌شود — برای همین باید به طور دوره‌ای بررسی کنیم که خراب نباشد</a:t>
            </a:r>
            <a:r>
              <a:rPr lang="en-US" altLang="en-US" sz="2400" dirty="0">
                <a:cs typeface="B Nazanin" panose="00000400000000000000" pitchFamily="2" charset="-78"/>
              </a:rPr>
              <a:t>.</a:t>
            </a:r>
            <a:endParaRPr lang="fa-IR" altLang="en-US" sz="2400" dirty="0">
              <a:cs typeface="B Nazanin" panose="00000400000000000000" pitchFamily="2" charset="-78"/>
            </a:endParaRPr>
          </a:p>
          <a:p>
            <a:pPr marL="0" indent="0" algn="r" rtl="1">
              <a:buNone/>
            </a:pPr>
            <a:r>
              <a:rPr lang="fa-IR" sz="2400" b="1" dirty="0"/>
              <a:t> </a:t>
            </a:r>
          </a:p>
          <a:p>
            <a:pPr marL="0" indent="0" algn="r" rtl="1">
              <a:buNone/>
            </a:pPr>
            <a:r>
              <a:rPr lang="fa-IR" sz="2400" b="1" dirty="0">
                <a:cs typeface="B Nazanin" panose="00000400000000000000" pitchFamily="2" charset="-78"/>
              </a:rPr>
              <a:t>ویژگی‌های خرابی پنهان که </a:t>
            </a:r>
            <a:r>
              <a:rPr lang="en-US" sz="2400" b="1" dirty="0">
                <a:cs typeface="B Nazanin" panose="00000400000000000000" pitchFamily="2" charset="-78"/>
              </a:rPr>
              <a:t>DM </a:t>
            </a:r>
            <a:r>
              <a:rPr lang="fa-IR" sz="2400" b="1" dirty="0">
                <a:cs typeface="B Nazanin" panose="00000400000000000000" pitchFamily="2" charset="-78"/>
              </a:rPr>
              <a:t>لازم دارد:</a:t>
            </a:r>
          </a:p>
          <a:p>
            <a:pPr algn="r" rtl="1">
              <a:lnSpc>
                <a:spcPct val="150000"/>
              </a:lnSpc>
            </a:pPr>
            <a:r>
              <a:rPr lang="fa-IR" sz="2400" dirty="0">
                <a:cs typeface="B Nazanin" panose="00000400000000000000" pitchFamily="2" charset="-78"/>
              </a:rPr>
              <a:t>خرابی هیچ علامت قابل مشاهده برای اپراتور ندارد.</a:t>
            </a:r>
          </a:p>
          <a:p>
            <a:pPr algn="r" rtl="1"/>
            <a:r>
              <a:rPr lang="fa-IR" sz="2400" dirty="0">
                <a:cs typeface="B Nazanin" panose="00000400000000000000" pitchFamily="2" charset="-78"/>
              </a:rPr>
              <a:t>عملکرد تجهیز فقط در شرایط اضطراری فعال می‌شود.</a:t>
            </a:r>
          </a:p>
          <a:p>
            <a:pPr algn="r" rtl="1"/>
            <a:r>
              <a:rPr lang="fa-IR" sz="2400" dirty="0">
                <a:cs typeface="B Nazanin" panose="00000400000000000000" pitchFamily="2" charset="-78"/>
              </a:rPr>
              <a:t>خرابی می‌تواند در صورت وقوع حادثه منجر به آسیب جدی یا توقف تولید شود.</a:t>
            </a:r>
          </a:p>
          <a:p>
            <a:pPr algn="r" rtl="1" eaLnBrk="0" fontAlgn="base" hangingPunct="0">
              <a:lnSpc>
                <a:spcPct val="100000"/>
              </a:lnSpc>
              <a:spcBef>
                <a:spcPct val="0"/>
              </a:spcBef>
              <a:spcAft>
                <a:spcPct val="0"/>
              </a:spcAft>
            </a:pPr>
            <a:endParaRPr lang="en-US" altLang="en-US" sz="2400" dirty="0">
              <a:cs typeface="B Nazanin" panose="00000400000000000000" pitchFamily="2" charset="-78"/>
            </a:endParaRPr>
          </a:p>
        </p:txBody>
      </p:sp>
      <p:sp>
        <p:nvSpPr>
          <p:cNvPr id="5" name="Title 1">
            <a:extLst>
              <a:ext uri="{FF2B5EF4-FFF2-40B4-BE49-F238E27FC236}">
                <a16:creationId xmlns:a16="http://schemas.microsoft.com/office/drawing/2014/main" id="{03A8911B-6201-FF90-23B1-649A0CF00C76}"/>
              </a:ext>
            </a:extLst>
          </p:cNvPr>
          <p:cNvSpPr txBox="1">
            <a:spLocks/>
          </p:cNvSpPr>
          <p:nvPr/>
        </p:nvSpPr>
        <p:spPr>
          <a:xfrm>
            <a:off x="92684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a:latin typeface="MinionPro-It"/>
                <a:ea typeface="+mn-ea"/>
                <a:cs typeface="B Titr" panose="00000700000000000000" pitchFamily="2" charset="-78"/>
              </a:rPr>
              <a:t>استراتژی‌های نگهداری و تعمیرات</a:t>
            </a:r>
          </a:p>
        </p:txBody>
      </p:sp>
    </p:spTree>
    <p:extLst>
      <p:ext uri="{BB962C8B-B14F-4D97-AF65-F5344CB8AC3E}">
        <p14:creationId xmlns:p14="http://schemas.microsoft.com/office/powerpoint/2010/main" val="23346339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D26D9-DE40-351A-663F-EAC8603B3E9D}"/>
              </a:ext>
            </a:extLst>
          </p:cNvPr>
          <p:cNvSpPr>
            <a:spLocks noGrp="1"/>
          </p:cNvSpPr>
          <p:nvPr>
            <p:ph idx="1"/>
          </p:nvPr>
        </p:nvSpPr>
        <p:spPr>
          <a:xfrm>
            <a:off x="838200" y="2600066"/>
            <a:ext cx="10515600" cy="4351338"/>
          </a:xfrm>
        </p:spPr>
        <p:txBody>
          <a:bodyPr/>
          <a:lstStyle/>
          <a:p>
            <a:pPr marL="0" indent="0" algn="r" rtl="1">
              <a:buNone/>
            </a:pPr>
            <a:r>
              <a:rPr lang="fa-IR" sz="2400" dirty="0">
                <a:cs typeface="B Nazanin" panose="00000400000000000000" pitchFamily="2" charset="-78"/>
              </a:rPr>
              <a:t>در فرآیند </a:t>
            </a:r>
            <a:r>
              <a:rPr lang="en-US" sz="2400" dirty="0">
                <a:cs typeface="B Nazanin" panose="00000400000000000000" pitchFamily="2" charset="-78"/>
              </a:rPr>
              <a:t>RCM</a:t>
            </a:r>
            <a:r>
              <a:rPr lang="fa-IR" sz="2400" dirty="0">
                <a:cs typeface="B Nazanin" panose="00000400000000000000" pitchFamily="2" charset="-78"/>
              </a:rPr>
              <a:t> معمولاً خرابی‌های پنهان در سیستم‌های حفاظتی، ایمنی یا هشداردهنده اتفاق می‌افتند، مثل:</a:t>
            </a:r>
          </a:p>
          <a:p>
            <a:pPr algn="r" rtl="1"/>
            <a:r>
              <a:rPr lang="fa-IR" sz="2400" dirty="0">
                <a:cs typeface="B Nazanin" panose="00000400000000000000" pitchFamily="2" charset="-78"/>
              </a:rPr>
              <a:t>فیوزها یا رله‌های حفاظتی</a:t>
            </a:r>
          </a:p>
          <a:p>
            <a:pPr algn="r" rtl="1"/>
            <a:r>
              <a:rPr lang="fa-IR" sz="2400" dirty="0">
                <a:cs typeface="B Nazanin" panose="00000400000000000000" pitchFamily="2" charset="-78"/>
              </a:rPr>
              <a:t>سیستم اطفای حریق خودکار</a:t>
            </a:r>
          </a:p>
          <a:p>
            <a:pPr algn="r" rtl="1"/>
            <a:r>
              <a:rPr lang="fa-IR" sz="2400" dirty="0">
                <a:cs typeface="B Nazanin" panose="00000400000000000000" pitchFamily="2" charset="-78"/>
              </a:rPr>
              <a:t>آلارم‌های فشار یا دما</a:t>
            </a:r>
          </a:p>
          <a:p>
            <a:pPr algn="r" rtl="1"/>
            <a:r>
              <a:rPr lang="fa-IR" sz="2400" dirty="0">
                <a:cs typeface="B Nazanin" panose="00000400000000000000" pitchFamily="2" charset="-78"/>
              </a:rPr>
              <a:t>ولوهای ایمنی</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در این موارد، چون خرابی تا زمان نیاز به عملکرد دیده نمی‌شود، باید برنامه </a:t>
            </a:r>
            <a:r>
              <a:rPr lang="en-US" sz="2400" dirty="0">
                <a:cs typeface="B Nazanin" panose="00000400000000000000" pitchFamily="2" charset="-78"/>
              </a:rPr>
              <a:t>DM </a:t>
            </a:r>
            <a:r>
              <a:rPr lang="fa-IR" sz="2400" dirty="0">
                <a:cs typeface="B Nazanin" panose="00000400000000000000" pitchFamily="2" charset="-78"/>
              </a:rPr>
              <a:t>اجرا شود تا قبل از وقوع حادثه، مشکل کشف و رفع گردد.</a:t>
            </a:r>
          </a:p>
          <a:p>
            <a:endParaRPr lang="en-US" dirty="0"/>
          </a:p>
        </p:txBody>
      </p:sp>
      <p:sp>
        <p:nvSpPr>
          <p:cNvPr id="7" name="Title 1">
            <a:extLst>
              <a:ext uri="{FF2B5EF4-FFF2-40B4-BE49-F238E27FC236}">
                <a16:creationId xmlns:a16="http://schemas.microsoft.com/office/drawing/2014/main" id="{316DE010-F7AB-05D3-4759-F56832E91F34}"/>
              </a:ext>
            </a:extLst>
          </p:cNvPr>
          <p:cNvSpPr txBox="1">
            <a:spLocks/>
          </p:cNvSpPr>
          <p:nvPr/>
        </p:nvSpPr>
        <p:spPr>
          <a:xfrm>
            <a:off x="92684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b="1" dirty="0">
                <a:latin typeface="MinionPro-It"/>
                <a:ea typeface="+mn-ea"/>
                <a:cs typeface="B Titr" panose="00000700000000000000" pitchFamily="2" charset="-78"/>
              </a:rPr>
              <a:t>استراتژی‌های نگهداری و تعمیرات</a:t>
            </a:r>
          </a:p>
        </p:txBody>
      </p:sp>
      <p:sp>
        <p:nvSpPr>
          <p:cNvPr id="8" name="Title 1">
            <a:extLst>
              <a:ext uri="{FF2B5EF4-FFF2-40B4-BE49-F238E27FC236}">
                <a16:creationId xmlns:a16="http://schemas.microsoft.com/office/drawing/2014/main" id="{B3CADEA8-9C0B-5A20-6158-09B6A9415DDF}"/>
              </a:ext>
            </a:extLst>
          </p:cNvPr>
          <p:cNvSpPr>
            <a:spLocks noGrp="1"/>
          </p:cNvSpPr>
          <p:nvPr>
            <p:ph type="title"/>
          </p:nvPr>
        </p:nvSpPr>
        <p:spPr>
          <a:xfrm>
            <a:off x="838200" y="1075257"/>
            <a:ext cx="10515600" cy="1325563"/>
          </a:xfrm>
        </p:spPr>
        <p:txBody>
          <a:bodyPr/>
          <a:lstStyle/>
          <a:p>
            <a:pPr algn="r" rtl="1"/>
            <a:r>
              <a:rPr lang="fa-IR" altLang="en-US" sz="2800" b="1" dirty="0">
                <a:latin typeface="MinionPro-It"/>
                <a:ea typeface="+mn-ea"/>
                <a:cs typeface="B Nazanin" panose="00000400000000000000" pitchFamily="2" charset="-78"/>
              </a:rPr>
              <a:t>جستجوی خرابی(</a:t>
            </a:r>
            <a:r>
              <a:rPr lang="en-US" altLang="en-US" sz="2800" b="1" dirty="0">
                <a:latin typeface="MinionPro-It"/>
                <a:ea typeface="+mn-ea"/>
                <a:cs typeface="B Nazanin" panose="00000400000000000000" pitchFamily="2" charset="-78"/>
              </a:rPr>
              <a:t>Detective Maintenance</a:t>
            </a:r>
            <a:r>
              <a:rPr lang="fa-IR" altLang="en-US" sz="2800" b="1" dirty="0">
                <a:latin typeface="MinionPro-It"/>
                <a:ea typeface="+mn-ea"/>
                <a:cs typeface="B Nazanin" panose="00000400000000000000" pitchFamily="2" charset="-78"/>
              </a:rPr>
              <a:t>) </a:t>
            </a:r>
            <a:endParaRPr lang="en-US" sz="2800" b="1" dirty="0">
              <a:latin typeface="MinionPro-It"/>
              <a:ea typeface="+mn-ea"/>
              <a:cs typeface="B Nazanin" panose="00000400000000000000" pitchFamily="2" charset="-78"/>
            </a:endParaRPr>
          </a:p>
        </p:txBody>
      </p:sp>
    </p:spTree>
    <p:extLst>
      <p:ext uri="{BB962C8B-B14F-4D97-AF65-F5344CB8AC3E}">
        <p14:creationId xmlns:p14="http://schemas.microsoft.com/office/powerpoint/2010/main" val="380073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F75A-37AC-6FF2-CE32-033926405374}"/>
              </a:ext>
            </a:extLst>
          </p:cNvPr>
          <p:cNvSpPr>
            <a:spLocks noGrp="1"/>
          </p:cNvSpPr>
          <p:nvPr>
            <p:ph type="title"/>
          </p:nvPr>
        </p:nvSpPr>
        <p:spPr>
          <a:xfrm>
            <a:off x="5657495" y="1425989"/>
            <a:ext cx="6258888" cy="1325563"/>
          </a:xfrm>
        </p:spPr>
        <p:txBody>
          <a:bodyPr>
            <a:normAutofit/>
          </a:bodyPr>
          <a:lstStyle/>
          <a:p>
            <a:pPr algn="r" rtl="1"/>
            <a:r>
              <a:rPr lang="fa-IR" sz="2800" b="1" dirty="0">
                <a:cs typeface="B Nazanin" panose="00000400000000000000" pitchFamily="2" charset="-78"/>
              </a:rPr>
              <a:t>علل شکست</a:t>
            </a:r>
            <a:r>
              <a:rPr lang="en-US" sz="2800" b="1" dirty="0">
                <a:cs typeface="B Nazanin" panose="00000400000000000000" pitchFamily="2" charset="-78"/>
              </a:rPr>
              <a:t> RCM </a:t>
            </a:r>
            <a:r>
              <a:rPr lang="fa-IR" sz="2800" b="1" dirty="0">
                <a:cs typeface="B Nazanin" panose="00000400000000000000" pitchFamily="2" charset="-78"/>
              </a:rPr>
              <a:t>پس از 3 سال در یک کارخانه: </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2082B34B-22C3-2A63-F190-50654908D604}"/>
              </a:ext>
            </a:extLst>
          </p:cNvPr>
          <p:cNvSpPr>
            <a:spLocks noGrp="1"/>
          </p:cNvSpPr>
          <p:nvPr>
            <p:ph idx="1"/>
          </p:nvPr>
        </p:nvSpPr>
        <p:spPr>
          <a:xfrm>
            <a:off x="503853" y="2309717"/>
            <a:ext cx="7333862" cy="2599074"/>
          </a:xfrm>
        </p:spPr>
        <p:txBody>
          <a:bodyPr>
            <a:normAutofit/>
          </a:bodyPr>
          <a:lstStyle/>
          <a:p>
            <a:pPr marL="0" indent="0" algn="l">
              <a:buNone/>
            </a:pPr>
            <a:r>
              <a:rPr lang="en-US" sz="2000" b="0" i="0" u="none" strike="noStrike" baseline="0" dirty="0">
                <a:latin typeface="MinionPro-Regular"/>
              </a:rPr>
              <a:t>• No use of experienced RCM facilitator</a:t>
            </a:r>
          </a:p>
          <a:p>
            <a:pPr marL="0" indent="0" algn="l">
              <a:buNone/>
            </a:pPr>
            <a:r>
              <a:rPr lang="en-US" sz="2000" b="0" i="0" u="none" strike="noStrike" baseline="0" dirty="0">
                <a:latin typeface="MinionPro-Regular"/>
              </a:rPr>
              <a:t>• No multidisciplinary team approach used</a:t>
            </a:r>
          </a:p>
          <a:p>
            <a:pPr marL="0" indent="0" algn="l">
              <a:buNone/>
            </a:pPr>
            <a:r>
              <a:rPr lang="en-US" sz="2000" b="0" i="0" u="none" strike="noStrike" baseline="0" dirty="0">
                <a:latin typeface="MinionPro-Regular"/>
              </a:rPr>
              <a:t>• Poor failure mode causation</a:t>
            </a:r>
          </a:p>
          <a:p>
            <a:pPr marL="0" indent="0" algn="l">
              <a:buNone/>
            </a:pPr>
            <a:r>
              <a:rPr lang="en-US" sz="2000" b="0" i="0" u="none" strike="noStrike" baseline="0" dirty="0">
                <a:latin typeface="MinionPro-Regular"/>
              </a:rPr>
              <a:t>• Only maintenance tasks recommended (no one-time changes)</a:t>
            </a:r>
          </a:p>
          <a:p>
            <a:pPr marL="0" indent="0" algn="l">
              <a:buNone/>
            </a:pPr>
            <a:r>
              <a:rPr lang="en-US" sz="2000" b="0" i="0" u="none" strike="noStrike" baseline="0" dirty="0">
                <a:latin typeface="MinionPro-Regular"/>
              </a:rPr>
              <a:t>• Too few C over T type tasks recommended</a:t>
            </a:r>
          </a:p>
          <a:p>
            <a:pPr marL="0" indent="0" algn="l">
              <a:buNone/>
            </a:pPr>
            <a:r>
              <a:rPr lang="en-US" sz="2000" b="0" i="0" u="none" strike="noStrike" baseline="0" dirty="0">
                <a:latin typeface="MinionPro-Regular"/>
              </a:rPr>
              <a:t>• Only primary functions evaluated</a:t>
            </a:r>
            <a:endParaRPr lang="en-US" sz="3200" dirty="0"/>
          </a:p>
        </p:txBody>
      </p:sp>
      <p:sp>
        <p:nvSpPr>
          <p:cNvPr id="5" name="TextBox 4">
            <a:extLst>
              <a:ext uri="{FF2B5EF4-FFF2-40B4-BE49-F238E27FC236}">
                <a16:creationId xmlns:a16="http://schemas.microsoft.com/office/drawing/2014/main" id="{75D299D4-A721-3821-3FF4-81068932FFFC}"/>
              </a:ext>
            </a:extLst>
          </p:cNvPr>
          <p:cNvSpPr txBox="1"/>
          <p:nvPr/>
        </p:nvSpPr>
        <p:spPr>
          <a:xfrm>
            <a:off x="7464490" y="4908791"/>
            <a:ext cx="4451893" cy="523220"/>
          </a:xfrm>
          <a:prstGeom prst="rect">
            <a:avLst/>
          </a:prstGeom>
          <a:noFill/>
        </p:spPr>
        <p:txBody>
          <a:bodyPr wrap="square" rtlCol="0">
            <a:spAutoFit/>
          </a:bodyPr>
          <a:lstStyle/>
          <a:p>
            <a:pPr algn="r"/>
            <a:r>
              <a:rPr lang="fa-IR" sz="2800" b="1" dirty="0">
                <a:cs typeface="B Nazanin" panose="00000400000000000000" pitchFamily="2" charset="-78"/>
              </a:rPr>
              <a:t>در شرکت دیگری پس از یک سال:</a:t>
            </a:r>
            <a:endParaRPr lang="en-US" sz="2800" b="1" dirty="0">
              <a:cs typeface="B Nazanin" panose="00000400000000000000" pitchFamily="2" charset="-78"/>
            </a:endParaRPr>
          </a:p>
        </p:txBody>
      </p:sp>
      <p:sp>
        <p:nvSpPr>
          <p:cNvPr id="6" name="TextBox 5">
            <a:extLst>
              <a:ext uri="{FF2B5EF4-FFF2-40B4-BE49-F238E27FC236}">
                <a16:creationId xmlns:a16="http://schemas.microsoft.com/office/drawing/2014/main" id="{5D0FD68F-6597-EDB1-4049-2638A22F40E6}"/>
              </a:ext>
            </a:extLst>
          </p:cNvPr>
          <p:cNvSpPr txBox="1"/>
          <p:nvPr/>
        </p:nvSpPr>
        <p:spPr>
          <a:xfrm>
            <a:off x="3529305" y="5635997"/>
            <a:ext cx="8131628" cy="954107"/>
          </a:xfrm>
          <a:prstGeom prst="rect">
            <a:avLst/>
          </a:prstGeom>
          <a:noFill/>
        </p:spPr>
        <p:txBody>
          <a:bodyPr wrap="square" rtlCol="0">
            <a:spAutoFit/>
          </a:bodyPr>
          <a:lstStyle/>
          <a:p>
            <a:pPr marL="457200" indent="-457200" algn="r" rtl="1">
              <a:buFont typeface="Wingdings" panose="05000000000000000000" pitchFamily="2" charset="2"/>
              <a:buChar char="v"/>
            </a:pPr>
            <a:r>
              <a:rPr lang="fa-IR" sz="2800" dirty="0">
                <a:cs typeface="B Nazanin" panose="00000400000000000000" pitchFamily="2" charset="-78"/>
              </a:rPr>
              <a:t>63 درصد کاهش نفر ساعت تعمیرات پیشگیرانه</a:t>
            </a:r>
          </a:p>
          <a:p>
            <a:pPr marL="457200" indent="-457200" algn="r" rtl="1">
              <a:buFont typeface="Wingdings" panose="05000000000000000000" pitchFamily="2" charset="2"/>
              <a:buChar char="v"/>
            </a:pPr>
            <a:r>
              <a:rPr lang="fa-IR" sz="2800" dirty="0">
                <a:cs typeface="B Nazanin" panose="00000400000000000000" pitchFamily="2" charset="-78"/>
              </a:rPr>
              <a:t>کاهش 50 درصد هزینه تعمیرات</a:t>
            </a:r>
            <a:endParaRPr lang="en-US" sz="2800" dirty="0">
              <a:cs typeface="B Nazanin" panose="00000400000000000000" pitchFamily="2" charset="-78"/>
            </a:endParaRPr>
          </a:p>
        </p:txBody>
      </p:sp>
      <p:sp>
        <p:nvSpPr>
          <p:cNvPr id="8" name="TextBox 7">
            <a:extLst>
              <a:ext uri="{FF2B5EF4-FFF2-40B4-BE49-F238E27FC236}">
                <a16:creationId xmlns:a16="http://schemas.microsoft.com/office/drawing/2014/main" id="{E436F1BD-95D7-8C4D-22CC-A8FFF8D0135D}"/>
              </a:ext>
            </a:extLst>
          </p:cNvPr>
          <p:cNvSpPr txBox="1"/>
          <p:nvPr/>
        </p:nvSpPr>
        <p:spPr>
          <a:xfrm>
            <a:off x="7208584" y="416055"/>
            <a:ext cx="4452349" cy="646331"/>
          </a:xfrm>
          <a:prstGeom prst="rect">
            <a:avLst/>
          </a:prstGeom>
          <a:noFill/>
        </p:spPr>
        <p:txBody>
          <a:bodyPr wrap="square" rtlCol="0">
            <a:spAutoFit/>
          </a:bodyPr>
          <a:lstStyle/>
          <a:p>
            <a:pPr algn="r" rtl="1"/>
            <a:r>
              <a:rPr lang="fa-IR" sz="3600" dirty="0">
                <a:cs typeface="B Titr" panose="00000700000000000000" pitchFamily="2" charset="-78"/>
              </a:rPr>
              <a:t>موفقیت یا شکست در </a:t>
            </a:r>
            <a:r>
              <a:rPr lang="en-US" sz="3600" dirty="0">
                <a:cs typeface="B Titr" panose="00000700000000000000" pitchFamily="2" charset="-78"/>
              </a:rPr>
              <a:t>RCM</a:t>
            </a:r>
          </a:p>
        </p:txBody>
      </p:sp>
    </p:spTree>
    <p:extLst>
      <p:ext uri="{BB962C8B-B14F-4D97-AF65-F5344CB8AC3E}">
        <p14:creationId xmlns:p14="http://schemas.microsoft.com/office/powerpoint/2010/main" val="10278714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929D-652F-E47D-F89C-4CB3B6BC3C7F}"/>
              </a:ext>
            </a:extLst>
          </p:cNvPr>
          <p:cNvSpPr>
            <a:spLocks noGrp="1"/>
          </p:cNvSpPr>
          <p:nvPr>
            <p:ph type="title"/>
          </p:nvPr>
        </p:nvSpPr>
        <p:spPr/>
        <p:txBody>
          <a:bodyPr>
            <a:normAutofit fontScale="90000"/>
          </a:bodyPr>
          <a:lstStyle/>
          <a:p>
            <a:pPr marL="228600" marR="0" lvl="0" indent="-228600" algn="r" defTabSz="914400" rtl="1" eaLnBrk="1" fontAlgn="auto" latinLnBrk="0" hangingPunct="1">
              <a:lnSpc>
                <a:spcPct val="107000"/>
              </a:lnSpc>
              <a:spcBef>
                <a:spcPts val="1000"/>
              </a:spcBef>
              <a:spcAft>
                <a:spcPts val="800"/>
              </a:spcAft>
              <a:tabLst/>
              <a:defRPr/>
            </a:pPr>
            <a:r>
              <a:rPr lang="fa-IR" sz="3600" b="1" dirty="0">
                <a:latin typeface="MinionPro-It"/>
                <a:ea typeface="+mn-ea"/>
                <a:cs typeface="B Titr" panose="00000700000000000000" pitchFamily="2" charset="-78"/>
              </a:rPr>
              <a:t>طبقه‌بندی پیامدهای خرابی (</a:t>
            </a:r>
            <a:r>
              <a:rPr lang="en-US" sz="3600" b="1" dirty="0">
                <a:latin typeface="MinionPro-It"/>
                <a:ea typeface="+mn-ea"/>
                <a:cs typeface="B Titr" panose="00000700000000000000" pitchFamily="2" charset="-78"/>
              </a:rPr>
              <a:t>Failure Consequence Categories</a:t>
            </a:r>
            <a:r>
              <a:rPr lang="fa-IR" sz="3600" b="1" dirty="0">
                <a:latin typeface="MinionPro-It"/>
                <a:ea typeface="+mn-ea"/>
                <a:cs typeface="B Titr" panose="00000700000000000000" pitchFamily="2" charset="-78"/>
              </a:rPr>
              <a:t>)</a:t>
            </a:r>
            <a:br>
              <a:rPr lang="en-US" sz="3600" b="1" dirty="0">
                <a:latin typeface="MinionPro-It"/>
                <a:ea typeface="+mn-ea"/>
                <a:cs typeface="B Titr" panose="00000700000000000000" pitchFamily="2" charset="-78"/>
              </a:rPr>
            </a:br>
            <a:endParaRPr lang="en-US" sz="3600" b="1" dirty="0">
              <a:latin typeface="MinionPro-It"/>
              <a:ea typeface="+mn-ea"/>
              <a:cs typeface="B Titr" panose="00000700000000000000" pitchFamily="2" charset="-78"/>
            </a:endParaRPr>
          </a:p>
        </p:txBody>
      </p:sp>
      <p:sp>
        <p:nvSpPr>
          <p:cNvPr id="3" name="Content Placeholder 2">
            <a:extLst>
              <a:ext uri="{FF2B5EF4-FFF2-40B4-BE49-F238E27FC236}">
                <a16:creationId xmlns:a16="http://schemas.microsoft.com/office/drawing/2014/main" id="{97BE88A8-A05D-A7C5-7EA2-1BDDEBDADF6E}"/>
              </a:ext>
            </a:extLst>
          </p:cNvPr>
          <p:cNvSpPr>
            <a:spLocks noGrp="1"/>
          </p:cNvSpPr>
          <p:nvPr>
            <p:ph idx="1"/>
          </p:nvPr>
        </p:nvSpPr>
        <p:spPr/>
        <p:txBody>
          <a:bodyPr>
            <a:normAutofit fontScale="77500" lnSpcReduction="20000"/>
          </a:bodyPr>
          <a:lstStyle/>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تمامی آثار و پیامدهای خرابی باید طبق تاثیرشان بر اهداف کسب‌وکار (هزینه، ایمنی، محیط زیست) شفاف و قابل اندازه‌گیری بیان شوند.</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چهار دسته پیامد، فقط “یکی” برای هر حالت خرابی انتخاب شود</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P (Production)</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نقش بر اقتصاد عملیاتی، زیان تولید، کیفیت و هزینه‌های انرژی/مواد اولیه (بی‌تأثیر بر ایمنی یا محیط زیست).</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M (Maintenance)</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فقط هزینه تعمیرات/نگهداری، یعنی هزینه رفع خرابی بیش از زیان تولید است.</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S (Safety/Environmental)</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هرکجا ایمنی، سلامت افراد یا محیط زیست تحت تأثیر است (حتی پتانسیل آن وجود داشته باشد).</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H (Hidden)</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خرابی پنهان در تجهیزات حفاظتی یا قطعات یدکی که اثری تا زمان تقاضا دیده نمی‌شود، بالقوه خطرناک‌ترین هستند چون همزمان با وقوع خرابی اصلی آشکار می‌شوند.</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656871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C8B2-812C-3BF3-5656-957319185D1C}"/>
              </a:ext>
            </a:extLst>
          </p:cNvPr>
          <p:cNvSpPr>
            <a:spLocks noGrp="1"/>
          </p:cNvSpPr>
          <p:nvPr>
            <p:ph type="title"/>
          </p:nvPr>
        </p:nvSpPr>
        <p:spPr/>
        <p:txBody>
          <a:bodyPr/>
          <a:lstStyle/>
          <a:p>
            <a:pPr algn="r"/>
            <a:r>
              <a:rPr lang="fa-IR" sz="3200" b="1" dirty="0">
                <a:latin typeface="MinionPro-It"/>
                <a:ea typeface="+mn-ea"/>
                <a:cs typeface="B Titr" panose="00000700000000000000" pitchFamily="2" charset="-78"/>
              </a:rPr>
              <a:t>ترتیب ارزیابی</a:t>
            </a:r>
            <a:br>
              <a:rPr lang="en-US" sz="3200" b="1" dirty="0">
                <a:latin typeface="MinionPro-It"/>
                <a:ea typeface="+mn-ea"/>
                <a:cs typeface="B Titr" panose="00000700000000000000" pitchFamily="2" charset="-78"/>
              </a:rPr>
            </a:br>
            <a:endParaRPr lang="en-US" sz="3200" b="1" dirty="0">
              <a:latin typeface="MinionPro-It"/>
              <a:ea typeface="+mn-ea"/>
              <a:cs typeface="B Titr" panose="00000700000000000000" pitchFamily="2" charset="-78"/>
            </a:endParaRPr>
          </a:p>
        </p:txBody>
      </p:sp>
      <p:sp>
        <p:nvSpPr>
          <p:cNvPr id="3" name="Content Placeholder 2">
            <a:extLst>
              <a:ext uri="{FF2B5EF4-FFF2-40B4-BE49-F238E27FC236}">
                <a16:creationId xmlns:a16="http://schemas.microsoft.com/office/drawing/2014/main" id="{0D05D3D7-6E16-D541-C14D-85B03DE3FE0C}"/>
              </a:ext>
            </a:extLst>
          </p:cNvPr>
          <p:cNvSpPr>
            <a:spLocks noGrp="1"/>
          </p:cNvSpPr>
          <p:nvPr>
            <p:ph idx="1"/>
          </p:nvPr>
        </p:nvSpPr>
        <p:spPr/>
        <p:txBody>
          <a:bodyPr/>
          <a:lstStyle/>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۱. همیشه اول </a:t>
            </a:r>
            <a:r>
              <a:rPr lang="en-US" sz="2800" kern="100" dirty="0">
                <a:effectLst/>
                <a:latin typeface="Calibri" panose="020F0502020204030204" pitchFamily="34" charset="0"/>
                <a:ea typeface="Calibri" panose="020F0502020204030204" pitchFamily="34" charset="0"/>
                <a:cs typeface="B Nazanin" panose="00000400000000000000" pitchFamily="2" charset="-78"/>
              </a:rPr>
              <a:t>H</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را بررسی کنید (هرجا پنهان باشد، </a:t>
            </a:r>
            <a:r>
              <a:rPr lang="en-US" sz="2800" kern="100" dirty="0">
                <a:effectLst/>
                <a:latin typeface="Calibri" panose="020F0502020204030204" pitchFamily="34" charset="0"/>
                <a:ea typeface="Calibri" panose="020F0502020204030204" pitchFamily="34" charset="0"/>
                <a:cs typeface="B Nazanin" panose="00000400000000000000" pitchFamily="2" charset="-78"/>
              </a:rPr>
              <a:t>H</a:t>
            </a:r>
            <a:r>
              <a:rPr lang="fa-IR" sz="2800" kern="100" dirty="0">
                <a:effectLst/>
                <a:latin typeface="Calibri" panose="020F0502020204030204" pitchFamily="34" charset="0"/>
                <a:ea typeface="Calibri" panose="020F0502020204030204" pitchFamily="34" charset="0"/>
                <a:cs typeface="B Nazanin" panose="00000400000000000000" pitchFamily="2" charset="-78"/>
              </a:rPr>
              <a:t> &gt; هر پیامد دیگر)</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۲. اگر پیامد ایمنی یا محیط زیستی دارد، </a:t>
            </a:r>
            <a:r>
              <a:rPr lang="en-US" sz="2800" kern="100" dirty="0">
                <a:effectLst/>
                <a:latin typeface="Calibri" panose="020F0502020204030204" pitchFamily="34" charset="0"/>
                <a:ea typeface="Calibri" panose="020F0502020204030204" pitchFamily="34" charset="0"/>
                <a:cs typeface="B Nazanin" panose="00000400000000000000" pitchFamily="2" charset="-78"/>
              </a:rPr>
              <a:t>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۳. اگر فقط اقتصادی است، مقایسه کنید هزینه تعمیر با زیان تولید: هرکدام بزرگتر است، آن پیامد را انتخاب کنید (</a:t>
            </a:r>
            <a:r>
              <a:rPr lang="en-US" sz="2800" kern="100" dirty="0">
                <a:effectLst/>
                <a:latin typeface="Calibri" panose="020F0502020204030204" pitchFamily="34" charset="0"/>
                <a:ea typeface="Calibri" panose="020F0502020204030204" pitchFamily="34" charset="0"/>
                <a:cs typeface="B Nazanin" panose="00000400000000000000" pitchFamily="2" charset="-78"/>
              </a:rPr>
              <a:t>P</a:t>
            </a:r>
            <a:r>
              <a:rPr lang="fa-IR" sz="2800" kern="100" dirty="0">
                <a:effectLst/>
                <a:latin typeface="Calibri" panose="020F0502020204030204" pitchFamily="34" charset="0"/>
                <a:ea typeface="Calibri" panose="020F0502020204030204" pitchFamily="34" charset="0"/>
                <a:cs typeface="B Nazanin" panose="00000400000000000000" pitchFamily="2" charset="-78"/>
              </a:rPr>
              <a:t> یا </a:t>
            </a:r>
            <a:r>
              <a:rPr lang="en-US" sz="2800" kern="100" dirty="0">
                <a:effectLst/>
                <a:latin typeface="Calibri" panose="020F0502020204030204" pitchFamily="34" charset="0"/>
                <a:ea typeface="Calibri" panose="020F0502020204030204" pitchFamily="34" charset="0"/>
                <a:cs typeface="B Nazanin" panose="00000400000000000000" pitchFamily="2" charset="-78"/>
              </a:rPr>
              <a:t>M</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114899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587A-6DF5-97CB-81C8-A1320F5E8E7A}"/>
              </a:ext>
            </a:extLst>
          </p:cNvPr>
          <p:cNvSpPr>
            <a:spLocks noGrp="1"/>
          </p:cNvSpPr>
          <p:nvPr>
            <p:ph type="title"/>
          </p:nvPr>
        </p:nvSpPr>
        <p:spPr>
          <a:xfrm>
            <a:off x="1108788" y="500062"/>
            <a:ext cx="10515600" cy="1325563"/>
          </a:xfrm>
        </p:spPr>
        <p:txBody>
          <a:bodyPr/>
          <a:lstStyle/>
          <a:p>
            <a:pPr algn="r" rtl="1"/>
            <a:r>
              <a:rPr lang="fa-IR" sz="3200" b="1" dirty="0">
                <a:latin typeface="MinionPro-It"/>
                <a:ea typeface="+mn-ea"/>
                <a:cs typeface="B Titr" panose="00000700000000000000" pitchFamily="2" charset="-78"/>
              </a:rPr>
              <a:t>انواع سیاست‌های مدیریت پیامدهای خرابی</a:t>
            </a:r>
            <a:br>
              <a:rPr lang="en-US" sz="4000" kern="1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4486FC1-0330-1C4F-E21E-BF8D0B6F60B9}"/>
              </a:ext>
            </a:extLst>
          </p:cNvPr>
          <p:cNvSpPr>
            <a:spLocks noGrp="1"/>
          </p:cNvSpPr>
          <p:nvPr>
            <p:ph idx="1"/>
          </p:nvPr>
        </p:nvSpPr>
        <p:spPr/>
        <p:txBody>
          <a:bodyPr>
            <a:normAutofit fontScale="85000" lnSpcReduction="20000"/>
          </a:bodyPr>
          <a:lstStyle/>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پس از تعیین دسته پیامد، سیاست نگهداری مناسب (با کد) انتخاب شود:</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O</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وظیفه اپراتوری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Operator Task</a:t>
            </a:r>
            <a:r>
              <a:rPr lang="fa-IR" sz="2800"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مراقبت، پایش و اقدام ساده</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C</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پایش وضعیت/ پیش‌بینی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Condition Monitoring</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نگهداری مبتنی بر زمان یا عمر (</a:t>
            </a:r>
            <a:r>
              <a:rPr lang="en-US" sz="2800" kern="100" dirty="0">
                <a:effectLst/>
                <a:latin typeface="Calibri" panose="020F0502020204030204" pitchFamily="34" charset="0"/>
                <a:ea typeface="Calibri" panose="020F0502020204030204" pitchFamily="34" charset="0"/>
                <a:cs typeface="B Nazanin" panose="00000400000000000000" pitchFamily="2" charset="-78"/>
              </a:rPr>
              <a:t>Time-based Restoration/Replacement</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D</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وظیفه بازرسی کشف خرابی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Detective</a:t>
            </a:r>
            <a:r>
              <a:rPr lang="fa-IR" sz="2800"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فقط برای خرابی‌های پنهان</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2</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ترکیب (مثلا </a:t>
            </a:r>
            <a:r>
              <a:rPr lang="en-US" sz="2800" kern="100" dirty="0">
                <a:effectLst/>
                <a:latin typeface="Calibri" panose="020F0502020204030204" pitchFamily="34" charset="0"/>
                <a:ea typeface="Calibri" panose="020F0502020204030204" pitchFamily="34" charset="0"/>
                <a:cs typeface="B Nazanin" panose="00000400000000000000" pitchFamily="2" charset="-78"/>
              </a:rPr>
              <a:t>C+T</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R</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تغییردر طراحی/رویه (</a:t>
            </a:r>
            <a:r>
              <a:rPr lang="en-US" sz="2800" kern="100" dirty="0">
                <a:effectLst/>
                <a:latin typeface="Calibri" panose="020F0502020204030204" pitchFamily="34" charset="0"/>
                <a:ea typeface="Calibri" panose="020F0502020204030204" pitchFamily="34" charset="0"/>
                <a:cs typeface="B Nazanin" panose="00000400000000000000" pitchFamily="2" charset="-78"/>
              </a:rPr>
              <a:t>Redesign</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F</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اجازه خرابی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Run-to-failure</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337781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EBA3-DF14-BF64-E04C-309EF87AD2B7}"/>
              </a:ext>
            </a:extLst>
          </p:cNvPr>
          <p:cNvSpPr>
            <a:spLocks noGrp="1"/>
          </p:cNvSpPr>
          <p:nvPr>
            <p:ph type="title"/>
          </p:nvPr>
        </p:nvSpPr>
        <p:spPr>
          <a:xfrm>
            <a:off x="614265" y="681037"/>
            <a:ext cx="10515600" cy="1325563"/>
          </a:xfrm>
        </p:spPr>
        <p:txBody>
          <a:bodyPr/>
          <a:lstStyle/>
          <a:p>
            <a:pPr algn="r" rtl="1"/>
            <a:r>
              <a:rPr lang="fa-IR" sz="3200" b="1" dirty="0">
                <a:latin typeface="MinionPro-It"/>
                <a:ea typeface="+mn-ea"/>
                <a:cs typeface="B Titr" panose="00000700000000000000" pitchFamily="2" charset="-78"/>
              </a:rPr>
              <a:t>ترتیب انتخاب سیاست</a:t>
            </a:r>
            <a:br>
              <a:rPr lang="en-US" sz="4000" kern="1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23AF437-1120-215D-0575-862FA42161AB}"/>
              </a:ext>
            </a:extLst>
          </p:cNvPr>
          <p:cNvSpPr>
            <a:spLocks noGrp="1"/>
          </p:cNvSpPr>
          <p:nvPr>
            <p:ph idx="1"/>
          </p:nvPr>
        </p:nvSpPr>
        <p:spPr/>
        <p:txBody>
          <a:bodyPr>
            <a:normAutofit/>
          </a:bodyPr>
          <a:lstStyle/>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۱. ابتدا بررسی کنید آیا کارگزار (اپراتور) می‌تواند تشخیص دهد یا پیشگیری کند (</a:t>
            </a:r>
            <a:r>
              <a:rPr lang="en-US" sz="2800" kern="100" dirty="0">
                <a:effectLst/>
                <a:latin typeface="Calibri" panose="020F0502020204030204" pitchFamily="34" charset="0"/>
                <a:ea typeface="Calibri" panose="020F0502020204030204" pitchFamily="34" charset="0"/>
                <a:cs typeface="B Nazanin" panose="00000400000000000000" pitchFamily="2" charset="-78"/>
              </a:rPr>
              <a:t>O</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۲. اگر نه، آیا می‌توان پایش وضعیت انجام داد؟ </a:t>
            </a:r>
            <a:r>
              <a:rPr kumimoji="0" lang="fa-IR"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C</a:t>
            </a:r>
            <a:r>
              <a:rPr kumimoji="0" lang="fa-IR"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۳. اگر نه، آیا تعمیر یا تعویض بر مبنای زمان/عمر صرفه اقتصادی دارد؟ (</a:t>
            </a:r>
            <a:r>
              <a:rPr lang="en-US" sz="2800" kern="100" dirty="0">
                <a:effectLst/>
                <a:latin typeface="Calibri" panose="020F0502020204030204" pitchFamily="34" charset="0"/>
                <a:ea typeface="Calibri" panose="020F0502020204030204" pitchFamily="34" charset="0"/>
                <a:cs typeface="B Nazanin" panose="00000400000000000000" pitchFamily="2" charset="-78"/>
              </a:rPr>
              <a:t>T</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۴. اگر باز هم نشد، برای خرابی پنهان: آیا راه آزمون/بازرسی هست؟ (</a:t>
            </a:r>
            <a:r>
              <a:rPr lang="en-US" sz="2800" kern="100" dirty="0">
                <a:effectLst/>
                <a:latin typeface="Calibri" panose="020F0502020204030204" pitchFamily="34" charset="0"/>
                <a:ea typeface="Calibri" panose="020F0502020204030204" pitchFamily="34" charset="0"/>
                <a:cs typeface="B Nazanin" panose="00000400000000000000" pitchFamily="2" charset="-78"/>
              </a:rPr>
              <a:t>D</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۵. اگر هیچ سیاستی موثر نبود یا مقرون‌به‌صرفه نبود، فقط </a:t>
            </a:r>
            <a:r>
              <a:rPr lang="en-US" sz="2800" kern="100" dirty="0">
                <a:effectLst/>
                <a:latin typeface="Calibri" panose="020F0502020204030204" pitchFamily="34" charset="0"/>
                <a:ea typeface="Calibri" panose="020F0502020204030204" pitchFamily="34" charset="0"/>
                <a:cs typeface="B Nazanin" panose="00000400000000000000" pitchFamily="2" charset="-78"/>
              </a:rPr>
              <a:t>R</a:t>
            </a:r>
            <a:r>
              <a:rPr lang="fa-IR" sz="2800" kern="100" dirty="0">
                <a:effectLst/>
                <a:latin typeface="Calibri" panose="020F0502020204030204" pitchFamily="34" charset="0"/>
                <a:ea typeface="Calibri" panose="020F0502020204030204" pitchFamily="34" charset="0"/>
                <a:cs typeface="B Nazanin" panose="00000400000000000000" pitchFamily="2" charset="-78"/>
              </a:rPr>
              <a:t> یا </a:t>
            </a:r>
            <a:r>
              <a:rPr lang="en-US" sz="2800" kern="100" dirty="0">
                <a:effectLst/>
                <a:latin typeface="Calibri" panose="020F0502020204030204" pitchFamily="34" charset="0"/>
                <a:ea typeface="Calibri" panose="020F0502020204030204" pitchFamily="34" charset="0"/>
                <a:cs typeface="B Nazanin" panose="00000400000000000000" pitchFamily="2" charset="-78"/>
              </a:rPr>
              <a:t>F</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(تغییر طراحی یا اجازه خرابی).</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604426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D6BD-163B-E40B-CF6D-28EF409499FF}"/>
              </a:ext>
            </a:extLst>
          </p:cNvPr>
          <p:cNvSpPr>
            <a:spLocks noGrp="1"/>
          </p:cNvSpPr>
          <p:nvPr>
            <p:ph type="title"/>
          </p:nvPr>
        </p:nvSpPr>
        <p:spPr/>
        <p:txBody>
          <a:bodyPr/>
          <a:lstStyle/>
          <a:p>
            <a:pPr marL="228600" marR="0" lvl="0" indent="-228600" algn="r" defTabSz="914400" rtl="1" eaLnBrk="1" fontAlgn="auto" latinLnBrk="0" hangingPunct="1">
              <a:lnSpc>
                <a:spcPct val="107000"/>
              </a:lnSpc>
              <a:spcBef>
                <a:spcPts val="1000"/>
              </a:spcBef>
              <a:spcAft>
                <a:spcPts val="800"/>
              </a:spcAft>
              <a:tabLst/>
              <a:defRPr/>
            </a:pPr>
            <a:r>
              <a:rPr lang="fa-IR" sz="3200" b="1" dirty="0">
                <a:latin typeface="MinionPro-It"/>
                <a:ea typeface="+mn-ea"/>
                <a:cs typeface="B Titr" panose="00000700000000000000" pitchFamily="2" charset="-78"/>
              </a:rPr>
              <a:t>نکات کلیدی اجرایی و توصیه‌ها</a:t>
            </a:r>
            <a:br>
              <a:rPr kumimoji="0" lang="en-US"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E2926FA-E38A-2A36-C8F9-EE328AD45932}"/>
              </a:ext>
            </a:extLst>
          </p:cNvPr>
          <p:cNvSpPr>
            <a:spLocks noGrp="1"/>
          </p:cNvSpPr>
          <p:nvPr>
            <p:ph idx="1"/>
          </p:nvPr>
        </p:nvSpPr>
        <p:spPr/>
        <p:txBody>
          <a:bodyPr>
            <a:normAutofit/>
          </a:bodyPr>
          <a:lstStyle/>
          <a:p>
            <a:pPr marL="342900" lvl="0" indent="-342900" algn="just" rtl="1">
              <a:lnSpc>
                <a:spcPct val="107000"/>
              </a:lnSpc>
              <a:spcAft>
                <a:spcPts val="800"/>
              </a:spcAft>
              <a:buSzPts val="1000"/>
              <a:buFont typeface="Symbol" panose="05050102010706020507" pitchFamily="18" charset="2"/>
              <a:buChar char=""/>
              <a:tabLst>
                <a:tab pos="457200" algn="l"/>
              </a:tabLst>
            </a:pPr>
            <a:r>
              <a:rPr lang="fa-IR" sz="2800" kern="100" dirty="0">
                <a:effectLst/>
                <a:latin typeface="Calibri" panose="020F0502020204030204" pitchFamily="34" charset="0"/>
                <a:ea typeface="Calibri" panose="020F0502020204030204" pitchFamily="34" charset="0"/>
                <a:cs typeface="B Nazanin" panose="00000400000000000000" pitchFamily="2" charset="-78"/>
              </a:rPr>
              <a:t>پیامد و سیاست نگهداری برای “هر علت خرابی” باید به‌صورت عددی/متنی در فرم ریسک ماتریکس و جدول تحلیل ثبت شود و در ممیزی دوره‌ای بازنگری گردد.</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a-IR" sz="2800" kern="100" dirty="0">
                <a:effectLst/>
                <a:latin typeface="Calibri" panose="020F0502020204030204" pitchFamily="34" charset="0"/>
                <a:ea typeface="Calibri" panose="020F0502020204030204" pitchFamily="34" charset="0"/>
                <a:cs typeface="B Nazanin" panose="00000400000000000000" pitchFamily="2" charset="-78"/>
              </a:rPr>
              <a:t>گزینه </a:t>
            </a:r>
            <a:r>
              <a:rPr lang="en-US" sz="2800" kern="100" dirty="0">
                <a:effectLst/>
                <a:latin typeface="Calibri" panose="020F0502020204030204" pitchFamily="34" charset="0"/>
                <a:ea typeface="Calibri" panose="020F0502020204030204" pitchFamily="34" charset="0"/>
                <a:cs typeface="B Nazanin" panose="00000400000000000000" pitchFamily="2" charset="-78"/>
              </a:rPr>
              <a:t>F</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(اجازه خرابی) فقط و فقط برای خرابی‌های بی‌تأثیر یا کم‌تأثیر اقتصادی (و بدون ریسک ایمنی/محیط‌زیست) مناسب است.</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a-IR" sz="2800" kern="100" dirty="0">
                <a:effectLst/>
                <a:latin typeface="Calibri" panose="020F0502020204030204" pitchFamily="34" charset="0"/>
                <a:ea typeface="Calibri" panose="020F0502020204030204" pitchFamily="34" charset="0"/>
                <a:cs typeface="B Nazanin" panose="00000400000000000000" pitchFamily="2" charset="-78"/>
              </a:rPr>
              <a:t>پایش‌های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CBM</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باید کاملاً متصل به فرم‌های دستورکار و </a:t>
            </a:r>
            <a:r>
              <a:rPr lang="en-US" sz="2800" kern="100" dirty="0">
                <a:effectLst/>
                <a:latin typeface="Calibri" panose="020F0502020204030204" pitchFamily="34" charset="0"/>
                <a:ea typeface="Calibri" panose="020F0502020204030204" pitchFamily="34" charset="0"/>
                <a:cs typeface="B Nazanin" panose="00000400000000000000" pitchFamily="2" charset="-78"/>
              </a:rPr>
              <a:t>CMMS</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باشد.</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a-IR" sz="2800" kern="100" dirty="0">
                <a:effectLst/>
                <a:latin typeface="Calibri" panose="020F0502020204030204" pitchFamily="34" charset="0"/>
                <a:ea typeface="Calibri" panose="020F0502020204030204" pitchFamily="34" charset="0"/>
                <a:cs typeface="B Nazanin" panose="00000400000000000000" pitchFamily="2" charset="-78"/>
              </a:rPr>
              <a:t>هر سیاست فنی در قالب وظیفه عملیاتی (چه‌کسی/چه‌کاری/کجا/کِی و اگر آلارم یافت شد چه اقدامی)، باید در دستورالعمل نوشته شود</a:t>
            </a:r>
            <a:endParaRPr lang="en-US" dirty="0"/>
          </a:p>
        </p:txBody>
      </p:sp>
    </p:spTree>
    <p:extLst>
      <p:ext uri="{BB962C8B-B14F-4D97-AF65-F5344CB8AC3E}">
        <p14:creationId xmlns:p14="http://schemas.microsoft.com/office/powerpoint/2010/main" val="2899007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1A4FDF-6FE0-69CA-F195-0D8F4417D383}"/>
              </a:ext>
            </a:extLst>
          </p:cNvPr>
          <p:cNvPicPr>
            <a:picLocks noGrp="1" noChangeAspect="1"/>
          </p:cNvPicPr>
          <p:nvPr>
            <p:ph idx="1"/>
          </p:nvPr>
        </p:nvPicPr>
        <p:blipFill>
          <a:blip r:embed="rId2"/>
          <a:stretch>
            <a:fillRect/>
          </a:stretch>
        </p:blipFill>
        <p:spPr>
          <a:xfrm>
            <a:off x="1403437" y="1561513"/>
            <a:ext cx="9385126" cy="4034497"/>
          </a:xfrm>
        </p:spPr>
      </p:pic>
      <p:sp>
        <p:nvSpPr>
          <p:cNvPr id="2" name="Title 1">
            <a:extLst>
              <a:ext uri="{FF2B5EF4-FFF2-40B4-BE49-F238E27FC236}">
                <a16:creationId xmlns:a16="http://schemas.microsoft.com/office/drawing/2014/main" id="{7E34E684-71B1-8FE1-59FD-1B674B8DD134}"/>
              </a:ext>
            </a:extLst>
          </p:cNvPr>
          <p:cNvSpPr>
            <a:spLocks noGrp="1"/>
          </p:cNvSpPr>
          <p:nvPr>
            <p:ph type="title"/>
          </p:nvPr>
        </p:nvSpPr>
        <p:spPr>
          <a:xfrm>
            <a:off x="838200" y="365125"/>
            <a:ext cx="10515600" cy="1325563"/>
          </a:xfrm>
        </p:spPr>
        <p:txBody>
          <a:bodyPr/>
          <a:lstStyle/>
          <a:p>
            <a:pPr marL="228600" marR="0" lvl="0" indent="-228600" algn="r" defTabSz="914400" rtl="1" eaLnBrk="1" fontAlgn="auto" latinLnBrk="0" hangingPunct="1">
              <a:lnSpc>
                <a:spcPct val="107000"/>
              </a:lnSpc>
              <a:spcBef>
                <a:spcPts val="1000"/>
              </a:spcBef>
              <a:spcAft>
                <a:spcPts val="800"/>
              </a:spcAft>
              <a:tabLst/>
              <a:defRPr/>
            </a:pPr>
            <a:r>
              <a:rPr lang="fa-IR" sz="3200" b="1" dirty="0">
                <a:latin typeface="MinionPro-It"/>
                <a:ea typeface="+mn-ea"/>
                <a:cs typeface="B Titr" panose="00000700000000000000" pitchFamily="2" charset="-78"/>
              </a:rPr>
              <a:t>تحلیل </a:t>
            </a:r>
            <a:r>
              <a:rPr lang="en-US" sz="3200" b="1" dirty="0">
                <a:latin typeface="MinionPro-It"/>
                <a:ea typeface="+mn-ea"/>
                <a:cs typeface="B Titr" panose="00000700000000000000" pitchFamily="2" charset="-78"/>
              </a:rPr>
              <a:t>RAM</a:t>
            </a:r>
            <a:br>
              <a:rPr kumimoji="0" lang="en-US"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26527055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2A4A299-223B-DDF6-C906-15D8D0DFE7CB}"/>
                  </a:ext>
                </a:extLst>
              </p:cNvPr>
              <p:cNvSpPr>
                <a:spLocks noGrp="1"/>
              </p:cNvSpPr>
              <p:nvPr>
                <p:ph type="title"/>
              </p:nvPr>
            </p:nvSpPr>
            <p:spPr>
              <a:xfrm>
                <a:off x="1232096" y="237002"/>
                <a:ext cx="10515600" cy="1325563"/>
              </a:xfrm>
            </p:spPr>
            <p:txBody>
              <a:bodyPr>
                <a:noAutofit/>
              </a:bodyPr>
              <a:lstStyle/>
              <a:p>
                <a:pPr algn="r" rtl="1"/>
                <a:r>
                  <a:rPr lang="fa-IR" sz="3600" dirty="0">
                    <a:cs typeface="B Titr" panose="00000700000000000000" pitchFamily="2" charset="-78"/>
                  </a:rPr>
                  <a:t>دسترسی پذیری عملیاتی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𝑜</m:t>
                        </m:r>
                      </m:sub>
                    </m:sSub>
                  </m:oMath>
                </a14:m>
                <a:r>
                  <a:rPr lang="fa-IR" sz="3600" dirty="0">
                    <a:cs typeface="B Titr" panose="00000700000000000000" pitchFamily="2" charset="-78"/>
                  </a:rPr>
                  <a:t>)</a:t>
                </a:r>
                <a:endParaRPr lang="en-US" sz="3600" dirty="0">
                  <a:cs typeface="B Titr" panose="00000700000000000000" pitchFamily="2" charset="-78"/>
                </a:endParaRPr>
              </a:p>
            </p:txBody>
          </p:sp>
        </mc:Choice>
        <mc:Fallback xmlns="">
          <p:sp>
            <p:nvSpPr>
              <p:cNvPr id="2" name="Title 1">
                <a:extLst>
                  <a:ext uri="{FF2B5EF4-FFF2-40B4-BE49-F238E27FC236}">
                    <a16:creationId xmlns:a16="http://schemas.microsoft.com/office/drawing/2014/main" id="{B2A4A299-223B-DDF6-C906-15D8D0DFE7CB}"/>
                  </a:ext>
                </a:extLst>
              </p:cNvPr>
              <p:cNvSpPr>
                <a:spLocks noGrp="1" noRot="1" noChangeAspect="1" noMove="1" noResize="1" noEditPoints="1" noAdjustHandles="1" noChangeArrowheads="1" noChangeShapeType="1" noTextEdit="1"/>
              </p:cNvSpPr>
              <p:nvPr>
                <p:ph type="title"/>
              </p:nvPr>
            </p:nvSpPr>
            <p:spPr>
              <a:xfrm>
                <a:off x="1232096" y="237002"/>
                <a:ext cx="10515600" cy="1325563"/>
              </a:xfrm>
              <a:blipFill>
                <a:blip r:embed="rId2"/>
                <a:stretch>
                  <a:fillRect r="-1797"/>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89820F16-5CDF-3645-5F68-57FF7A27EA4B}"/>
              </a:ext>
            </a:extLst>
          </p:cNvPr>
          <p:cNvPicPr>
            <a:picLocks noGrp="1" noChangeAspect="1"/>
          </p:cNvPicPr>
          <p:nvPr>
            <p:ph idx="1"/>
          </p:nvPr>
        </p:nvPicPr>
        <p:blipFill>
          <a:blip r:embed="rId3"/>
          <a:stretch>
            <a:fillRect/>
          </a:stretch>
        </p:blipFill>
        <p:spPr>
          <a:xfrm>
            <a:off x="-4210" y="344658"/>
            <a:ext cx="6494106" cy="3417951"/>
          </a:xfrm>
          <a:prstGeom prst="rect">
            <a:avLst/>
          </a:prstGeom>
        </p:spPr>
      </p:pic>
      <p:pic>
        <p:nvPicPr>
          <p:cNvPr id="6" name="Picture 5">
            <a:extLst>
              <a:ext uri="{FF2B5EF4-FFF2-40B4-BE49-F238E27FC236}">
                <a16:creationId xmlns:a16="http://schemas.microsoft.com/office/drawing/2014/main" id="{625DE29F-DD54-E39B-2522-7344D6D97F45}"/>
              </a:ext>
            </a:extLst>
          </p:cNvPr>
          <p:cNvPicPr>
            <a:picLocks noChangeAspect="1"/>
          </p:cNvPicPr>
          <p:nvPr/>
        </p:nvPicPr>
        <p:blipFill>
          <a:blip r:embed="rId4"/>
          <a:stretch>
            <a:fillRect/>
          </a:stretch>
        </p:blipFill>
        <p:spPr>
          <a:xfrm>
            <a:off x="5089209" y="2783203"/>
            <a:ext cx="6419557" cy="992173"/>
          </a:xfrm>
          <a:prstGeom prst="rect">
            <a:avLst/>
          </a:prstGeom>
        </p:spPr>
      </p:pic>
      <p:sp>
        <p:nvSpPr>
          <p:cNvPr id="7" name="TextBox 6">
            <a:extLst>
              <a:ext uri="{FF2B5EF4-FFF2-40B4-BE49-F238E27FC236}">
                <a16:creationId xmlns:a16="http://schemas.microsoft.com/office/drawing/2014/main" id="{9A105E02-0EAB-8E88-895B-080934CD4C82}"/>
              </a:ext>
            </a:extLst>
          </p:cNvPr>
          <p:cNvSpPr txBox="1"/>
          <p:nvPr/>
        </p:nvSpPr>
        <p:spPr>
          <a:xfrm>
            <a:off x="3789705" y="3568118"/>
            <a:ext cx="9018564" cy="461665"/>
          </a:xfrm>
          <a:prstGeom prst="rect">
            <a:avLst/>
          </a:prstGeom>
          <a:noFill/>
        </p:spPr>
        <p:txBody>
          <a:bodyPr wrap="square" rtlCol="0">
            <a:spAutoFit/>
          </a:bodyPr>
          <a:lstStyle/>
          <a:p>
            <a:r>
              <a:rPr lang="fa-IR" sz="2400" dirty="0">
                <a:cs typeface="B Nazanin" panose="00000400000000000000" pitchFamily="2" charset="-78"/>
              </a:rPr>
              <a:t>این شاخص نشان می‌دهد چقدر از زمان برنامه‌ریزی شده، تجهیز واقعاً قابل استفاده بوده.</a:t>
            </a:r>
            <a:endParaRPr lang="en-US" sz="2400" dirty="0">
              <a:cs typeface="B Nazanin" panose="00000400000000000000" pitchFamily="2" charset="-78"/>
            </a:endParaRPr>
          </a:p>
        </p:txBody>
      </p:sp>
      <p:pic>
        <p:nvPicPr>
          <p:cNvPr id="10" name="Picture 9">
            <a:extLst>
              <a:ext uri="{FF2B5EF4-FFF2-40B4-BE49-F238E27FC236}">
                <a16:creationId xmlns:a16="http://schemas.microsoft.com/office/drawing/2014/main" id="{3396DFE1-30A9-C08E-41B6-EADCA2A05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473" y="4636780"/>
            <a:ext cx="4971519" cy="1880905"/>
          </a:xfrm>
          <a:prstGeom prst="rect">
            <a:avLst/>
          </a:prstGeom>
        </p:spPr>
      </p:pic>
      <p:sp>
        <p:nvSpPr>
          <p:cNvPr id="13" name="TextBox 12">
            <a:extLst>
              <a:ext uri="{FF2B5EF4-FFF2-40B4-BE49-F238E27FC236}">
                <a16:creationId xmlns:a16="http://schemas.microsoft.com/office/drawing/2014/main" id="{18431332-E1F3-A0A0-F8D5-F54AF677E638}"/>
              </a:ext>
            </a:extLst>
          </p:cNvPr>
          <p:cNvSpPr txBox="1"/>
          <p:nvPr/>
        </p:nvSpPr>
        <p:spPr>
          <a:xfrm>
            <a:off x="5318395" y="1280767"/>
            <a:ext cx="6494106" cy="1938992"/>
          </a:xfrm>
          <a:prstGeom prst="rect">
            <a:avLst/>
          </a:prstGeom>
          <a:noFill/>
        </p:spPr>
        <p:txBody>
          <a:bodyPr wrap="square" rtlCol="0">
            <a:spAutoFit/>
          </a:bodyPr>
          <a:lstStyle/>
          <a:p>
            <a:pPr lvl="0" algn="r" rtl="1"/>
            <a:r>
              <a:rPr lang="fa-IR" sz="2400" dirty="0">
                <a:cs typeface="B Nazanin" panose="00000400000000000000" pitchFamily="2" charset="-78"/>
              </a:rPr>
              <a:t>درصد زمانی که تجهیز آماده انجام وظیفه عملیاتی خودش است.</a:t>
            </a:r>
            <a:endParaRPr lang="en-US" sz="2400" dirty="0">
              <a:cs typeface="B Nazanin" panose="00000400000000000000" pitchFamily="2" charset="-78"/>
            </a:endParaRPr>
          </a:p>
          <a:p>
            <a:pPr lvl="0" algn="r" rtl="1"/>
            <a:r>
              <a:rPr lang="fa-IR" sz="2400" b="1" dirty="0">
                <a:cs typeface="B Nazanin" panose="00000400000000000000" pitchFamily="2" charset="-78"/>
              </a:rPr>
              <a:t>چطور بدست می‌آید:</a:t>
            </a:r>
            <a:r>
              <a:rPr lang="fa-IR" sz="2400" dirty="0">
                <a:cs typeface="B Nazanin" panose="00000400000000000000" pitchFamily="2" charset="-78"/>
              </a:rPr>
              <a:t> زمان در سرویس تجهیز را بر کل زمان تقویم کاری (شامل کارکرد + توقفات) تقسیم می‌کنیم.این شاخص نشان می‌دهد چقدر از زمان برنامه‌ریزی شده، تجهیز واقعاً قابل استفاده بوده.</a:t>
            </a:r>
            <a:endParaRPr lang="en-US" sz="2400" dirty="0">
              <a:cs typeface="B Nazanin" panose="00000400000000000000" pitchFamily="2" charset="-78"/>
            </a:endParaRPr>
          </a:p>
        </p:txBody>
      </p:sp>
    </p:spTree>
    <p:extLst>
      <p:ext uri="{BB962C8B-B14F-4D97-AF65-F5344CB8AC3E}">
        <p14:creationId xmlns:p14="http://schemas.microsoft.com/office/powerpoint/2010/main" val="29494627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42334-4FE9-9A88-DCE5-7282218E8104}"/>
              </a:ext>
            </a:extLst>
          </p:cNvPr>
          <p:cNvSpPr>
            <a:spLocks noGrp="1"/>
          </p:cNvSpPr>
          <p:nvPr>
            <p:ph idx="1"/>
          </p:nvPr>
        </p:nvSpPr>
        <p:spPr/>
        <p:txBody>
          <a:bodyPr>
            <a:normAutofit/>
          </a:bodyPr>
          <a:lstStyle/>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فقط توقفات ناشی از تعمیر را در نظر می‌گیرد و تأثیر لجستیک یا برنامه‌ریزی را حذف می‌کند.</a:t>
            </a:r>
          </a:p>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چون تنها ماهیت خود تجهیز را در نظر می‌گیرد و و عوامل بیرونی تجهیز را حذف میکند به آن ذاتی گفته می‌شود </a:t>
            </a:r>
            <a:endParaRPr lang="en-US" dirty="0">
              <a:cs typeface="B Nazanin" panose="00000400000000000000" pitchFamily="2" charset="-78"/>
            </a:endParaRPr>
          </a:p>
          <a:p>
            <a:pPr>
              <a:buFont typeface="Wingdings" panose="05000000000000000000" pitchFamily="2" charset="2"/>
              <a:buChar char="v"/>
            </a:pP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C1F2BBEE-2407-89B3-C851-A974287CF8E3}"/>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دسترسی پذیری ذاتی یا تکنیکی (</a:t>
                </a:r>
                <a14:m>
                  <m:oMath xmlns:m="http://schemas.openxmlformats.org/officeDocument/2006/math">
                    <m:sSub>
                      <m:sSubPr>
                        <m:ctrlPr>
                          <a:rPr lang="en-US" sz="3600" i="1">
                            <a:solidFill>
                              <a:srgbClr val="836967"/>
                            </a:solidFill>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𝑖</m:t>
                        </m:r>
                      </m:sub>
                    </m:sSub>
                  </m:oMath>
                </a14:m>
                <a:r>
                  <a:rPr lang="fa-IR" sz="3600" dirty="0">
                    <a:cs typeface="B Titr" panose="00000700000000000000" pitchFamily="2" charset="-78"/>
                  </a:rPr>
                  <a:t>)</a:t>
                </a:r>
                <a:endParaRPr lang="en-US" sz="3600" dirty="0">
                  <a:cs typeface="B Titr" panose="00000700000000000000" pitchFamily="2" charset="-78"/>
                </a:endParaRPr>
              </a:p>
            </p:txBody>
          </p:sp>
        </mc:Choice>
        <mc:Fallback xmlns="">
          <p:sp>
            <p:nvSpPr>
              <p:cNvPr id="4" name="Title 1">
                <a:extLst>
                  <a:ext uri="{FF2B5EF4-FFF2-40B4-BE49-F238E27FC236}">
                    <a16:creationId xmlns:a16="http://schemas.microsoft.com/office/drawing/2014/main" id="{C1F2BBEE-2407-89B3-C851-A974287CF8E3}"/>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2A189E-EB14-3B85-C091-8630DD8D1104}"/>
                  </a:ext>
                </a:extLst>
              </p:cNvPr>
              <p:cNvSpPr txBox="1"/>
              <p:nvPr/>
            </p:nvSpPr>
            <p:spPr>
              <a:xfrm>
                <a:off x="1686509" y="3652844"/>
                <a:ext cx="6097554" cy="9061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836967"/>
                              </a:solidFill>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𝑖</m:t>
                          </m:r>
                        </m:sub>
                      </m:sSub>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r>
                            <a:rPr lang="en-US" sz="2800" i="1">
                              <a:latin typeface="Cambria Math" panose="02040503050406030204" pitchFamily="18" charset="0"/>
                            </a:rPr>
                            <m:t>𝑀𝑇𝐵𝐹</m:t>
                          </m:r>
                        </m:num>
                        <m:den>
                          <m:r>
                            <a:rPr lang="en-US" sz="2800" i="1">
                              <a:latin typeface="Cambria Math" panose="02040503050406030204" pitchFamily="18" charset="0"/>
                            </a:rPr>
                            <m:t>𝑀𝑇𝐵𝐹</m:t>
                          </m:r>
                          <m:r>
                            <a:rPr lang="en-US" sz="2800" i="0">
                              <a:latin typeface="Cambria Math" panose="02040503050406030204" pitchFamily="18" charset="0"/>
                            </a:rPr>
                            <m:t>+</m:t>
                          </m:r>
                          <m:r>
                            <a:rPr lang="en-US" sz="2800" i="1">
                              <a:latin typeface="Cambria Math" panose="02040503050406030204" pitchFamily="18" charset="0"/>
                            </a:rPr>
                            <m:t>𝑀𝑇𝑇𝑅</m:t>
                          </m:r>
                        </m:den>
                      </m:f>
                    </m:oMath>
                  </m:oMathPara>
                </a14:m>
                <a:endParaRPr lang="en-US" sz="2800" dirty="0"/>
              </a:p>
            </p:txBody>
          </p:sp>
        </mc:Choice>
        <mc:Fallback xmlns="">
          <p:sp>
            <p:nvSpPr>
              <p:cNvPr id="7" name="TextBox 6">
                <a:extLst>
                  <a:ext uri="{FF2B5EF4-FFF2-40B4-BE49-F238E27FC236}">
                    <a16:creationId xmlns:a16="http://schemas.microsoft.com/office/drawing/2014/main" id="{C82A189E-EB14-3B85-C091-8630DD8D1104}"/>
                  </a:ext>
                </a:extLst>
              </p:cNvPr>
              <p:cNvSpPr txBox="1">
                <a:spLocks noRot="1" noChangeAspect="1" noMove="1" noResize="1" noEditPoints="1" noAdjustHandles="1" noChangeArrowheads="1" noChangeShapeType="1" noTextEdit="1"/>
              </p:cNvSpPr>
              <p:nvPr/>
            </p:nvSpPr>
            <p:spPr>
              <a:xfrm>
                <a:off x="1686509" y="3652844"/>
                <a:ext cx="6097554" cy="9061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62769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0FA8C7-B574-FBD8-FCCA-37FA997D9963}"/>
              </a:ext>
            </a:extLst>
          </p:cNvPr>
          <p:cNvPicPr>
            <a:picLocks noGrp="1" noChangeAspect="1"/>
          </p:cNvPicPr>
          <p:nvPr>
            <p:ph idx="1"/>
          </p:nvPr>
        </p:nvPicPr>
        <p:blipFill>
          <a:blip r:embed="rId2"/>
          <a:stretch>
            <a:fillRect/>
          </a:stretch>
        </p:blipFill>
        <p:spPr>
          <a:xfrm>
            <a:off x="1196506" y="562709"/>
            <a:ext cx="9798987" cy="3812343"/>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738409-9989-391F-EE61-CF9E46BF9BEC}"/>
                  </a:ext>
                </a:extLst>
              </p:cNvPr>
              <p:cNvSpPr txBox="1"/>
              <p:nvPr/>
            </p:nvSpPr>
            <p:spPr>
              <a:xfrm>
                <a:off x="2220938" y="4995593"/>
                <a:ext cx="6097554" cy="9061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836967"/>
                              </a:solidFill>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𝑖</m:t>
                          </m:r>
                        </m:sub>
                      </m:sSub>
                      <m:r>
                        <a:rPr lang="en-US" sz="2800" i="0">
                          <a:latin typeface="Cambria Math" panose="02040503050406030204" pitchFamily="18" charset="0"/>
                        </a:rPr>
                        <m:t>=</m:t>
                      </m:r>
                      <m:f>
                        <m:fPr>
                          <m:ctrlPr>
                            <a:rPr lang="en-US" sz="2800" i="1">
                              <a:solidFill>
                                <a:srgbClr val="836967"/>
                              </a:solidFill>
                              <a:latin typeface="Cambria Math" panose="02040503050406030204" pitchFamily="18" charset="0"/>
                            </a:rPr>
                          </m:ctrlPr>
                        </m:fPr>
                        <m:num>
                          <m:r>
                            <a:rPr lang="en-US" sz="2800" i="1">
                              <a:latin typeface="Cambria Math" panose="02040503050406030204" pitchFamily="18" charset="0"/>
                            </a:rPr>
                            <m:t>𝑀𝑇𝐵𝐹</m:t>
                          </m:r>
                        </m:num>
                        <m:den>
                          <m:r>
                            <a:rPr lang="en-US" sz="2800" i="1">
                              <a:latin typeface="Cambria Math" panose="02040503050406030204" pitchFamily="18" charset="0"/>
                            </a:rPr>
                            <m:t>𝑀𝑇𝐵𝐹</m:t>
                          </m:r>
                          <m:r>
                            <a:rPr lang="en-US" sz="2800" i="0">
                              <a:latin typeface="Cambria Math" panose="02040503050406030204" pitchFamily="18" charset="0"/>
                            </a:rPr>
                            <m:t>+</m:t>
                          </m:r>
                          <m:r>
                            <a:rPr lang="en-US" sz="2800" i="1">
                              <a:latin typeface="Cambria Math" panose="02040503050406030204" pitchFamily="18" charset="0"/>
                            </a:rPr>
                            <m:t>𝑀𝑇𝑇𝑅</m:t>
                          </m:r>
                        </m:den>
                      </m:f>
                    </m:oMath>
                  </m:oMathPara>
                </a14:m>
                <a:endParaRPr lang="en-US" sz="2800" dirty="0"/>
              </a:p>
            </p:txBody>
          </p:sp>
        </mc:Choice>
        <mc:Fallback xmlns="">
          <p:sp>
            <p:nvSpPr>
              <p:cNvPr id="7" name="TextBox 6">
                <a:extLst>
                  <a:ext uri="{FF2B5EF4-FFF2-40B4-BE49-F238E27FC236}">
                    <a16:creationId xmlns:a16="http://schemas.microsoft.com/office/drawing/2014/main" id="{8F738409-9989-391F-EE61-CF9E46BF9BEC}"/>
                  </a:ext>
                </a:extLst>
              </p:cNvPr>
              <p:cNvSpPr txBox="1">
                <a:spLocks noRot="1" noChangeAspect="1" noMove="1" noResize="1" noEditPoints="1" noAdjustHandles="1" noChangeArrowheads="1" noChangeShapeType="1" noTextEdit="1"/>
              </p:cNvSpPr>
              <p:nvPr/>
            </p:nvSpPr>
            <p:spPr>
              <a:xfrm>
                <a:off x="2220938" y="4995593"/>
                <a:ext cx="6097554" cy="9061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71511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Weibull Analysis Helps Predict Equipment Failures - Breval Consulting  Services">
            <a:extLst>
              <a:ext uri="{FF2B5EF4-FFF2-40B4-BE49-F238E27FC236}">
                <a16:creationId xmlns:a16="http://schemas.microsoft.com/office/drawing/2014/main" id="{50D4C686-D10B-E5C3-E690-84CC6590DA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405" y="757085"/>
            <a:ext cx="8133190" cy="534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8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08A9452A-856E-0945-95BF-A00BC7B5F608}"/>
              </a:ext>
            </a:extLst>
          </p:cNvPr>
          <p:cNvSpPr>
            <a:spLocks noGrp="1" noChangeArrowheads="1"/>
          </p:cNvSpPr>
          <p:nvPr>
            <p:ph type="body" sz="half" idx="1"/>
          </p:nvPr>
        </p:nvSpPr>
        <p:spPr/>
        <p:txBody>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14339" name="Rectangle 5">
            <a:extLst>
              <a:ext uri="{FF2B5EF4-FFF2-40B4-BE49-F238E27FC236}">
                <a16:creationId xmlns:a16="http://schemas.microsoft.com/office/drawing/2014/main" id="{A7B08A00-3648-A222-4F7E-0EA7B899B098}"/>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14340" name="Rounded Rectangle 7">
            <a:extLst>
              <a:ext uri="{FF2B5EF4-FFF2-40B4-BE49-F238E27FC236}">
                <a16:creationId xmlns:a16="http://schemas.microsoft.com/office/drawing/2014/main" id="{054D5CCC-2D0D-8E71-7A36-40E4965C453A}"/>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sp>
        <p:nvSpPr>
          <p:cNvPr id="14341" name="Content Placeholder 2">
            <a:extLst>
              <a:ext uri="{FF2B5EF4-FFF2-40B4-BE49-F238E27FC236}">
                <a16:creationId xmlns:a16="http://schemas.microsoft.com/office/drawing/2014/main" id="{D16E44EE-868B-D160-F3A0-8864D476137A}"/>
              </a:ext>
            </a:extLst>
          </p:cNvPr>
          <p:cNvSpPr>
            <a:spLocks noGrp="1" noChangeArrowheads="1"/>
          </p:cNvSpPr>
          <p:nvPr>
            <p:ph idx="1"/>
          </p:nvPr>
        </p:nvSpPr>
        <p:spPr>
          <a:xfrm>
            <a:off x="609600" y="1838962"/>
            <a:ext cx="10972800" cy="4213225"/>
          </a:xfrm>
        </p:spPr>
        <p:txBody>
          <a:bodyPr>
            <a:normAutofit/>
          </a:bodyPr>
          <a:lstStyle/>
          <a:p>
            <a:pPr algn="justLow" rtl="1" eaLnBrk="1" hangingPunct="1">
              <a:lnSpc>
                <a:spcPct val="100000"/>
              </a:lnSpc>
              <a:buFont typeface="Wingdings" panose="05000000000000000000" pitchFamily="2" charset="2"/>
              <a:buChar char="v"/>
            </a:pPr>
            <a:r>
              <a:rPr lang="ar-SA" altLang="fa-IR" dirty="0">
                <a:latin typeface="Times New Roman" panose="02020603050405020304" pitchFamily="18" charset="0"/>
                <a:ea typeface="B Nazanin" panose="00000400000000000000" pitchFamily="2" charset="-78"/>
                <a:cs typeface="B Nazanin" panose="00000400000000000000" pitchFamily="2" charset="-78"/>
              </a:rPr>
              <a:t>قابلیت اطمینان</a:t>
            </a:r>
            <a:r>
              <a:rPr lang="en-US" altLang="fa-IR" dirty="0">
                <a:latin typeface="Times New Roman" panose="02020603050405020304" pitchFamily="18" charset="0"/>
                <a:ea typeface="B Nazanin" panose="00000400000000000000" pitchFamily="2" charset="-78"/>
                <a:cs typeface="B Nazanin" panose="00000400000000000000" pitchFamily="2" charset="-78"/>
              </a:rPr>
              <a:t> 100 % </a:t>
            </a:r>
            <a:r>
              <a:rPr lang="ar-SA" altLang="fa-IR" dirty="0">
                <a:latin typeface="Times New Roman" panose="02020603050405020304" pitchFamily="18" charset="0"/>
                <a:ea typeface="B Nazanin" panose="00000400000000000000" pitchFamily="2" charset="-78"/>
                <a:cs typeface="B Nazanin" panose="00000400000000000000" pitchFamily="2" charset="-78"/>
              </a:rPr>
              <a:t>بشدت پرخرج ، مشکل برای دست یابی و لزوما پاسخ صحیح نمیباشد</a:t>
            </a:r>
            <a:r>
              <a:rPr lang="en-US" altLang="fa-IR" dirty="0">
                <a:latin typeface="Times New Roman" panose="02020603050405020304" pitchFamily="18" charset="0"/>
                <a:ea typeface="B Nazanin" panose="00000400000000000000" pitchFamily="2" charset="-78"/>
                <a:cs typeface="B Nazanin" panose="00000400000000000000" pitchFamily="2" charset="-78"/>
              </a:rPr>
              <a:t>.</a:t>
            </a:r>
          </a:p>
          <a:p>
            <a:pPr algn="justLow" rtl="1" eaLnBrk="1" hangingPunct="1">
              <a:lnSpc>
                <a:spcPct val="100000"/>
              </a:lnSpc>
              <a:buFont typeface="Wingdings" panose="05000000000000000000" pitchFamily="2" charset="2"/>
              <a:buChar char="v"/>
            </a:pPr>
            <a:r>
              <a:rPr lang="fa-IR" altLang="fa-IR" dirty="0">
                <a:latin typeface="Times New Roman" panose="02020603050405020304" pitchFamily="18" charset="0"/>
                <a:ea typeface="B Nazanin" panose="00000400000000000000" pitchFamily="2" charset="-78"/>
                <a:cs typeface="B Nazanin" panose="00000400000000000000" pitchFamily="2" charset="-78"/>
              </a:rPr>
              <a:t>  </a:t>
            </a:r>
            <a:r>
              <a:rPr lang="en-US" altLang="fa-IR" dirty="0">
                <a:latin typeface="Times New Roman" panose="02020603050405020304" pitchFamily="18" charset="0"/>
                <a:ea typeface="B Nazanin" panose="00000400000000000000" pitchFamily="2" charset="-78"/>
                <a:cs typeface="B Nazanin" panose="00000400000000000000" pitchFamily="2" charset="-78"/>
              </a:rPr>
              <a:t>RCM</a:t>
            </a:r>
            <a:r>
              <a:rPr lang="fa-IR" altLang="fa-IR" dirty="0">
                <a:latin typeface="Times New Roman" panose="02020603050405020304" pitchFamily="18" charset="0"/>
                <a:ea typeface="B Nazanin" panose="00000400000000000000" pitchFamily="2" charset="-78"/>
                <a:cs typeface="B Nazanin" panose="00000400000000000000" pitchFamily="2" charset="-78"/>
              </a:rPr>
              <a:t>  </a:t>
            </a:r>
            <a:r>
              <a:rPr lang="ar-SA" altLang="fa-IR" dirty="0">
                <a:latin typeface="Times New Roman" panose="02020603050405020304" pitchFamily="18" charset="0"/>
                <a:ea typeface="B Nazanin" panose="00000400000000000000" pitchFamily="2" charset="-78"/>
                <a:cs typeface="B Nazanin" panose="00000400000000000000" pitchFamily="2" charset="-78"/>
              </a:rPr>
              <a:t>قابل درک برای نرم افزار نیست</a:t>
            </a:r>
            <a:r>
              <a:rPr lang="fa-IR" altLang="fa-IR" dirty="0">
                <a:latin typeface="Times New Roman" panose="02020603050405020304" pitchFamily="18" charset="0"/>
                <a:ea typeface="B Nazanin" panose="00000400000000000000" pitchFamily="2" charset="-78"/>
                <a:cs typeface="B Nazanin" panose="00000400000000000000" pitchFamily="2" charset="-78"/>
              </a:rPr>
              <a:t>. </a:t>
            </a:r>
            <a:r>
              <a:rPr lang="ar-SA" altLang="fa-IR" dirty="0">
                <a:latin typeface="Times New Roman" panose="02020603050405020304" pitchFamily="18" charset="0"/>
                <a:ea typeface="B Nazanin" panose="00000400000000000000" pitchFamily="2" charset="-78"/>
                <a:cs typeface="B Nazanin" panose="00000400000000000000" pitchFamily="2" charset="-78"/>
              </a:rPr>
              <a:t>البته نرم افزارهایی در این رابطه طراحی گردیده است که نیاز به بررسی بیشتر دارد</a:t>
            </a:r>
            <a:r>
              <a:rPr lang="en-US" altLang="fa-IR" dirty="0">
                <a:latin typeface="Times New Roman" panose="02020603050405020304" pitchFamily="18" charset="0"/>
                <a:ea typeface="B Nazanin" panose="00000400000000000000" pitchFamily="2" charset="-78"/>
                <a:cs typeface="B Nazanin" panose="00000400000000000000" pitchFamily="2" charset="-78"/>
              </a:rPr>
              <a:t>.</a:t>
            </a:r>
          </a:p>
          <a:p>
            <a:pPr algn="justLow" rtl="1" eaLnBrk="1" hangingPunct="1">
              <a:lnSpc>
                <a:spcPct val="100000"/>
              </a:lnSpc>
              <a:buFont typeface="Wingdings" panose="05000000000000000000" pitchFamily="2" charset="2"/>
              <a:buChar char="v"/>
            </a:pPr>
            <a:r>
              <a:rPr lang="ar-SA" altLang="fa-IR" dirty="0">
                <a:latin typeface="Times New Roman" panose="02020603050405020304" pitchFamily="18" charset="0"/>
                <a:ea typeface="B Nazanin" panose="00000400000000000000" pitchFamily="2" charset="-78"/>
                <a:cs typeface="B Nazanin" panose="00000400000000000000" pitchFamily="2" charset="-78"/>
              </a:rPr>
              <a:t> شروع استفاده از</a:t>
            </a:r>
            <a:r>
              <a:rPr lang="en-US" altLang="fa-IR" dirty="0">
                <a:latin typeface="Times New Roman" panose="02020603050405020304" pitchFamily="18" charset="0"/>
                <a:ea typeface="B Nazanin" panose="00000400000000000000" pitchFamily="2" charset="-78"/>
                <a:cs typeface="B Nazanin" panose="00000400000000000000" pitchFamily="2" charset="-78"/>
              </a:rPr>
              <a:t>RCM</a:t>
            </a:r>
            <a:r>
              <a:rPr lang="ar-SA" altLang="fa-IR" dirty="0">
                <a:latin typeface="Times New Roman" panose="02020603050405020304" pitchFamily="18" charset="0"/>
                <a:ea typeface="B Nazanin" panose="00000400000000000000" pitchFamily="2" charset="-78"/>
                <a:cs typeface="B Nazanin" panose="00000400000000000000" pitchFamily="2" charset="-78"/>
              </a:rPr>
              <a:t> مشکل بوده و به آرامی نت را از</a:t>
            </a:r>
            <a:r>
              <a:rPr lang="en-US" altLang="fa-IR" dirty="0">
                <a:latin typeface="Times New Roman" panose="02020603050405020304" pitchFamily="18" charset="0"/>
                <a:ea typeface="B Nazanin" panose="00000400000000000000" pitchFamily="2" charset="-78"/>
                <a:cs typeface="B Nazanin" panose="00000400000000000000" pitchFamily="2" charset="-78"/>
              </a:rPr>
              <a:t>TBM</a:t>
            </a:r>
            <a:r>
              <a:rPr lang="ar-SA" altLang="fa-IR" dirty="0">
                <a:latin typeface="Times New Roman" panose="02020603050405020304" pitchFamily="18" charset="0"/>
                <a:ea typeface="B Nazanin" panose="00000400000000000000" pitchFamily="2" charset="-78"/>
                <a:cs typeface="B Nazanin" panose="00000400000000000000" pitchFamily="2" charset="-78"/>
              </a:rPr>
              <a:t> به </a:t>
            </a:r>
            <a:r>
              <a:rPr lang="en-US" altLang="fa-IR" dirty="0">
                <a:latin typeface="Times New Roman" panose="02020603050405020304" pitchFamily="18" charset="0"/>
                <a:ea typeface="B Nazanin" panose="00000400000000000000" pitchFamily="2" charset="-78"/>
                <a:cs typeface="B Nazanin" panose="00000400000000000000" pitchFamily="2" charset="-78"/>
              </a:rPr>
              <a:t>CBM </a:t>
            </a:r>
            <a:r>
              <a:rPr lang="ar-SA" altLang="fa-IR" dirty="0">
                <a:latin typeface="Times New Roman" panose="02020603050405020304" pitchFamily="18" charset="0"/>
                <a:ea typeface="B Nazanin" panose="00000400000000000000" pitchFamily="2" charset="-78"/>
                <a:cs typeface="B Nazanin" panose="00000400000000000000" pitchFamily="2" charset="-78"/>
              </a:rPr>
              <a:t>سوق می دهد</a:t>
            </a:r>
            <a:r>
              <a:rPr lang="fa-IR" altLang="fa-IR" dirty="0">
                <a:latin typeface="Times New Roman" panose="02020603050405020304" pitchFamily="18" charset="0"/>
                <a:ea typeface="B Nazanin" panose="00000400000000000000" pitchFamily="2" charset="-78"/>
                <a:cs typeface="B Nazanin" panose="00000400000000000000" pitchFamily="2" charset="-78"/>
              </a:rPr>
              <a:t>.</a:t>
            </a:r>
            <a:r>
              <a:rPr lang="ar-SA" altLang="fa-IR" dirty="0">
                <a:latin typeface="Times New Roman" panose="02020603050405020304" pitchFamily="18" charset="0"/>
                <a:ea typeface="B Nazanin" panose="00000400000000000000" pitchFamily="2" charset="-78"/>
                <a:cs typeface="B Nazanin" panose="00000400000000000000" pitchFamily="2" charset="-78"/>
              </a:rPr>
              <a:t> </a:t>
            </a:r>
            <a:endParaRPr lang="en-US" altLang="fa-IR" dirty="0">
              <a:latin typeface="Times New Roman" panose="02020603050405020304" pitchFamily="18" charset="0"/>
              <a:ea typeface="B Nazanin" panose="00000400000000000000" pitchFamily="2" charset="-78"/>
              <a:cs typeface="B Nazanin" panose="00000400000000000000" pitchFamily="2" charset="-78"/>
            </a:endParaRPr>
          </a:p>
          <a:p>
            <a:pPr algn="justLow" rtl="1" eaLnBrk="1" hangingPunct="1">
              <a:lnSpc>
                <a:spcPct val="100000"/>
              </a:lnSpc>
              <a:buFont typeface="Wingdings" panose="05000000000000000000" pitchFamily="2" charset="2"/>
              <a:buChar char="v"/>
            </a:pPr>
            <a:r>
              <a:rPr lang="ar-SA" altLang="fa-IR" dirty="0">
                <a:latin typeface="Times New Roman" panose="02020603050405020304" pitchFamily="18" charset="0"/>
                <a:ea typeface="B Nazanin" panose="00000400000000000000" pitchFamily="2" charset="-78"/>
                <a:cs typeface="B Nazanin" panose="00000400000000000000" pitchFamily="2" charset="-78"/>
              </a:rPr>
              <a:t> تعداد شرکت هایی که توانستند به موفقیت های قابل توجه ای در مقایسه با هزینه و امکانات تخصیص داده شده برای آن</a:t>
            </a:r>
            <a:r>
              <a:rPr lang="en-US" altLang="fa-IR" dirty="0">
                <a:latin typeface="Times New Roman" panose="02020603050405020304" pitchFamily="18" charset="0"/>
                <a:ea typeface="B Nazanin" panose="00000400000000000000" pitchFamily="2" charset="-78"/>
                <a:cs typeface="B Nazanin" panose="00000400000000000000" pitchFamily="2" charset="-78"/>
              </a:rPr>
              <a:t> </a:t>
            </a:r>
            <a:r>
              <a:rPr lang="ar-SA" altLang="fa-IR" dirty="0">
                <a:latin typeface="Times New Roman" panose="02020603050405020304" pitchFamily="18" charset="0"/>
                <a:ea typeface="B Nazanin" panose="00000400000000000000" pitchFamily="2" charset="-78"/>
                <a:cs typeface="B Nazanin" panose="00000400000000000000" pitchFamily="2" charset="-78"/>
              </a:rPr>
              <a:t>دست یابند ، محدود میباشد</a:t>
            </a:r>
            <a:r>
              <a:rPr lang="en-US" altLang="fa-IR" dirty="0">
                <a:latin typeface="Times New Roman" panose="02020603050405020304" pitchFamily="18" charset="0"/>
                <a:ea typeface="B Nazanin" panose="00000400000000000000" pitchFamily="2" charset="-78"/>
                <a:cs typeface="B Nazanin" panose="00000400000000000000" pitchFamily="2" charset="-78"/>
              </a:rPr>
              <a:t>.</a:t>
            </a:r>
          </a:p>
        </p:txBody>
      </p:sp>
      <p:sp>
        <p:nvSpPr>
          <p:cNvPr id="14342" name="TextBox 8">
            <a:extLst>
              <a:ext uri="{FF2B5EF4-FFF2-40B4-BE49-F238E27FC236}">
                <a16:creationId xmlns:a16="http://schemas.microsoft.com/office/drawing/2014/main" id="{5EED67A8-62E8-B000-A2E3-BB00E7A48D28}"/>
              </a:ext>
            </a:extLst>
          </p:cNvPr>
          <p:cNvSpPr txBox="1">
            <a:spLocks noChangeArrowheads="1"/>
          </p:cNvSpPr>
          <p:nvPr/>
        </p:nvSpPr>
        <p:spPr bwMode="auto">
          <a:xfrm>
            <a:off x="9260931" y="482647"/>
            <a:ext cx="23214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a:spcBef>
                <a:spcPct val="0"/>
              </a:spcBef>
              <a:buFontTx/>
              <a:buNone/>
            </a:pPr>
            <a:r>
              <a:rPr lang="fa-IR" altLang="fa-IR" sz="3600" dirty="0">
                <a:ea typeface="B Titr" panose="00000700000000000000" pitchFamily="2" charset="-78"/>
                <a:cs typeface="B Titr" panose="00000700000000000000" pitchFamily="2" charset="-78"/>
              </a:rPr>
              <a:t>معایب </a:t>
            </a:r>
            <a:r>
              <a:rPr lang="en-US" altLang="fa-IR" sz="3600" dirty="0">
                <a:ea typeface="B Titr" panose="00000700000000000000" pitchFamily="2" charset="-78"/>
                <a:cs typeface="B Titr" panose="00000700000000000000" pitchFamily="2" charset="-78"/>
              </a:rPr>
              <a:t>RCM</a:t>
            </a:r>
            <a:endParaRPr lang="fa-IR" altLang="fa-IR" sz="3600" dirty="0">
              <a:ea typeface="B Titr" panose="00000700000000000000" pitchFamily="2" charset="-78"/>
              <a:cs typeface="B Titr" panose="00000700000000000000" pitchFamily="2" charset="-7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95A59D-1B2F-4B04-C0C8-F7FC62F3BDB0}"/>
              </a:ext>
            </a:extLst>
          </p:cNvPr>
          <p:cNvPicPr>
            <a:picLocks noGrp="1" noChangeAspect="1"/>
          </p:cNvPicPr>
          <p:nvPr>
            <p:ph idx="1"/>
          </p:nvPr>
        </p:nvPicPr>
        <p:blipFill>
          <a:blip r:embed="rId2"/>
          <a:stretch>
            <a:fillRect/>
          </a:stretch>
        </p:blipFill>
        <p:spPr>
          <a:xfrm>
            <a:off x="4065563" y="201687"/>
            <a:ext cx="7257782" cy="6454626"/>
          </a:xfrm>
        </p:spPr>
      </p:pic>
      <p:pic>
        <p:nvPicPr>
          <p:cNvPr id="7" name="Picture 6">
            <a:extLst>
              <a:ext uri="{FF2B5EF4-FFF2-40B4-BE49-F238E27FC236}">
                <a16:creationId xmlns:a16="http://schemas.microsoft.com/office/drawing/2014/main" id="{E919BA8C-0353-3D96-13BB-835F8684173A}"/>
              </a:ext>
            </a:extLst>
          </p:cNvPr>
          <p:cNvPicPr>
            <a:picLocks noChangeAspect="1"/>
          </p:cNvPicPr>
          <p:nvPr/>
        </p:nvPicPr>
        <p:blipFill>
          <a:blip r:embed="rId3"/>
          <a:stretch>
            <a:fillRect/>
          </a:stretch>
        </p:blipFill>
        <p:spPr>
          <a:xfrm>
            <a:off x="239150" y="2109787"/>
            <a:ext cx="2886724" cy="2638425"/>
          </a:xfrm>
          <a:prstGeom prst="rect">
            <a:avLst/>
          </a:prstGeom>
        </p:spPr>
      </p:pic>
    </p:spTree>
    <p:extLst>
      <p:ext uri="{BB962C8B-B14F-4D97-AF65-F5344CB8AC3E}">
        <p14:creationId xmlns:p14="http://schemas.microsoft.com/office/powerpoint/2010/main" val="22591228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7ECFE8-FE6E-4378-26A2-ECD37B73FDC9}"/>
              </a:ext>
            </a:extLst>
          </p:cNvPr>
          <p:cNvPicPr>
            <a:picLocks noChangeAspect="1"/>
          </p:cNvPicPr>
          <p:nvPr/>
        </p:nvPicPr>
        <p:blipFill>
          <a:blip r:embed="rId2"/>
          <a:stretch>
            <a:fillRect/>
          </a:stretch>
        </p:blipFill>
        <p:spPr>
          <a:xfrm>
            <a:off x="533851" y="1577705"/>
            <a:ext cx="4385238" cy="3190752"/>
          </a:xfrm>
          <a:prstGeom prst="rect">
            <a:avLst/>
          </a:prstGeom>
        </p:spPr>
      </p:pic>
      <p:sp>
        <p:nvSpPr>
          <p:cNvPr id="7" name="TextBox 6">
            <a:extLst>
              <a:ext uri="{FF2B5EF4-FFF2-40B4-BE49-F238E27FC236}">
                <a16:creationId xmlns:a16="http://schemas.microsoft.com/office/drawing/2014/main" id="{E0341B6F-0748-F0BE-A327-8741BD7FB778}"/>
              </a:ext>
            </a:extLst>
          </p:cNvPr>
          <p:cNvSpPr txBox="1"/>
          <p:nvPr/>
        </p:nvSpPr>
        <p:spPr>
          <a:xfrm>
            <a:off x="638494" y="4919008"/>
            <a:ext cx="4175952" cy="1938992"/>
          </a:xfrm>
          <a:prstGeom prst="rect">
            <a:avLst/>
          </a:prstGeom>
          <a:noFill/>
        </p:spPr>
        <p:txBody>
          <a:bodyPr wrap="square" rtlCol="0">
            <a:spAutoFit/>
          </a:bodyPr>
          <a:lstStyle/>
          <a:p>
            <a:pPr algn="r" rtl="1"/>
            <a:r>
              <a:rPr lang="fa-IR" sz="2000" dirty="0">
                <a:cs typeface="B Nazanin" panose="00000400000000000000" pitchFamily="2" charset="-78"/>
              </a:rPr>
              <a:t>این نمودار نشان می‌دهد که با گذشت زمان، احتمال سالم ماندن تجهیز </a:t>
            </a:r>
            <a:r>
              <a:rPr lang="en-US" sz="2000" dirty="0">
                <a:cs typeface="B Nazanin" panose="00000400000000000000" pitchFamily="2" charset="-78"/>
              </a:rPr>
              <a:t> (R(t)) </a:t>
            </a:r>
            <a:r>
              <a:rPr lang="fa-IR" sz="2000" dirty="0">
                <a:cs typeface="B Nazanin" panose="00000400000000000000" pitchFamily="2" charset="-78"/>
              </a:rPr>
              <a:t>به‌صورت نمایی کاهش می‌یابد.</a:t>
            </a:r>
            <a:br>
              <a:rPr lang="fa-IR" sz="2000" dirty="0">
                <a:cs typeface="B Nazanin" panose="00000400000000000000" pitchFamily="2" charset="-78"/>
              </a:rPr>
            </a:br>
            <a:r>
              <a:rPr lang="fa-IR" sz="2000" dirty="0">
                <a:cs typeface="B Nazanin" panose="00000400000000000000" pitchFamily="2" charset="-78"/>
              </a:rPr>
              <a:t>مثلاً با </a:t>
            </a:r>
            <a:r>
              <a:rPr lang="en-US" sz="2000" dirty="0">
                <a:cs typeface="B Nazanin" panose="00000400000000000000" pitchFamily="2" charset="-78"/>
              </a:rPr>
              <a:t>MTBF </a:t>
            </a:r>
            <a:r>
              <a:rPr lang="fa-IR" sz="2000" dirty="0">
                <a:cs typeface="B Nazanin" panose="00000400000000000000" pitchFamily="2" charset="-78"/>
              </a:rPr>
              <a:t>برابر ۲۰۰ ساعت، بعد از ۵۰ ساعت هنوز حدود ۷۸٪ احتمال وجود دارد که تجهیز بدون خرابی کار کند</a:t>
            </a:r>
            <a:endParaRPr lang="en-US" sz="20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2CF5FF-E8B8-54C4-FECF-1244D6FF8AFB}"/>
                  </a:ext>
                </a:extLst>
              </p:cNvPr>
              <p:cNvSpPr txBox="1"/>
              <p:nvPr/>
            </p:nvSpPr>
            <p:spPr>
              <a:xfrm>
                <a:off x="7143954" y="1577705"/>
                <a:ext cx="4385238" cy="4425635"/>
              </a:xfrm>
              <a:prstGeom prst="rect">
                <a:avLst/>
              </a:prstGeom>
              <a:noFill/>
            </p:spPr>
            <p:txBody>
              <a:bodyPr wrap="square" rtlCol="0">
                <a:spAutoFit/>
              </a:bodyPr>
              <a:lstStyle/>
              <a:p>
                <a:pPr rtl="1"/>
                <a:endParaRPr lang="fa-IR" sz="2000" dirty="0"/>
              </a:p>
              <a:p>
                <a:pPr rtl="1"/>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𝜆</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𝑀𝑇𝐵𝐹</m:t>
                          </m:r>
                        </m:den>
                      </m:f>
                    </m:oMath>
                  </m:oMathPara>
                </a14:m>
                <a:endParaRPr lang="en-US" sz="2000" dirty="0"/>
              </a:p>
              <a:p>
                <a:pPr rtl="1"/>
                <a:endParaRPr lang="en-US" sz="2000" dirty="0"/>
              </a:p>
              <a:p>
                <a:pPr rtl="1"/>
                <a14:m>
                  <m:oMathPara xmlns:m="http://schemas.openxmlformats.org/officeDocument/2006/math">
                    <m:oMathParaPr>
                      <m:jc m:val="left"/>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𝑅</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𝑒</m:t>
                          </m:r>
                        </m:e>
                        <m:sup>
                          <m:r>
                            <a:rPr lang="en-US" sz="2000" i="1">
                              <a:latin typeface="Cambria Math" panose="02040503050406030204" pitchFamily="18" charset="0"/>
                            </a:rPr>
                            <m:t>−</m:t>
                          </m:r>
                          <m:r>
                            <m:rPr>
                              <m:nor/>
                            </m:rPr>
                            <a:rPr lang="en-US" sz="2000"/>
                            <m:t>λ</m:t>
                          </m:r>
                          <m:r>
                            <a:rPr lang="en-US" sz="2000" i="1">
                              <a:latin typeface="Cambria Math" panose="02040503050406030204" pitchFamily="18" charset="0"/>
                            </a:rPr>
                            <m:t>𝑡</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f>
                            <m:fPr>
                              <m:type m:val="skw"/>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𝑡</m:t>
                              </m:r>
                            </m:num>
                            <m:den>
                              <m:r>
                                <a:rPr lang="en-US" sz="2000" i="1">
                                  <a:latin typeface="Cambria Math" panose="02040503050406030204" pitchFamily="18" charset="0"/>
                                </a:rPr>
                                <m:t>𝑀𝑇𝐵𝐹</m:t>
                              </m:r>
                            </m:den>
                          </m:f>
                        </m:sup>
                      </m:sSup>
                    </m:oMath>
                  </m:oMathPara>
                </a14:m>
                <a:endParaRPr lang="en-US" sz="2000" dirty="0"/>
              </a:p>
              <a:p>
                <a:pPr algn="r" rtl="1"/>
                <a:endParaRPr lang="fa-IR" sz="2000" dirty="0"/>
              </a:p>
              <a:p>
                <a:pPr algn="r" rtl="1"/>
                <a:r>
                  <a:rPr lang="en-US" sz="2000" dirty="0"/>
                  <a:t> </a:t>
                </a:r>
                <a:r>
                  <a:rPr lang="fa-IR" sz="2000" b="1" dirty="0">
                    <a:cs typeface="B Nazanin" panose="00000400000000000000" pitchFamily="2" charset="-78"/>
                  </a:rPr>
                  <a:t>که در آن:</a:t>
                </a:r>
              </a:p>
              <a:p>
                <a:pPr algn="r" rtl="1"/>
                <a:endParaRPr lang="fa-IR" sz="2000" dirty="0">
                  <a:cs typeface="B Nazanin" panose="00000400000000000000" pitchFamily="2" charset="-78"/>
                </a:endParaRPr>
              </a:p>
              <a:p>
                <a:pPr algn="r" rtl="1"/>
                <a:r>
                  <a:rPr lang="en-US" sz="2000" dirty="0">
                    <a:cs typeface="B Nazanin" panose="00000400000000000000" pitchFamily="2" charset="-78"/>
                  </a:rPr>
                  <a:t>R(t) </a:t>
                </a:r>
                <a:r>
                  <a:rPr lang="fa-IR" sz="2000" dirty="0">
                    <a:cs typeface="B Nazanin" panose="00000400000000000000" pitchFamily="2" charset="-78"/>
                  </a:rPr>
                  <a:t>: احتمال این‌که تجهیز تا زمان </a:t>
                </a:r>
                <a:r>
                  <a:rPr lang="en-US" sz="2000" dirty="0">
                    <a:cs typeface="B Nazanin" panose="00000400000000000000" pitchFamily="2" charset="-78"/>
                  </a:rPr>
                  <a:t>t </a:t>
                </a:r>
                <a:r>
                  <a:rPr lang="fa-IR" sz="2000" dirty="0">
                    <a:cs typeface="B Nazanin" panose="00000400000000000000" pitchFamily="2" charset="-78"/>
                  </a:rPr>
                  <a:t> بدون خرابی کار کند.</a:t>
                </a:r>
                <a:r>
                  <a:rPr lang="en-US" sz="2000" dirty="0">
                    <a:cs typeface="B Nazanin" panose="00000400000000000000" pitchFamily="2" charset="-78"/>
                  </a:rPr>
                  <a:t> </a:t>
                </a:r>
                <a:r>
                  <a:rPr lang="fa-IR" sz="2000" dirty="0">
                    <a:cs typeface="B Nazanin" panose="00000400000000000000" pitchFamily="2" charset="-78"/>
                  </a:rPr>
                  <a:t>(</a:t>
                </a:r>
                <a:r>
                  <a:rPr lang="en-US" sz="2000" dirty="0">
                    <a:cs typeface="B Nazanin" panose="00000400000000000000" pitchFamily="2" charset="-78"/>
                  </a:rPr>
                  <a:t>Reliability</a:t>
                </a:r>
                <a:r>
                  <a:rPr lang="fa-IR" sz="2000" dirty="0">
                    <a:cs typeface="B Nazanin" panose="00000400000000000000" pitchFamily="2" charset="-78"/>
                  </a:rPr>
                  <a:t>)</a:t>
                </a:r>
              </a:p>
              <a:p>
                <a:pPr algn="r" rtl="1"/>
                <a:endParaRPr lang="fa-IR" sz="2000" dirty="0">
                  <a:cs typeface="B Nazanin" panose="00000400000000000000" pitchFamily="2" charset="-78"/>
                </a:endParaRPr>
              </a:p>
              <a:p>
                <a:pPr algn="r" rtl="1"/>
                <a:r>
                  <a:rPr lang="el-GR" sz="2000" dirty="0">
                    <a:cs typeface="B Nazanin" panose="00000400000000000000" pitchFamily="2" charset="-78"/>
                  </a:rPr>
                  <a:t>λ</a:t>
                </a:r>
                <a:r>
                  <a:rPr lang="fa-IR" sz="2000" dirty="0">
                    <a:cs typeface="B Nazanin" panose="00000400000000000000" pitchFamily="2" charset="-78"/>
                  </a:rPr>
                  <a:t> : نرخ خرابی </a:t>
                </a:r>
                <a:r>
                  <a:rPr lang="en-US" sz="2000" dirty="0">
                    <a:cs typeface="B Nazanin" panose="00000400000000000000" pitchFamily="2" charset="-78"/>
                  </a:rPr>
                  <a:t>Failure rate) </a:t>
                </a:r>
                <a:r>
                  <a:rPr lang="fa-IR" sz="2000" dirty="0">
                    <a:cs typeface="B Nazanin" panose="00000400000000000000" pitchFamily="2" charset="-78"/>
                  </a:rPr>
                  <a:t>) تعداد خرابی در واحد زمان.</a:t>
                </a:r>
              </a:p>
              <a:p>
                <a:pPr algn="r" rtl="1"/>
                <a:r>
                  <a:rPr lang="fa-IR" sz="2000" dirty="0">
                    <a:cs typeface="B Nazanin" panose="00000400000000000000" pitchFamily="2" charset="-78"/>
                  </a:rPr>
                  <a:t> </a:t>
                </a:r>
                <a:r>
                  <a:rPr lang="en-US" sz="2000" dirty="0">
                    <a:cs typeface="B Nazanin" panose="00000400000000000000" pitchFamily="2" charset="-78"/>
                  </a:rPr>
                  <a:t>t </a:t>
                </a:r>
                <a:r>
                  <a:rPr lang="fa-IR" sz="2000" dirty="0">
                    <a:cs typeface="B Nazanin" panose="00000400000000000000" pitchFamily="2" charset="-78"/>
                  </a:rPr>
                  <a:t> : زمان بهره‌برداری.</a:t>
                </a:r>
              </a:p>
            </p:txBody>
          </p:sp>
        </mc:Choice>
        <mc:Fallback xmlns="">
          <p:sp>
            <p:nvSpPr>
              <p:cNvPr id="8" name="TextBox 7">
                <a:extLst>
                  <a:ext uri="{FF2B5EF4-FFF2-40B4-BE49-F238E27FC236}">
                    <a16:creationId xmlns:a16="http://schemas.microsoft.com/office/drawing/2014/main" id="{B42CF5FF-E8B8-54C4-FECF-1244D6FF8AFB}"/>
                  </a:ext>
                </a:extLst>
              </p:cNvPr>
              <p:cNvSpPr txBox="1">
                <a:spLocks noRot="1" noChangeAspect="1" noMove="1" noResize="1" noEditPoints="1" noAdjustHandles="1" noChangeArrowheads="1" noChangeShapeType="1" noTextEdit="1"/>
              </p:cNvSpPr>
              <p:nvPr/>
            </p:nvSpPr>
            <p:spPr>
              <a:xfrm>
                <a:off x="7143954" y="1577705"/>
                <a:ext cx="4385238" cy="4425635"/>
              </a:xfrm>
              <a:prstGeom prst="rect">
                <a:avLst/>
              </a:prstGeom>
              <a:blipFill>
                <a:blip r:embed="rId3"/>
                <a:stretch>
                  <a:fillRect l="-2086" r="-1530" b="-179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EAAB5E0-6DBB-2E2E-2BEA-8729308E320D}"/>
              </a:ext>
            </a:extLst>
          </p:cNvPr>
          <p:cNvSpPr>
            <a:spLocks noGrp="1"/>
          </p:cNvSpPr>
          <p:nvPr>
            <p:ph type="title"/>
          </p:nvPr>
        </p:nvSpPr>
        <p:spPr>
          <a:xfrm>
            <a:off x="838200" y="365125"/>
            <a:ext cx="10515600" cy="1325563"/>
          </a:xfrm>
        </p:spPr>
        <p:txBody>
          <a:bodyPr>
            <a:normAutofit/>
          </a:bodyPr>
          <a:lstStyle/>
          <a:p>
            <a:pPr algn="r" rtl="1"/>
            <a:r>
              <a:rPr lang="fa-IR" sz="3600" b="1" dirty="0">
                <a:cs typeface="B Titr" panose="00000700000000000000" pitchFamily="2" charset="-78"/>
              </a:rPr>
              <a:t>قابلیت اطمینان (وقتی نرخ خرابی ثابت باشد)</a:t>
            </a:r>
            <a:endParaRPr lang="fa-IR" sz="2800" dirty="0"/>
          </a:p>
        </p:txBody>
      </p:sp>
    </p:spTree>
    <p:extLst>
      <p:ext uri="{BB962C8B-B14F-4D97-AF65-F5344CB8AC3E}">
        <p14:creationId xmlns:p14="http://schemas.microsoft.com/office/powerpoint/2010/main" val="38567194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4D96248-26BE-7E47-7B72-B194921975F6}"/>
              </a:ext>
            </a:extLst>
          </p:cNvPr>
          <p:cNvSpPr>
            <a:spLocks noGrp="1" noChangeArrowheads="1"/>
          </p:cNvSpPr>
          <p:nvPr>
            <p:ph idx="1"/>
          </p:nvPr>
        </p:nvSpPr>
        <p:spPr bwMode="auto">
          <a:xfrm>
            <a:off x="323557" y="248674"/>
            <a:ext cx="11196182" cy="63606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031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effectLst/>
                <a:latin typeface="-apple-system"/>
              </a:rPr>
              <a:t>Real-Life Example: Saving Pumps in a Chemical Plant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effectLst/>
                <a:latin typeface="-apple-system"/>
              </a:rPr>
              <a:t>Challenge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apple-system"/>
              </a:rPr>
              <a:t>Centrifugal pumps were failing often, causing costly delays.</a:t>
            </a:r>
            <a:endParaRPr kumimoji="0" lang="en-US" altLang="en-US" sz="3200" b="1" i="0" u="none" strike="noStrike" cap="none" normalizeH="0" baseline="0" dirty="0">
              <a:ln>
                <a:noFill/>
              </a:ln>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effectLst/>
                <a:latin typeface="-apple-system"/>
              </a:rPr>
              <a:t>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apple-system"/>
              </a:rPr>
              <a:t>Alex, the maintenance manager, analyzed 5 years of pump data.</a:t>
            </a:r>
            <a:endParaRPr kumimoji="0" lang="en-US" altLang="en-U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apple-system"/>
              </a:rPr>
              <a:t>β = 2.5 → clear wear-out trend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apple-system"/>
              </a:rPr>
              <a:t>η = 15,000 hours → typical failure point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apple-system"/>
              </a:rPr>
              <a:t>He introduced preventive replacements at 12,000 hours and added vibration monitoring.</a:t>
            </a:r>
            <a:endParaRPr kumimoji="0" lang="en-US" altLang="en-US" sz="3200" b="1" i="0" u="none" strike="noStrike" cap="none" normalizeH="0" baseline="0" dirty="0">
              <a:ln>
                <a:noFill/>
              </a:ln>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effectLst/>
                <a:latin typeface="-apple-system"/>
              </a:rPr>
              <a:t>Results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apple-system"/>
              </a:rPr>
              <a:t>Downtime reduced by </a:t>
            </a:r>
            <a:r>
              <a:rPr kumimoji="0" lang="en-US" altLang="en-US" b="1" i="0" u="none" strike="noStrike" cap="none" normalizeH="0" baseline="0" dirty="0">
                <a:ln>
                  <a:noFill/>
                </a:ln>
                <a:effectLst/>
                <a:latin typeface="-apple-system"/>
              </a:rPr>
              <a:t>30%</a:t>
            </a:r>
            <a:endParaRPr kumimoji="0" lang="en-US" altLang="en-US" b="0" i="0" u="none" strike="noStrike" cap="none" normalizeH="0" baseline="0" dirty="0">
              <a:ln>
                <a:noFill/>
              </a:ln>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effectLst/>
                <a:latin typeface="-apple-system"/>
              </a:rPr>
              <a:t>Pump life extended by </a:t>
            </a:r>
            <a:r>
              <a:rPr kumimoji="0" lang="en-US" altLang="en-US" b="1" i="0" u="none" strike="noStrike" cap="none" normalizeH="0" baseline="0" dirty="0">
                <a:ln>
                  <a:noFill/>
                </a:ln>
                <a:effectLst/>
                <a:latin typeface="-apple-system"/>
              </a:rPr>
              <a:t>20%</a:t>
            </a:r>
            <a:endParaRPr kumimoji="0" lang="en-US" altLang="en-US" b="0" i="0" u="none" strike="noStrike" cap="none" normalizeH="0" baseline="0" dirty="0">
              <a:ln>
                <a:noFill/>
              </a:ln>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apple-system"/>
              </a:rPr>
              <a:t>Emergency costs</a:t>
            </a:r>
            <a:r>
              <a:rPr kumimoji="0" lang="en-US" altLang="en-US" b="0" i="0" u="none" strike="noStrike" cap="none" normalizeH="0" baseline="0" dirty="0">
                <a:ln>
                  <a:noFill/>
                </a:ln>
                <a:effectLst/>
                <a:latin typeface="-apple-system"/>
              </a:rPr>
              <a:t> dropped significantly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rPr>
              <a:t>“Now we don’t react to failures—we prevent them.” — Alex</a:t>
            </a:r>
            <a:endParaRPr kumimoji="0" lang="en-US" altLang="en-US" sz="4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2678405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64EE-F953-576B-D365-A8CB87BAF9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54BE52-96D7-8AB4-053D-602150095640}"/>
              </a:ext>
            </a:extLst>
          </p:cNvPr>
          <p:cNvPicPr>
            <a:picLocks noGrp="1" noChangeAspect="1"/>
          </p:cNvPicPr>
          <p:nvPr>
            <p:ph idx="1"/>
          </p:nvPr>
        </p:nvPicPr>
        <p:blipFill>
          <a:blip r:embed="rId2"/>
          <a:stretch>
            <a:fillRect/>
          </a:stretch>
        </p:blipFill>
        <p:spPr>
          <a:xfrm>
            <a:off x="1263382" y="578449"/>
            <a:ext cx="9876062" cy="5701102"/>
          </a:xfrm>
        </p:spPr>
      </p:pic>
    </p:spTree>
    <p:extLst>
      <p:ext uri="{BB962C8B-B14F-4D97-AF65-F5344CB8AC3E}">
        <p14:creationId xmlns:p14="http://schemas.microsoft.com/office/powerpoint/2010/main" val="12683886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A367-07AA-3B34-D6B3-DC815C62C8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FEA35F-BF51-6BDE-0F70-B16EABFE6D75}"/>
              </a:ext>
            </a:extLst>
          </p:cNvPr>
          <p:cNvPicPr>
            <a:picLocks noGrp="1" noChangeAspect="1"/>
          </p:cNvPicPr>
          <p:nvPr>
            <p:ph idx="1"/>
          </p:nvPr>
        </p:nvPicPr>
        <p:blipFill>
          <a:blip r:embed="rId2"/>
          <a:stretch>
            <a:fillRect/>
          </a:stretch>
        </p:blipFill>
        <p:spPr>
          <a:xfrm>
            <a:off x="1001590" y="485193"/>
            <a:ext cx="9788472" cy="5635787"/>
          </a:xfrm>
        </p:spPr>
      </p:pic>
    </p:spTree>
    <p:extLst>
      <p:ext uri="{BB962C8B-B14F-4D97-AF65-F5344CB8AC3E}">
        <p14:creationId xmlns:p14="http://schemas.microsoft.com/office/powerpoint/2010/main" val="25585377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8595-056A-1888-CD34-A9E2704F9E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2DEBDC-2104-CDEE-7277-34BA12F6ACFC}"/>
              </a:ext>
            </a:extLst>
          </p:cNvPr>
          <p:cNvPicPr>
            <a:picLocks noGrp="1" noChangeAspect="1"/>
          </p:cNvPicPr>
          <p:nvPr>
            <p:ph idx="1"/>
          </p:nvPr>
        </p:nvPicPr>
        <p:blipFill>
          <a:blip r:embed="rId2"/>
          <a:stretch>
            <a:fillRect/>
          </a:stretch>
        </p:blipFill>
        <p:spPr>
          <a:xfrm>
            <a:off x="2467035" y="1825625"/>
            <a:ext cx="7257929" cy="4351338"/>
          </a:xfrm>
        </p:spPr>
      </p:pic>
    </p:spTree>
    <p:extLst>
      <p:ext uri="{BB962C8B-B14F-4D97-AF65-F5344CB8AC3E}">
        <p14:creationId xmlns:p14="http://schemas.microsoft.com/office/powerpoint/2010/main" val="41109094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E7CC-A8FF-9099-4FE5-17041407593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A48A463-9101-C0AC-B67E-223658901E28}"/>
              </a:ext>
            </a:extLst>
          </p:cNvPr>
          <p:cNvPicPr>
            <a:picLocks noGrp="1" noChangeAspect="1"/>
          </p:cNvPicPr>
          <p:nvPr>
            <p:ph idx="1"/>
          </p:nvPr>
        </p:nvPicPr>
        <p:blipFill>
          <a:blip r:embed="rId2"/>
          <a:stretch>
            <a:fillRect/>
          </a:stretch>
        </p:blipFill>
        <p:spPr>
          <a:xfrm>
            <a:off x="1182242" y="653094"/>
            <a:ext cx="9629995" cy="5551812"/>
          </a:xfrm>
        </p:spPr>
      </p:pic>
    </p:spTree>
    <p:extLst>
      <p:ext uri="{BB962C8B-B14F-4D97-AF65-F5344CB8AC3E}">
        <p14:creationId xmlns:p14="http://schemas.microsoft.com/office/powerpoint/2010/main" val="21835462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DC50-F109-C7A8-1AD0-C0D4B4FE52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4110E3-37B6-C2AB-B2FD-C2FA75C5880A}"/>
              </a:ext>
            </a:extLst>
          </p:cNvPr>
          <p:cNvPicPr>
            <a:picLocks noGrp="1" noChangeAspect="1"/>
          </p:cNvPicPr>
          <p:nvPr>
            <p:ph idx="1"/>
          </p:nvPr>
        </p:nvPicPr>
        <p:blipFill>
          <a:blip r:embed="rId2"/>
          <a:stretch>
            <a:fillRect/>
          </a:stretch>
        </p:blipFill>
        <p:spPr>
          <a:xfrm>
            <a:off x="1462087" y="2463006"/>
            <a:ext cx="9267825" cy="3076575"/>
          </a:xfrm>
        </p:spPr>
      </p:pic>
    </p:spTree>
    <p:extLst>
      <p:ext uri="{BB962C8B-B14F-4D97-AF65-F5344CB8AC3E}">
        <p14:creationId xmlns:p14="http://schemas.microsoft.com/office/powerpoint/2010/main" val="343876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C5700B9F-422B-7F5A-15A6-D7F0CDB6085D}"/>
              </a:ext>
            </a:extLst>
          </p:cNvPr>
          <p:cNvSpPr>
            <a:spLocks noGrp="1"/>
          </p:cNvSpPr>
          <p:nvPr>
            <p:ph idx="1"/>
          </p:nvPr>
        </p:nvSpPr>
        <p:spPr>
          <a:xfrm>
            <a:off x="1278295" y="714375"/>
            <a:ext cx="9675844" cy="6470196"/>
          </a:xfrm>
        </p:spPr>
        <p:txBody>
          <a:bodyPr/>
          <a:lstStyle/>
          <a:p>
            <a:pPr algn="r" rtl="1">
              <a:buFont typeface="Wingdings" panose="05000000000000000000" pitchFamily="2" charset="2"/>
              <a:buChar char="ü"/>
            </a:pPr>
            <a:r>
              <a:rPr lang="fa-IR" altLang="fa-IR" sz="2000" b="1" u="sng" dirty="0">
                <a:solidFill>
                  <a:srgbClr val="FF0000"/>
                </a:solidFill>
                <a:cs typeface="B Nazanin" panose="00000400000000000000" pitchFamily="2" charset="-78"/>
              </a:rPr>
              <a:t>1- خاستگاه:</a:t>
            </a:r>
            <a:br>
              <a:rPr lang="fa-IR" altLang="fa-IR" sz="2000" dirty="0">
                <a:cs typeface="B Nazanin" panose="00000400000000000000" pitchFamily="2" charset="-78"/>
              </a:rPr>
            </a:br>
            <a:r>
              <a:rPr lang="en-US" altLang="fa-IR" sz="2000" b="1" dirty="0">
                <a:cs typeface="B Nazanin" panose="00000400000000000000" pitchFamily="2" charset="-78"/>
              </a:rPr>
              <a:t>TPM</a:t>
            </a:r>
            <a:r>
              <a:rPr lang="fa-IR" altLang="fa-IR" sz="2000" b="1" dirty="0">
                <a:cs typeface="B Nazanin" panose="00000400000000000000" pitchFamily="2" charset="-78"/>
              </a:rPr>
              <a:t>: كشور ژاپن (مشرق زمين)</a:t>
            </a:r>
            <a:r>
              <a:rPr lang="en-US" altLang="fa-IR" sz="2000" b="1" dirty="0">
                <a:cs typeface="B Nazanin" panose="00000400000000000000" pitchFamily="2" charset="-78"/>
              </a:rPr>
              <a:t> </a:t>
            </a:r>
            <a:r>
              <a:rPr lang="fa-IR" altLang="fa-IR" sz="2000" b="1" dirty="0">
                <a:cs typeface="B Nazanin" panose="00000400000000000000" pitchFamily="2" charset="-78"/>
              </a:rPr>
              <a:t> و توسعه توسط سي‌ايچي ناكاجيما </a:t>
            </a:r>
            <a:br>
              <a:rPr lang="fa-IR" altLang="fa-IR" sz="2000" dirty="0">
                <a:cs typeface="B Nazanin" panose="00000400000000000000" pitchFamily="2" charset="-78"/>
              </a:rPr>
            </a:br>
            <a:r>
              <a:rPr lang="en-US" altLang="fa-IR" sz="2000" b="1" dirty="0">
                <a:cs typeface="B Nazanin" panose="00000400000000000000" pitchFamily="2" charset="-78"/>
              </a:rPr>
              <a:t>RCM</a:t>
            </a:r>
            <a:r>
              <a:rPr lang="fa-IR" altLang="fa-IR" sz="2000" b="1" dirty="0">
                <a:cs typeface="B Nazanin" panose="00000400000000000000" pitchFamily="2" charset="-78"/>
              </a:rPr>
              <a:t>: كشور آمریکا ، توسعه کاربردی در انگلیس  توسط جان موبراي</a:t>
            </a:r>
          </a:p>
          <a:p>
            <a:pPr algn="r" rtl="1">
              <a:buFont typeface="Wingdings" panose="05000000000000000000" pitchFamily="2" charset="2"/>
              <a:buChar char="ü"/>
            </a:pPr>
            <a:r>
              <a:rPr lang="fa-IR" altLang="fa-IR" sz="2000" b="1" u="sng" dirty="0">
                <a:solidFill>
                  <a:srgbClr val="FF0000"/>
                </a:solidFill>
                <a:cs typeface="B Nazanin" panose="00000400000000000000" pitchFamily="2" charset="-78"/>
              </a:rPr>
              <a:t>3- عمده ترين مشاور اوليه اين سيستم:</a:t>
            </a:r>
            <a:br>
              <a:rPr lang="fa-IR" altLang="fa-IR" sz="2000" dirty="0">
                <a:cs typeface="B Nazanin" panose="00000400000000000000" pitchFamily="2" charset="-78"/>
              </a:rPr>
            </a:br>
            <a:r>
              <a:rPr lang="en-US" altLang="fa-IR" sz="2000" b="1" dirty="0">
                <a:cs typeface="B Nazanin" panose="00000400000000000000" pitchFamily="2" charset="-78"/>
              </a:rPr>
              <a:t>TPM</a:t>
            </a:r>
            <a:r>
              <a:rPr lang="fa-IR" altLang="fa-IR" sz="2000" b="1" dirty="0">
                <a:cs typeface="B Nazanin" panose="00000400000000000000" pitchFamily="2" charset="-78"/>
              </a:rPr>
              <a:t>: انستيتو نگهداري و تعميرات كارخانجات ژاپن (</a:t>
            </a:r>
            <a:r>
              <a:rPr lang="en-US" altLang="fa-IR" sz="2000" b="1" dirty="0">
                <a:cs typeface="B Nazanin" panose="00000400000000000000" pitchFamily="2" charset="-78"/>
              </a:rPr>
              <a:t>JIPM</a:t>
            </a:r>
            <a:r>
              <a:rPr lang="fa-IR" altLang="fa-IR" sz="2000" b="1" dirty="0">
                <a:cs typeface="B Nazanin" panose="00000400000000000000" pitchFamily="2" charset="-78"/>
              </a:rPr>
              <a:t>)</a:t>
            </a:r>
            <a:br>
              <a:rPr lang="fa-IR" altLang="fa-IR" sz="2000" dirty="0">
                <a:cs typeface="B Nazanin" panose="00000400000000000000" pitchFamily="2" charset="-78"/>
              </a:rPr>
            </a:br>
            <a:r>
              <a:rPr lang="en-US" altLang="fa-IR" sz="2000" b="1" dirty="0">
                <a:cs typeface="B Nazanin" panose="00000400000000000000" pitchFamily="2" charset="-78"/>
              </a:rPr>
              <a:t>RCM</a:t>
            </a:r>
            <a:r>
              <a:rPr lang="fa-IR" altLang="fa-IR" sz="2000" b="1" dirty="0">
                <a:cs typeface="B Nazanin" panose="00000400000000000000" pitchFamily="2" charset="-78"/>
              </a:rPr>
              <a:t>: موسسه </a:t>
            </a:r>
            <a:r>
              <a:rPr lang="en-US" altLang="fa-IR" sz="2000" b="1" dirty="0" err="1">
                <a:cs typeface="B Nazanin" panose="00000400000000000000" pitchFamily="2" charset="-78"/>
              </a:rPr>
              <a:t>Aladdon</a:t>
            </a:r>
            <a:endParaRPr lang="fa-IR" altLang="fa-IR" sz="2000" b="1" dirty="0">
              <a:cs typeface="B Nazanin" panose="00000400000000000000" pitchFamily="2" charset="-78"/>
            </a:endParaRPr>
          </a:p>
          <a:p>
            <a:pPr algn="r" rtl="1">
              <a:buFont typeface="Wingdings" panose="05000000000000000000" pitchFamily="2" charset="2"/>
              <a:buChar char="ü"/>
            </a:pPr>
            <a:r>
              <a:rPr lang="fa-IR" altLang="fa-IR" sz="2000" b="1" dirty="0">
                <a:solidFill>
                  <a:srgbClr val="FF0000"/>
                </a:solidFill>
                <a:cs typeface="B Nazanin" panose="00000400000000000000" pitchFamily="2" charset="-78"/>
              </a:rPr>
              <a:t>4- ابزار يا روش اندازه‌گيري عملكرد سيستم:</a:t>
            </a:r>
            <a:br>
              <a:rPr lang="fa-IR" altLang="fa-IR" sz="2000" dirty="0">
                <a:cs typeface="B Nazanin" panose="00000400000000000000" pitchFamily="2" charset="-78"/>
              </a:rPr>
            </a:br>
            <a:r>
              <a:rPr lang="en-US" altLang="fa-IR" sz="2000" b="1" dirty="0">
                <a:cs typeface="B Nazanin" panose="00000400000000000000" pitchFamily="2" charset="-78"/>
              </a:rPr>
              <a:t>TPM</a:t>
            </a:r>
            <a:r>
              <a:rPr lang="fa-IR" altLang="fa-IR" sz="2000" b="1" dirty="0">
                <a:cs typeface="B Nazanin" panose="00000400000000000000" pitchFamily="2" charset="-78"/>
              </a:rPr>
              <a:t>: ضريب اثربخشي كلي تجهيزات (</a:t>
            </a:r>
            <a:r>
              <a:rPr lang="en-US" altLang="fa-IR" sz="2000" b="1" dirty="0">
                <a:cs typeface="B Nazanin" panose="00000400000000000000" pitchFamily="2" charset="-78"/>
              </a:rPr>
              <a:t>OEE</a:t>
            </a:r>
            <a:r>
              <a:rPr lang="fa-IR" altLang="fa-IR" sz="2000" b="1" dirty="0">
                <a:cs typeface="B Nazanin" panose="00000400000000000000" pitchFamily="2" charset="-78"/>
              </a:rPr>
              <a:t>)</a:t>
            </a:r>
            <a:br>
              <a:rPr lang="fa-IR" altLang="fa-IR" sz="2000" dirty="0">
                <a:cs typeface="B Nazanin" panose="00000400000000000000" pitchFamily="2" charset="-78"/>
              </a:rPr>
            </a:br>
            <a:r>
              <a:rPr lang="en-US" altLang="fa-IR" sz="2000" b="1" dirty="0">
                <a:cs typeface="B Nazanin" panose="00000400000000000000" pitchFamily="2" charset="-78"/>
              </a:rPr>
              <a:t>RCM</a:t>
            </a:r>
            <a:r>
              <a:rPr lang="fa-IR" altLang="fa-IR" sz="2000" b="1" dirty="0">
                <a:cs typeface="B Nazanin" panose="00000400000000000000" pitchFamily="2" charset="-78"/>
              </a:rPr>
              <a:t>: شاخص </a:t>
            </a:r>
            <a:r>
              <a:rPr lang="en-US" altLang="fa-IR" sz="2000" b="1" dirty="0">
                <a:cs typeface="B Nazanin" panose="00000400000000000000" pitchFamily="2" charset="-78"/>
              </a:rPr>
              <a:t>MTBF</a:t>
            </a:r>
            <a:r>
              <a:rPr lang="fa-IR" altLang="fa-IR" sz="2000" b="1" dirty="0">
                <a:cs typeface="B Nazanin" panose="00000400000000000000" pitchFamily="2" charset="-78"/>
              </a:rPr>
              <a:t> براي هر جزء</a:t>
            </a:r>
          </a:p>
          <a:p>
            <a:pPr algn="r" rtl="1">
              <a:buFont typeface="Wingdings" panose="05000000000000000000" pitchFamily="2" charset="2"/>
              <a:buChar char="ü"/>
            </a:pPr>
            <a:r>
              <a:rPr lang="fa-IR" altLang="fa-IR" sz="2000" b="1" dirty="0">
                <a:solidFill>
                  <a:srgbClr val="FF0000"/>
                </a:solidFill>
                <a:cs typeface="B Nazanin" panose="00000400000000000000" pitchFamily="2" charset="-78"/>
              </a:rPr>
              <a:t>5-</a:t>
            </a:r>
            <a:r>
              <a:rPr lang="fa-IR" altLang="fa-IR" sz="2000" b="1" dirty="0">
                <a:cs typeface="B Nazanin" panose="00000400000000000000" pitchFamily="2" charset="-78"/>
              </a:rPr>
              <a:t> </a:t>
            </a:r>
            <a:r>
              <a:rPr lang="fa-IR" altLang="fa-IR" sz="2000" b="1" dirty="0">
                <a:solidFill>
                  <a:srgbClr val="FF0000"/>
                </a:solidFill>
                <a:cs typeface="B Nazanin" panose="00000400000000000000" pitchFamily="2" charset="-78"/>
              </a:rPr>
              <a:t>هدف نت</a:t>
            </a:r>
            <a:r>
              <a:rPr lang="fa-IR" altLang="fa-IR" sz="2000" b="1" dirty="0">
                <a:cs typeface="B Nazanin" panose="00000400000000000000" pitchFamily="2" charset="-78"/>
              </a:rPr>
              <a:t>:</a:t>
            </a:r>
            <a:br>
              <a:rPr lang="fa-IR" altLang="fa-IR" sz="2000" dirty="0">
                <a:cs typeface="B Nazanin" panose="00000400000000000000" pitchFamily="2" charset="-78"/>
              </a:rPr>
            </a:br>
            <a:r>
              <a:rPr lang="en-US" altLang="fa-IR" sz="2000" b="1" dirty="0">
                <a:cs typeface="B Nazanin" panose="00000400000000000000" pitchFamily="2" charset="-78"/>
              </a:rPr>
              <a:t>TPM</a:t>
            </a:r>
            <a:r>
              <a:rPr lang="fa-IR" altLang="fa-IR" sz="2000" b="1" dirty="0">
                <a:cs typeface="B Nazanin" panose="00000400000000000000" pitchFamily="2" charset="-78"/>
              </a:rPr>
              <a:t>: دستيابي به توقفات غيربرنامه‌اي صفر</a:t>
            </a:r>
            <a:br>
              <a:rPr lang="fa-IR" altLang="fa-IR" sz="2000" dirty="0">
                <a:cs typeface="B Nazanin" panose="00000400000000000000" pitchFamily="2" charset="-78"/>
              </a:rPr>
            </a:br>
            <a:r>
              <a:rPr lang="en-US" altLang="fa-IR" sz="2000" b="1" dirty="0">
                <a:cs typeface="B Nazanin" panose="00000400000000000000" pitchFamily="2" charset="-78"/>
              </a:rPr>
              <a:t>RCM</a:t>
            </a:r>
            <a:r>
              <a:rPr lang="fa-IR" altLang="fa-IR" sz="2000" b="1" dirty="0">
                <a:cs typeface="B Nazanin" panose="00000400000000000000" pitchFamily="2" charset="-78"/>
              </a:rPr>
              <a:t>: كاهش توالي خرابيها تا سطح مورد پذيرش كاربر</a:t>
            </a:r>
          </a:p>
          <a:p>
            <a:pPr algn="r" rtl="1" eaLnBrk="1" hangingPunct="1">
              <a:buFont typeface="Wingdings" panose="05000000000000000000" pitchFamily="2" charset="2"/>
              <a:buChar char="ü"/>
            </a:pPr>
            <a:r>
              <a:rPr lang="fa-IR" altLang="fa-IR" sz="2000" b="1" dirty="0">
                <a:solidFill>
                  <a:srgbClr val="FF0000"/>
                </a:solidFill>
                <a:cs typeface="B Nazanin" panose="00000400000000000000" pitchFamily="2" charset="-78"/>
              </a:rPr>
              <a:t>6- راهكار اوليه:</a:t>
            </a:r>
            <a:br>
              <a:rPr lang="fa-IR" altLang="fa-IR" sz="2000" dirty="0">
                <a:cs typeface="B Nazanin" panose="00000400000000000000" pitchFamily="2" charset="-78"/>
              </a:rPr>
            </a:br>
            <a:r>
              <a:rPr lang="en-US" altLang="fa-IR" sz="2000" b="1" dirty="0">
                <a:cs typeface="B Nazanin" panose="00000400000000000000" pitchFamily="2" charset="-78"/>
              </a:rPr>
              <a:t>TPM</a:t>
            </a:r>
            <a:r>
              <a:rPr lang="fa-IR" altLang="fa-IR" sz="2000" b="1" dirty="0">
                <a:cs typeface="B Nazanin" panose="00000400000000000000" pitchFamily="2" charset="-78"/>
              </a:rPr>
              <a:t>: برقرار كردن شرايط اوليه تجهيزات</a:t>
            </a:r>
            <a:br>
              <a:rPr lang="fa-IR" altLang="fa-IR" sz="2000" dirty="0">
                <a:cs typeface="B Nazanin" panose="00000400000000000000" pitchFamily="2" charset="-78"/>
              </a:rPr>
            </a:br>
            <a:r>
              <a:rPr lang="en-US" altLang="fa-IR" sz="2000" b="1" dirty="0">
                <a:cs typeface="B Nazanin" panose="00000400000000000000" pitchFamily="2" charset="-78"/>
              </a:rPr>
              <a:t>RCM</a:t>
            </a:r>
            <a:r>
              <a:rPr lang="fa-IR" altLang="fa-IR" sz="2000" b="1" dirty="0">
                <a:cs typeface="B Nazanin" panose="00000400000000000000" pitchFamily="2" charset="-78"/>
              </a:rPr>
              <a:t>: مشخص كردن عملكرد (وظيفه) و حالات خرابي</a:t>
            </a:r>
          </a:p>
          <a:p>
            <a:pPr algn="r" rtl="1" eaLnBrk="1" hangingPunct="1">
              <a:buFont typeface="Wingdings" panose="05000000000000000000" pitchFamily="2" charset="2"/>
              <a:buChar char="ü"/>
            </a:pPr>
            <a:r>
              <a:rPr lang="fa-IR" altLang="fa-IR" sz="2000" b="1" u="sng" dirty="0">
                <a:solidFill>
                  <a:srgbClr val="FF0000"/>
                </a:solidFill>
                <a:cs typeface="B Nazanin" panose="00000400000000000000" pitchFamily="2" charset="-78"/>
              </a:rPr>
              <a:t>7- روش اجرا:</a:t>
            </a:r>
            <a:br>
              <a:rPr lang="fa-IR" altLang="fa-IR" sz="2000" dirty="0">
                <a:cs typeface="B Nazanin" panose="00000400000000000000" pitchFamily="2" charset="-78"/>
              </a:rPr>
            </a:br>
            <a:r>
              <a:rPr lang="en-US" altLang="fa-IR" sz="2000" b="1" dirty="0">
                <a:cs typeface="B Nazanin" panose="00000400000000000000" pitchFamily="2" charset="-78"/>
              </a:rPr>
              <a:t>TPM</a:t>
            </a:r>
            <a:r>
              <a:rPr lang="fa-IR" altLang="fa-IR" sz="2000" b="1" dirty="0">
                <a:cs typeface="B Nazanin" panose="00000400000000000000" pitchFamily="2" charset="-78"/>
              </a:rPr>
              <a:t>: روش از بالا به پايين سازمان (</a:t>
            </a:r>
            <a:r>
              <a:rPr lang="en-US" altLang="fa-IR" sz="2000" b="1" dirty="0">
                <a:cs typeface="B Nazanin" panose="00000400000000000000" pitchFamily="2" charset="-78"/>
              </a:rPr>
              <a:t>Top-Down</a:t>
            </a:r>
            <a:r>
              <a:rPr lang="fa-IR" altLang="fa-IR" sz="2000" b="1" dirty="0">
                <a:cs typeface="B Nazanin" panose="00000400000000000000" pitchFamily="2" charset="-78"/>
              </a:rPr>
              <a:t>)</a:t>
            </a:r>
            <a:br>
              <a:rPr lang="fa-IR" altLang="fa-IR" sz="2000" dirty="0">
                <a:cs typeface="B Nazanin" panose="00000400000000000000" pitchFamily="2" charset="-78"/>
              </a:rPr>
            </a:br>
            <a:r>
              <a:rPr lang="en-US" altLang="fa-IR" sz="2000" b="1" dirty="0">
                <a:cs typeface="B Nazanin" panose="00000400000000000000" pitchFamily="2" charset="-78"/>
              </a:rPr>
              <a:t>RCM</a:t>
            </a:r>
            <a:r>
              <a:rPr lang="fa-IR" altLang="fa-IR" sz="2000" b="1" dirty="0">
                <a:cs typeface="B Nazanin" panose="00000400000000000000" pitchFamily="2" charset="-78"/>
              </a:rPr>
              <a:t>: روش از پايين به بالاي سازمان (</a:t>
            </a:r>
            <a:r>
              <a:rPr lang="en-US" altLang="fa-IR" sz="2000" b="1" dirty="0">
                <a:cs typeface="B Nazanin" panose="00000400000000000000" pitchFamily="2" charset="-78"/>
              </a:rPr>
              <a:t>Bottom-Up</a:t>
            </a:r>
            <a:r>
              <a:rPr lang="fa-IR" altLang="fa-IR" sz="2000" b="1" dirty="0">
                <a:cs typeface="B Nazanin" panose="00000400000000000000" pitchFamily="2" charset="-78"/>
              </a:rPr>
              <a:t>)</a:t>
            </a:r>
            <a:br>
              <a:rPr lang="fa-IR" altLang="fa-IR" sz="2000" dirty="0"/>
            </a:br>
            <a:endParaRPr lang="en-US" altLang="fa-IR" sz="2000" dirty="0"/>
          </a:p>
        </p:txBody>
      </p:sp>
      <p:sp>
        <p:nvSpPr>
          <p:cNvPr id="2" name="Title 1">
            <a:extLst>
              <a:ext uri="{FF2B5EF4-FFF2-40B4-BE49-F238E27FC236}">
                <a16:creationId xmlns:a16="http://schemas.microsoft.com/office/drawing/2014/main" id="{DB444446-BC64-373E-AE21-873BBC481CDE}"/>
              </a:ext>
            </a:extLst>
          </p:cNvPr>
          <p:cNvSpPr>
            <a:spLocks noGrp="1"/>
          </p:cNvSpPr>
          <p:nvPr>
            <p:ph type="title"/>
          </p:nvPr>
        </p:nvSpPr>
        <p:spPr>
          <a:xfrm>
            <a:off x="1981200" y="0"/>
            <a:ext cx="8229600" cy="57148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defRPr/>
            </a:pPr>
            <a:r>
              <a:rPr lang="fa-IR" sz="3600" dirty="0">
                <a:solidFill>
                  <a:schemeClr val="tx1"/>
                </a:solidFill>
                <a:cs typeface="B Titr" panose="00000700000000000000" pitchFamily="2" charset="-78"/>
              </a:rPr>
              <a:t>تفاوتهاي</a:t>
            </a:r>
            <a:r>
              <a:rPr lang="en-US" sz="3600" dirty="0">
                <a:solidFill>
                  <a:schemeClr val="tx1"/>
                </a:solidFill>
                <a:cs typeface="B Titr" panose="00000700000000000000" pitchFamily="2" charset="-78"/>
              </a:rPr>
              <a:t>RCM</a:t>
            </a:r>
            <a:r>
              <a:rPr lang="fa-IR" sz="3600" dirty="0">
                <a:solidFill>
                  <a:schemeClr val="tx1"/>
                </a:solidFill>
                <a:cs typeface="B Titr" panose="00000700000000000000" pitchFamily="2" charset="-78"/>
              </a:rPr>
              <a:t>و</a:t>
            </a:r>
            <a:r>
              <a:rPr lang="en-US" sz="3600" dirty="0">
                <a:solidFill>
                  <a:schemeClr val="tx1"/>
                </a:solidFill>
                <a:cs typeface="B Titr" panose="00000700000000000000" pitchFamily="2" charset="-78"/>
              </a:rPr>
              <a:t>TPM</a:t>
            </a:r>
            <a:endParaRPr lang="fa-IR" sz="3600" dirty="0">
              <a:solidFill>
                <a:schemeClr val="tx1"/>
              </a:solidFill>
              <a:cs typeface="B Titr" panose="000007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548" y="5252832"/>
            <a:ext cx="1452265" cy="145226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459" y="5358779"/>
            <a:ext cx="1452265" cy="1452265"/>
          </a:xfrm>
          <a:prstGeom prst="rect">
            <a:avLst/>
          </a:prstGeom>
        </p:spPr>
      </p:pic>
      <p:sp>
        <p:nvSpPr>
          <p:cNvPr id="2" name="Title 1"/>
          <p:cNvSpPr>
            <a:spLocks noGrp="1"/>
          </p:cNvSpPr>
          <p:nvPr>
            <p:ph type="title"/>
          </p:nvPr>
        </p:nvSpPr>
        <p:spPr>
          <a:xfrm>
            <a:off x="1905000" y="115824"/>
            <a:ext cx="8382000" cy="1069848"/>
          </a:xfrm>
        </p:spPr>
        <p:txBody>
          <a:bodyPr/>
          <a:lstStyle/>
          <a:p>
            <a:pPr algn="ctr" rtl="1"/>
            <a:r>
              <a:rPr lang="fa-IR" dirty="0">
                <a:cs typeface="B Titr" panose="00000700000000000000" pitchFamily="2" charset="-78"/>
              </a:rPr>
              <a:t>تفاوت </a:t>
            </a:r>
            <a:r>
              <a:rPr lang="en-US" dirty="0">
                <a:cs typeface="B Titr" panose="00000700000000000000" pitchFamily="2" charset="-78"/>
              </a:rPr>
              <a:t>Tpm</a:t>
            </a:r>
            <a:r>
              <a:rPr lang="fa-IR" dirty="0">
                <a:cs typeface="B Titr" panose="00000700000000000000" pitchFamily="2" charset="-78"/>
              </a:rPr>
              <a:t> و </a:t>
            </a:r>
            <a:r>
              <a:rPr lang="en-US" dirty="0">
                <a:cs typeface="B Titr" panose="00000700000000000000" pitchFamily="2" charset="-78"/>
              </a:rPr>
              <a:t>Rcm</a:t>
            </a:r>
          </a:p>
        </p:txBody>
      </p:sp>
      <p:sp>
        <p:nvSpPr>
          <p:cNvPr id="5" name="Text Placeholder 4"/>
          <p:cNvSpPr>
            <a:spLocks noGrp="1"/>
          </p:cNvSpPr>
          <p:nvPr>
            <p:ph type="body" idx="1"/>
          </p:nvPr>
        </p:nvSpPr>
        <p:spPr>
          <a:xfrm>
            <a:off x="924925" y="1375505"/>
            <a:ext cx="5157787" cy="823912"/>
          </a:xfrm>
          <a:solidFill>
            <a:srgbClr val="00B0F0">
              <a:alpha val="25000"/>
            </a:srgbClr>
          </a:solidFill>
        </p:spPr>
        <p:txBody>
          <a:bodyPr/>
          <a:lstStyle/>
          <a:p>
            <a:pPr algn="ctr"/>
            <a:r>
              <a:rPr lang="en-US" dirty="0"/>
              <a:t>Rcm</a:t>
            </a:r>
          </a:p>
        </p:txBody>
      </p:sp>
      <p:sp>
        <p:nvSpPr>
          <p:cNvPr id="7" name="Text Placeholder 6"/>
          <p:cNvSpPr>
            <a:spLocks noGrp="1"/>
          </p:cNvSpPr>
          <p:nvPr>
            <p:ph type="body" sz="half" idx="3"/>
          </p:nvPr>
        </p:nvSpPr>
        <p:spPr>
          <a:xfrm>
            <a:off x="6315724" y="1346994"/>
            <a:ext cx="5183188" cy="823912"/>
          </a:xfrm>
          <a:solidFill>
            <a:srgbClr val="FFFF00">
              <a:alpha val="25000"/>
            </a:srgbClr>
          </a:solidFill>
        </p:spPr>
        <p:txBody>
          <a:bodyPr/>
          <a:lstStyle/>
          <a:p>
            <a:pPr algn="ctr"/>
            <a:r>
              <a:rPr lang="en-US" dirty="0"/>
              <a:t>Tpm</a:t>
            </a:r>
          </a:p>
        </p:txBody>
      </p:sp>
      <p:sp>
        <p:nvSpPr>
          <p:cNvPr id="6" name="Content Placeholder 5"/>
          <p:cNvSpPr>
            <a:spLocks noGrp="1"/>
          </p:cNvSpPr>
          <p:nvPr>
            <p:ph sz="quarter" idx="2"/>
          </p:nvPr>
        </p:nvSpPr>
        <p:spPr>
          <a:xfrm>
            <a:off x="839788" y="2246897"/>
            <a:ext cx="5157787" cy="3684588"/>
          </a:xfrm>
        </p:spPr>
        <p:txBody>
          <a:bodyPr>
            <a:normAutofit/>
          </a:bodyPr>
          <a:lstStyle/>
          <a:p>
            <a:pPr algn="r" rtl="1">
              <a:buFont typeface="Wingdings" panose="05000000000000000000" pitchFamily="2" charset="2"/>
              <a:buChar char="v"/>
            </a:pPr>
            <a:r>
              <a:rPr lang="fa-IR" sz="2400" dirty="0">
                <a:cs typeface="B Nazanin" panose="00000400000000000000" pitchFamily="2" charset="-78"/>
              </a:rPr>
              <a:t>شش الگوی خرابی وجود دارد که برخی از آنها با عمر ارتباطی ندارند</a:t>
            </a:r>
          </a:p>
          <a:p>
            <a:pPr algn="r" rtl="1">
              <a:buFont typeface="Wingdings" panose="05000000000000000000" pitchFamily="2" charset="2"/>
              <a:buChar char="v"/>
            </a:pPr>
            <a:r>
              <a:rPr lang="fa-IR" sz="2400" dirty="0">
                <a:cs typeface="B Nazanin" panose="00000400000000000000" pitchFamily="2" charset="-78"/>
              </a:rPr>
              <a:t>خلق یک ابزار </a:t>
            </a:r>
            <a:r>
              <a:rPr lang="fa-IR" sz="2400" dirty="0">
                <a:solidFill>
                  <a:srgbClr val="C00000"/>
                </a:solidFill>
                <a:cs typeface="B Nazanin" panose="00000400000000000000" pitchFamily="2" charset="-78"/>
              </a:rPr>
              <a:t>برای انتخاب بهترین روش نگهداری </a:t>
            </a:r>
          </a:p>
          <a:p>
            <a:pPr algn="r" rtl="1">
              <a:buFont typeface="Wingdings" panose="05000000000000000000" pitchFamily="2" charset="2"/>
              <a:buChar char="v"/>
            </a:pPr>
            <a:r>
              <a:rPr lang="fa-IR" sz="2400" dirty="0">
                <a:cs typeface="B Nazanin" panose="00000400000000000000" pitchFamily="2" charset="-78"/>
              </a:rPr>
              <a:t>یک تیم متخصص و با تجربه می تواند این برنامه را استخراج کند</a:t>
            </a:r>
          </a:p>
          <a:p>
            <a:pPr>
              <a:buFont typeface="Wingdings" panose="05000000000000000000" pitchFamily="2" charset="2"/>
              <a:buChar char="v"/>
            </a:pPr>
            <a:endParaRPr lang="en-US" dirty="0">
              <a:cs typeface="B Nazanin" panose="00000400000000000000" pitchFamily="2" charset="-78"/>
            </a:endParaRPr>
          </a:p>
        </p:txBody>
      </p:sp>
      <p:sp>
        <p:nvSpPr>
          <p:cNvPr id="8" name="Content Placeholder 7"/>
          <p:cNvSpPr>
            <a:spLocks noGrp="1"/>
          </p:cNvSpPr>
          <p:nvPr>
            <p:ph sz="quarter" idx="4"/>
          </p:nvPr>
        </p:nvSpPr>
        <p:spPr>
          <a:xfrm>
            <a:off x="6315724" y="2199417"/>
            <a:ext cx="5183188" cy="4505680"/>
          </a:xfrm>
        </p:spPr>
        <p:txBody>
          <a:bodyPr>
            <a:normAutofit/>
          </a:bodyPr>
          <a:lstStyle/>
          <a:p>
            <a:pPr algn="r" rtl="1">
              <a:buFont typeface="Wingdings" panose="05000000000000000000" pitchFamily="2" charset="2"/>
              <a:buChar char="v"/>
            </a:pPr>
            <a:r>
              <a:rPr lang="en-US" sz="2400" dirty="0">
                <a:cs typeface="B Nazanin" panose="00000400000000000000" pitchFamily="2" charset="-78"/>
              </a:rPr>
              <a:t> </a:t>
            </a:r>
            <a:r>
              <a:rPr lang="fa-IR" sz="2400" dirty="0">
                <a:cs typeface="B Nazanin" panose="00000400000000000000" pitchFamily="2" charset="-78"/>
              </a:rPr>
              <a:t>کاربرد اثربخش تکنولوژی های مدرن فقط از طریق کارکنان میسر است.</a:t>
            </a:r>
          </a:p>
          <a:p>
            <a:pPr algn="r" rtl="1">
              <a:buFont typeface="Wingdings" panose="05000000000000000000" pitchFamily="2" charset="2"/>
              <a:buChar char="v"/>
            </a:pPr>
            <a:r>
              <a:rPr lang="en-US" sz="2400" dirty="0">
                <a:cs typeface="B Nazanin" panose="00000400000000000000" pitchFamily="2" charset="-78"/>
              </a:rPr>
              <a:t> </a:t>
            </a:r>
            <a:r>
              <a:rPr lang="fa-IR" sz="2400" dirty="0">
                <a:cs typeface="B Nazanin" panose="00000400000000000000" pitchFamily="2" charset="-78"/>
              </a:rPr>
              <a:t>جستجوی ابزاری </a:t>
            </a:r>
            <a:r>
              <a:rPr lang="fa-IR" sz="2400" dirty="0">
                <a:solidFill>
                  <a:srgbClr val="C00000"/>
                </a:solidFill>
                <a:cs typeface="B Nazanin" panose="00000400000000000000" pitchFamily="2" charset="-78"/>
              </a:rPr>
              <a:t>برای تنظیم و نگهداری رابطه بین کارکنان و ماشین</a:t>
            </a:r>
          </a:p>
          <a:p>
            <a:pPr algn="r" rtl="1">
              <a:buFont typeface="Wingdings" panose="05000000000000000000" pitchFamily="2" charset="2"/>
              <a:buChar char="v"/>
            </a:pPr>
            <a:r>
              <a:rPr lang="en-US" sz="2400" dirty="0">
                <a:cs typeface="B Nazanin" panose="00000400000000000000" pitchFamily="2" charset="-78"/>
              </a:rPr>
              <a:t> </a:t>
            </a:r>
            <a:r>
              <a:rPr lang="fa-IR" sz="2400" dirty="0">
                <a:cs typeface="B Nazanin" panose="00000400000000000000" pitchFamily="2" charset="-78"/>
              </a:rPr>
              <a:t>هر دوی ما مسئول ماشین ، فرآیند و تجهیز هستیم و با همدیگر بهترین راه بهره برداری ، نگهداری و پشتیبانی از آن را انتخاب می کنیم</a:t>
            </a:r>
            <a:r>
              <a:rPr lang="en-US" sz="2400" dirty="0">
                <a:cs typeface="B Nazanin" panose="00000400000000000000" pitchFamily="2" charset="-78"/>
              </a:rPr>
              <a:t>.</a:t>
            </a:r>
            <a:endParaRPr lang="fa-IR" sz="2000" dirty="0">
              <a:cs typeface="B Nazanin" panose="00000400000000000000" pitchFamily="2" charset="-78"/>
            </a:endParaRPr>
          </a:p>
          <a:p>
            <a:pPr marL="452628" indent="-342900" algn="ctr">
              <a:buFont typeface="Wingdings" panose="05000000000000000000" pitchFamily="2" charset="2"/>
              <a:buChar char="v"/>
            </a:pPr>
            <a:r>
              <a:rPr lang="en-US" sz="2400" dirty="0">
                <a:cs typeface="B Nazanin" panose="00000400000000000000" pitchFamily="2" charset="-78"/>
              </a:rPr>
              <a:t>Total Productive Manufacturing </a:t>
            </a:r>
          </a:p>
        </p:txBody>
      </p:sp>
      <p:sp>
        <p:nvSpPr>
          <p:cNvPr id="9" name="TextBox 8"/>
          <p:cNvSpPr txBox="1"/>
          <p:nvPr/>
        </p:nvSpPr>
        <p:spPr>
          <a:xfrm>
            <a:off x="7432383" y="5778909"/>
            <a:ext cx="3505200" cy="400110"/>
          </a:xfrm>
          <a:prstGeom prst="rect">
            <a:avLst/>
          </a:prstGeom>
          <a:noFill/>
        </p:spPr>
        <p:txBody>
          <a:bodyPr wrap="square" rtlCol="0">
            <a:spAutoFit/>
          </a:bodyPr>
          <a:lstStyle/>
          <a:p>
            <a:pPr algn="ctr"/>
            <a:r>
              <a:rPr lang="fa-IR" sz="2000" b="1" dirty="0">
                <a:cs typeface="B Mitra" panose="00000400000000000000" pitchFamily="2" charset="-78"/>
              </a:rPr>
              <a:t>من تولید می کنم تو تعمیر کن</a:t>
            </a:r>
            <a:endParaRPr lang="en-US" sz="2000" b="1" dirty="0">
              <a:cs typeface="B Mitra" panose="00000400000000000000" pitchFamily="2" charset="-78"/>
            </a:endParaRPr>
          </a:p>
        </p:txBody>
      </p:sp>
      <p:sp>
        <p:nvSpPr>
          <p:cNvPr id="11" name="TextBox 10"/>
          <p:cNvSpPr txBox="1"/>
          <p:nvPr/>
        </p:nvSpPr>
        <p:spPr>
          <a:xfrm>
            <a:off x="1513617" y="5625021"/>
            <a:ext cx="3505200" cy="707886"/>
          </a:xfrm>
          <a:prstGeom prst="rect">
            <a:avLst/>
          </a:prstGeom>
          <a:noFill/>
        </p:spPr>
        <p:txBody>
          <a:bodyPr wrap="square" rtlCol="0">
            <a:spAutoFit/>
          </a:bodyPr>
          <a:lstStyle/>
          <a:p>
            <a:pPr algn="ctr"/>
            <a:r>
              <a:rPr lang="fa-IR" sz="2000" b="1" dirty="0">
                <a:cs typeface="B Mitra" panose="00000400000000000000" pitchFamily="2" charset="-78"/>
              </a:rPr>
              <a:t>تجهیزات بدلیل فرسودگی و پیر شدن خراب می شوند</a:t>
            </a:r>
            <a:endParaRPr lang="en-US" sz="2000" b="1" dirty="0">
              <a:cs typeface="B Mitra" panose="00000400000000000000" pitchFamily="2" charset="-78"/>
            </a:endParaRPr>
          </a:p>
        </p:txBody>
      </p:sp>
    </p:spTree>
    <p:extLst>
      <p:ext uri="{BB962C8B-B14F-4D97-AF65-F5344CB8AC3E}">
        <p14:creationId xmlns:p14="http://schemas.microsoft.com/office/powerpoint/2010/main" val="39298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down)">
                                      <p:cBhvr>
                                        <p:cTn id="11" dur="500"/>
                                        <p:tgtEl>
                                          <p:spTgt spid="8">
                                            <p:txEl>
                                              <p:pRg st="1" end="1"/>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down)">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down)">
                                      <p:cBhvr>
                                        <p:cTn id="33" dur="500"/>
                                        <p:tgtEl>
                                          <p:spTgt spid="6">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down)">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5F83-45C6-5E7B-D72F-B2CC5D0FA199}"/>
              </a:ext>
            </a:extLst>
          </p:cNvPr>
          <p:cNvSpPr>
            <a:spLocks noGrp="1"/>
          </p:cNvSpPr>
          <p:nvPr>
            <p:ph type="title"/>
          </p:nvPr>
        </p:nvSpPr>
        <p:spPr/>
        <p:txBody>
          <a:bodyPr>
            <a:normAutofit/>
          </a:bodyPr>
          <a:lstStyle/>
          <a:p>
            <a:pPr algn="r" rtl="1"/>
            <a:r>
              <a:rPr lang="fa-IR" sz="3600" dirty="0">
                <a:cs typeface="B Titr" panose="00000700000000000000" pitchFamily="2" charset="-78"/>
              </a:rPr>
              <a:t>مدیریت دارایی‌های فیزیکی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0AC3D1D5-C298-9CCB-AE3B-F5BB299ABE71}"/>
              </a:ext>
            </a:extLst>
          </p:cNvPr>
          <p:cNvSpPr>
            <a:spLocks noGrp="1"/>
          </p:cNvSpPr>
          <p:nvPr>
            <p:ph idx="1"/>
          </p:nvPr>
        </p:nvSpPr>
        <p:spPr>
          <a:xfrm>
            <a:off x="755780" y="1892883"/>
            <a:ext cx="10860832" cy="4599992"/>
          </a:xfrm>
        </p:spPr>
        <p:txBody>
          <a:bodyPr>
            <a:normAutofit/>
          </a:bodyPr>
          <a:lstStyle/>
          <a:p>
            <a:pPr marL="0" indent="0" algn="justLow" rtl="1">
              <a:lnSpc>
                <a:spcPct val="100000"/>
              </a:lnSpc>
              <a:buNone/>
            </a:pPr>
            <a:r>
              <a:rPr lang="fa-IR" dirty="0">
                <a:cs typeface="B Nazanin" panose="00000400000000000000" pitchFamily="2" charset="-78"/>
              </a:rPr>
              <a:t>اولین بار دربریتانیا برای مدیریت دارایی‌ها استاندارد تهیه شد و در تاسیسات گاز،آب و برق مورد استفاده قرار گرفت. البته استرالیا و نیوزیلند در  این زمینه پیشگام بودند</a:t>
            </a:r>
            <a:r>
              <a:rPr lang="en-US" dirty="0">
                <a:cs typeface="B Nazanin" panose="00000400000000000000" pitchFamily="2" charset="-78"/>
              </a:rPr>
              <a:t>.</a:t>
            </a:r>
            <a:endParaRPr lang="fa-IR" dirty="0">
              <a:cs typeface="B Nazanin" panose="00000400000000000000" pitchFamily="2" charset="-78"/>
            </a:endParaRPr>
          </a:p>
          <a:p>
            <a:pPr marL="0" indent="0" algn="justLow" rtl="1">
              <a:lnSpc>
                <a:spcPct val="100000"/>
              </a:lnSpc>
              <a:buNone/>
            </a:pPr>
            <a:r>
              <a:rPr lang="fa-IR" dirty="0">
                <a:cs typeface="B Nazanin" panose="00000400000000000000" pitchFamily="2" charset="-78"/>
              </a:rPr>
              <a:t>در سال 2014 سازمان بین المللی استاندارد(</a:t>
            </a:r>
            <a:r>
              <a:rPr lang="en-US" dirty="0">
                <a:cs typeface="B Nazanin" panose="00000400000000000000" pitchFamily="2" charset="-78"/>
              </a:rPr>
              <a:t>ISO</a:t>
            </a:r>
            <a:r>
              <a:rPr lang="fa-IR" dirty="0">
                <a:cs typeface="B Nazanin" panose="00000400000000000000" pitchFamily="2" charset="-78"/>
              </a:rPr>
              <a:t> ) از این استاندارد استفاده و مجموعه ای از سه استاندارد </a:t>
            </a:r>
            <a:r>
              <a:rPr lang="en-US" dirty="0">
                <a:cs typeface="B Nazanin" panose="00000400000000000000" pitchFamily="2" charset="-78"/>
              </a:rPr>
              <a:t>ISO55000, 55001,55002 </a:t>
            </a:r>
            <a:r>
              <a:rPr lang="fa-IR" dirty="0">
                <a:cs typeface="B Nazanin" panose="00000400000000000000" pitchFamily="2" charset="-78"/>
              </a:rPr>
              <a:t> را ایجاد کرد</a:t>
            </a:r>
            <a:r>
              <a:rPr lang="en-US" dirty="0">
                <a:cs typeface="B Nazanin" panose="00000400000000000000" pitchFamily="2" charset="-78"/>
              </a:rPr>
              <a:t>.</a:t>
            </a:r>
            <a:endParaRPr lang="fa-IR" dirty="0">
              <a:cs typeface="B Nazanin" panose="00000400000000000000" pitchFamily="2" charset="-78"/>
            </a:endParaRPr>
          </a:p>
          <a:p>
            <a:pPr marL="0" indent="0" algn="justLow" rtl="1">
              <a:lnSpc>
                <a:spcPct val="100000"/>
              </a:lnSpc>
              <a:buNone/>
            </a:pPr>
            <a:r>
              <a:rPr lang="en-US" dirty="0">
                <a:cs typeface="B Nazanin" panose="00000400000000000000" pitchFamily="2" charset="-78"/>
              </a:rPr>
              <a:t>ISO55000</a:t>
            </a:r>
            <a:r>
              <a:rPr lang="fa-IR" dirty="0">
                <a:cs typeface="B Nazanin" panose="00000400000000000000" pitchFamily="2" charset="-78"/>
              </a:rPr>
              <a:t> علت مدیریت دارایی‌ها،</a:t>
            </a:r>
            <a:r>
              <a:rPr lang="en-US" dirty="0">
                <a:cs typeface="B Nazanin" panose="00000400000000000000" pitchFamily="2" charset="-78"/>
              </a:rPr>
              <a:t> ISO55001 </a:t>
            </a:r>
            <a:r>
              <a:rPr lang="fa-IR" dirty="0">
                <a:cs typeface="B Nazanin" panose="00000400000000000000" pitchFamily="2" charset="-78"/>
              </a:rPr>
              <a:t> اقدامات آن و </a:t>
            </a:r>
            <a:r>
              <a:rPr lang="en-US" dirty="0">
                <a:cs typeface="B Nazanin" panose="00000400000000000000" pitchFamily="2" charset="-78"/>
              </a:rPr>
              <a:t>ISO55002</a:t>
            </a:r>
            <a:r>
              <a:rPr lang="fa-IR" dirty="0">
                <a:cs typeface="B Nazanin" panose="00000400000000000000" pitchFamily="2" charset="-78"/>
              </a:rPr>
              <a:t> چگونگی انجام و پیشنهاداتی در این زمینه را بیان می‌کند</a:t>
            </a:r>
            <a:r>
              <a:rPr lang="en-US" dirty="0">
                <a:cs typeface="B Nazanin" panose="00000400000000000000" pitchFamily="2" charset="-78"/>
              </a:rPr>
              <a:t>.</a:t>
            </a:r>
          </a:p>
          <a:p>
            <a:pPr marL="0" indent="0" algn="justLow" rtl="1">
              <a:lnSpc>
                <a:spcPct val="100000"/>
              </a:lnSpc>
              <a:buNone/>
            </a:pPr>
            <a:r>
              <a:rPr lang="fa-IR" dirty="0">
                <a:cs typeface="B Nazanin" panose="00000400000000000000" pitchFamily="2" charset="-78"/>
              </a:rPr>
              <a:t>استفاده از این استاندارد در بریتانیا و بعضی دیگر از کشورها الزامی شده و این روند رو به افزایش است</a:t>
            </a:r>
            <a:r>
              <a:rPr lang="en-US" dirty="0">
                <a:cs typeface="B Nazanin" panose="00000400000000000000" pitchFamily="2" charset="-78"/>
              </a:rPr>
              <a:t>.</a:t>
            </a:r>
            <a:endParaRPr lang="fa-IR" dirty="0">
              <a:cs typeface="B Nazanin" panose="00000400000000000000" pitchFamily="2" charset="-78"/>
            </a:endParaRPr>
          </a:p>
          <a:p>
            <a:pPr marL="0" indent="0" algn="justLow" rtl="1">
              <a:lnSpc>
                <a:spcPct val="100000"/>
              </a:lnSpc>
              <a:buNone/>
            </a:pPr>
            <a:r>
              <a:rPr lang="fa-IR" dirty="0">
                <a:cs typeface="B Nazanin" panose="00000400000000000000" pitchFamily="2" charset="-78"/>
              </a:rPr>
              <a:t>از نظر مدیریت دارایی خرابی نتیجه ریسک هایی هستند که به خوبی مدیریت نشده اند</a:t>
            </a:r>
            <a:r>
              <a:rPr lang="en-US" dirty="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193479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5617" y="1107583"/>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1 </a:t>
            </a:r>
          </a:p>
          <a:p>
            <a:pPr algn="ctr"/>
            <a:r>
              <a:rPr lang="fa-IR" b="1" dirty="0">
                <a:cs typeface="B Nazanin" panose="00000400000000000000" pitchFamily="2" charset="-78"/>
              </a:rPr>
              <a:t>تعریف اهداف و </a:t>
            </a:r>
          </a:p>
          <a:p>
            <a:pPr algn="ctr"/>
            <a:r>
              <a:rPr lang="fa-IR" b="1" dirty="0">
                <a:cs typeface="B Nazanin" panose="00000400000000000000" pitchFamily="2" charset="-78"/>
              </a:rPr>
              <a:t>استراتژیهای نگهداری و تعمیر</a:t>
            </a:r>
          </a:p>
        </p:txBody>
      </p:sp>
      <p:sp>
        <p:nvSpPr>
          <p:cNvPr id="5" name="Rounded Rectangle 4"/>
          <p:cNvSpPr/>
          <p:nvPr/>
        </p:nvSpPr>
        <p:spPr>
          <a:xfrm>
            <a:off x="1635616" y="2734614"/>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8</a:t>
            </a:r>
          </a:p>
          <a:p>
            <a:pPr algn="ctr"/>
            <a:r>
              <a:rPr lang="fa-IR" b="1" dirty="0">
                <a:cs typeface="B Nazanin" panose="00000400000000000000" pitchFamily="2" charset="-78"/>
              </a:rPr>
              <a:t>بهبود مستمر و استفاده از روشهای جدید</a:t>
            </a:r>
          </a:p>
        </p:txBody>
      </p:sp>
      <p:sp>
        <p:nvSpPr>
          <p:cNvPr id="6" name="Rounded Rectangle 5"/>
          <p:cNvSpPr/>
          <p:nvPr/>
        </p:nvSpPr>
        <p:spPr>
          <a:xfrm>
            <a:off x="4488287" y="1107583"/>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2</a:t>
            </a:r>
          </a:p>
          <a:p>
            <a:pPr algn="ctr"/>
            <a:r>
              <a:rPr lang="fa-IR" b="1" dirty="0">
                <a:cs typeface="B Nazanin" panose="00000400000000000000" pitchFamily="2" charset="-78"/>
              </a:rPr>
              <a:t>اولویت بندی دارایی ها بر اساس وظایفشان</a:t>
            </a:r>
          </a:p>
        </p:txBody>
      </p:sp>
      <p:sp>
        <p:nvSpPr>
          <p:cNvPr id="7" name="Rounded Rectangle 6"/>
          <p:cNvSpPr/>
          <p:nvPr/>
        </p:nvSpPr>
        <p:spPr>
          <a:xfrm>
            <a:off x="7574924" y="1107583"/>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3</a:t>
            </a:r>
          </a:p>
          <a:p>
            <a:pPr algn="ctr"/>
            <a:r>
              <a:rPr lang="fa-IR" b="1" dirty="0">
                <a:cs typeface="B Nazanin" panose="00000400000000000000" pitchFamily="2" charset="-78"/>
              </a:rPr>
              <a:t>اقدام فوری برای رفع مشکلات تجهیزات بحرانی</a:t>
            </a:r>
          </a:p>
        </p:txBody>
      </p:sp>
      <p:sp>
        <p:nvSpPr>
          <p:cNvPr id="8" name="Rounded Rectangle 7"/>
          <p:cNvSpPr/>
          <p:nvPr/>
        </p:nvSpPr>
        <p:spPr>
          <a:xfrm>
            <a:off x="7574924" y="2734614"/>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4 </a:t>
            </a:r>
          </a:p>
          <a:p>
            <a:pPr algn="ctr"/>
            <a:r>
              <a:rPr lang="fa-IR" b="1" dirty="0">
                <a:cs typeface="B Nazanin" panose="00000400000000000000" pitchFamily="2" charset="-78"/>
              </a:rPr>
              <a:t>طراحی و تدوین برنامه نگهداشت و تامین منابع</a:t>
            </a:r>
          </a:p>
        </p:txBody>
      </p:sp>
      <p:sp>
        <p:nvSpPr>
          <p:cNvPr id="9" name="Rounded Rectangle 8"/>
          <p:cNvSpPr/>
          <p:nvPr/>
        </p:nvSpPr>
        <p:spPr>
          <a:xfrm>
            <a:off x="7574924" y="4647127"/>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فاز5</a:t>
            </a:r>
          </a:p>
          <a:p>
            <a:pPr algn="ctr"/>
            <a:r>
              <a:rPr lang="fa-IR" b="1" dirty="0">
                <a:cs typeface="B Nazanin" panose="00000400000000000000" pitchFamily="2" charset="-78"/>
              </a:rPr>
              <a:t>برنامه ریزی و زمان بندی نگهداشت و بهینه سازی</a:t>
            </a:r>
          </a:p>
        </p:txBody>
      </p:sp>
      <p:sp>
        <p:nvSpPr>
          <p:cNvPr id="10" name="Rounded Rectangle 9"/>
          <p:cNvSpPr/>
          <p:nvPr/>
        </p:nvSpPr>
        <p:spPr>
          <a:xfrm>
            <a:off x="4499020" y="4647127"/>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6</a:t>
            </a:r>
          </a:p>
          <a:p>
            <a:pPr algn="ctr"/>
            <a:r>
              <a:rPr lang="fa-IR" b="1" dirty="0">
                <a:cs typeface="B Nazanin" panose="00000400000000000000" pitchFamily="2" charset="-78"/>
              </a:rPr>
              <a:t>اجرا، ارزیابی و کنترل نگهداشت</a:t>
            </a:r>
          </a:p>
        </p:txBody>
      </p:sp>
      <p:sp>
        <p:nvSpPr>
          <p:cNvPr id="11" name="Rounded Rectangle 10"/>
          <p:cNvSpPr/>
          <p:nvPr/>
        </p:nvSpPr>
        <p:spPr>
          <a:xfrm>
            <a:off x="1635616" y="4647127"/>
            <a:ext cx="2253803" cy="1146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cs typeface="B Nazanin" panose="00000400000000000000" pitchFamily="2" charset="-78"/>
              </a:rPr>
              <a:t>فاز 7</a:t>
            </a:r>
          </a:p>
          <a:p>
            <a:pPr algn="ctr"/>
            <a:r>
              <a:rPr lang="fa-IR" b="1" dirty="0">
                <a:cs typeface="B Nazanin" panose="00000400000000000000" pitchFamily="2" charset="-78"/>
              </a:rPr>
              <a:t>تحلیل چرخه عمر دارایی و بهینه سازی تعویض</a:t>
            </a:r>
          </a:p>
        </p:txBody>
      </p:sp>
      <p:sp>
        <p:nvSpPr>
          <p:cNvPr id="14" name="U-Turn Arrow 13"/>
          <p:cNvSpPr/>
          <p:nvPr/>
        </p:nvSpPr>
        <p:spPr>
          <a:xfrm rot="2655800">
            <a:off x="5097886" y="2973074"/>
            <a:ext cx="1056068" cy="916546"/>
          </a:xfrm>
          <a:prstGeom prst="utur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137765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2EBC-1846-AB8D-2FB7-2A9FC46E7692}"/>
              </a:ext>
            </a:extLst>
          </p:cNvPr>
          <p:cNvSpPr>
            <a:spLocks noGrp="1"/>
          </p:cNvSpPr>
          <p:nvPr>
            <p:ph type="title"/>
          </p:nvPr>
        </p:nvSpPr>
        <p:spPr/>
        <p:txBody>
          <a:bodyPr>
            <a:normAutofit/>
          </a:bodyPr>
          <a:lstStyle/>
          <a:p>
            <a:pPr marL="342900" lvl="0" indent="-342900" algn="r" rtl="1">
              <a:lnSpc>
                <a:spcPct val="107000"/>
              </a:lnSpc>
              <a:spcAft>
                <a:spcPts val="800"/>
              </a:spcAft>
              <a:tabLst>
                <a:tab pos="457200" algn="l"/>
              </a:tabLst>
            </a:pPr>
            <a:r>
              <a:rPr lang="fa-IR" sz="3600" kern="100" dirty="0">
                <a:effectLst/>
                <a:latin typeface="Calibri" panose="020F0502020204030204" pitchFamily="34" charset="0"/>
                <a:ea typeface="Calibri" panose="020F0502020204030204" pitchFamily="34" charset="0"/>
                <a:cs typeface="B Titr" panose="00000700000000000000" pitchFamily="2" charset="-78"/>
              </a:rPr>
              <a:t>پنج عنصر هسته‌ای </a:t>
            </a:r>
            <a:r>
              <a:rPr lang="en-US" sz="3600" kern="100" dirty="0">
                <a:effectLst/>
                <a:latin typeface="Calibri" panose="020F0502020204030204" pitchFamily="34" charset="0"/>
                <a:ea typeface="Calibri" panose="020F0502020204030204" pitchFamily="34" charset="0"/>
                <a:cs typeface="B Titr" panose="00000700000000000000" pitchFamily="2" charset="-78"/>
              </a:rPr>
              <a:t>RCM-R</a:t>
            </a:r>
            <a:r>
              <a:rPr lang="fa-IR" sz="3600" kern="100" dirty="0">
                <a:effectLst/>
                <a:latin typeface="Calibri" panose="020F0502020204030204" pitchFamily="34" charset="0"/>
                <a:ea typeface="Calibri" panose="020F0502020204030204" pitchFamily="34" charset="0"/>
                <a:cs typeface="B Titr" panose="00000700000000000000" pitchFamily="2" charset="-78"/>
              </a:rPr>
              <a:t>: </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5081D860-78A0-437B-5543-96744E82FD0F}"/>
              </a:ext>
            </a:extLst>
          </p:cNvPr>
          <p:cNvSpPr>
            <a:spLocks noGrp="1"/>
          </p:cNvSpPr>
          <p:nvPr>
            <p:ph idx="1"/>
          </p:nvPr>
        </p:nvSpPr>
        <p:spPr>
          <a:xfrm>
            <a:off x="587828" y="1839978"/>
            <a:ext cx="11604171" cy="4351338"/>
          </a:xfrm>
        </p:spPr>
        <p:txBody>
          <a:bodyPr>
            <a:noAutofit/>
          </a:bodyPr>
          <a:lstStyle/>
          <a:p>
            <a:pPr marL="514350" indent="-514350" algn="r">
              <a:lnSpc>
                <a:spcPct val="80000"/>
              </a:lnSpc>
              <a:buFont typeface="+mj-lt"/>
              <a:buAutoNum type="arabicParenR"/>
            </a:pPr>
            <a:endParaRPr lang="en-US" dirty="0">
              <a:effectLst/>
            </a:endParaRPr>
          </a:p>
          <a:p>
            <a:pPr marL="971550" lvl="1" indent="-514350" algn="r" rtl="1">
              <a:lnSpc>
                <a:spcPct val="80000"/>
              </a:lnSpc>
              <a:spcAft>
                <a:spcPts val="800"/>
              </a:spcAft>
              <a:buFont typeface="+mj-lt"/>
              <a:buAutoNum type="arabicParenR"/>
              <a:tabLst>
                <a:tab pos="9144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 یکپارچگی داده:</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داده‌های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CMMS</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مخصوصاً علت خرابی و مدت زمان رفع خرابی باید دقیق باشد.</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971550" lvl="1" indent="-514350" algn="r" rtl="1">
              <a:lnSpc>
                <a:spcPct val="80000"/>
              </a:lnSpc>
              <a:spcAft>
                <a:spcPts val="800"/>
              </a:spcAft>
              <a:buFont typeface="+mj-lt"/>
              <a:buAutoNum type="arabicParenR"/>
              <a:tabLst>
                <a:tab pos="9144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 فرآیند کلاسیک </a:t>
            </a:r>
            <a:r>
              <a:rPr lang="en-US" sz="2800" b="1" kern="100" dirty="0">
                <a:effectLst/>
                <a:latin typeface="Calibri" panose="020F0502020204030204" pitchFamily="34" charset="0"/>
                <a:ea typeface="Calibri" panose="020F0502020204030204" pitchFamily="34" charset="0"/>
                <a:cs typeface="B Nazanin" panose="00000400000000000000" pitchFamily="2" charset="-78"/>
              </a:rPr>
              <a:t>RCM</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تحلیل کیفی دقیق مطابق استاندارد؛ تیم نیازمند تخصص کافی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CBM/PM</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باید باشد.</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971550" lvl="1" indent="-514350" algn="r" rtl="1">
              <a:lnSpc>
                <a:spcPct val="80000"/>
              </a:lnSpc>
              <a:spcAft>
                <a:spcPts val="800"/>
              </a:spcAft>
              <a:buFont typeface="+mj-lt"/>
              <a:buAutoNum type="arabicParenR"/>
              <a:tabLst>
                <a:tab pos="9144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 تحلیل داده‌های خرابی:</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استفاده از ویبل و شاخص‌های کمی برای تعیین الگوی خرابی (تصادفی، فرسایشی، </a:t>
            </a:r>
            <a:r>
              <a:rPr lang="fa-IR"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971550" lvl="1" indent="-514350" algn="r" rtl="1">
              <a:lnSpc>
                <a:spcPct val="80000"/>
              </a:lnSpc>
              <a:spcAft>
                <a:spcPts val="800"/>
              </a:spcAft>
              <a:buFont typeface="+mj-lt"/>
              <a:buAutoNum type="arabicParenR"/>
              <a:tabLst>
                <a:tab pos="9144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 تحلیل </a:t>
            </a:r>
            <a:r>
              <a:rPr lang="en-US" sz="2800" b="1" kern="100" dirty="0">
                <a:effectLst/>
                <a:latin typeface="Calibri" panose="020F0502020204030204" pitchFamily="34" charset="0"/>
                <a:ea typeface="Calibri" panose="020F0502020204030204" pitchFamily="34" charset="0"/>
                <a:cs typeface="B Nazanin" panose="00000400000000000000" pitchFamily="2" charset="-78"/>
              </a:rPr>
              <a:t>RAM</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اندازه‌گیری </a:t>
            </a:r>
            <a:r>
              <a:rPr lang="en-US" sz="2800" kern="100" dirty="0">
                <a:effectLst/>
                <a:latin typeface="Calibri" panose="020F0502020204030204" pitchFamily="34" charset="0"/>
                <a:ea typeface="Calibri" panose="020F0502020204030204" pitchFamily="34" charset="0"/>
                <a:cs typeface="B Nazanin" panose="00000400000000000000" pitchFamily="2" charset="-78"/>
              </a:rPr>
              <a:t>MTBF</a:t>
            </a:r>
            <a:r>
              <a:rPr lang="fa-IR" sz="2800" kern="100" dirty="0">
                <a:effectLst/>
                <a:latin typeface="Calibri" panose="020F0502020204030204" pitchFamily="34" charset="0"/>
                <a:ea typeface="Calibri" panose="020F0502020204030204" pitchFamily="34" charset="0"/>
                <a:cs typeface="B Nazanin" panose="00000400000000000000" pitchFamily="2" charset="-78"/>
              </a:rPr>
              <a:t>، </a:t>
            </a:r>
            <a:r>
              <a:rPr lang="en-US" sz="2800" kern="100" dirty="0">
                <a:effectLst/>
                <a:latin typeface="Calibri" panose="020F0502020204030204" pitchFamily="34" charset="0"/>
                <a:ea typeface="Calibri" panose="020F0502020204030204" pitchFamily="34" charset="0"/>
                <a:cs typeface="B Nazanin" panose="00000400000000000000" pitchFamily="2" charset="-78"/>
              </a:rPr>
              <a:t>MTTR</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و </a:t>
            </a:r>
            <a:r>
              <a:rPr lang="en-US" sz="2800" kern="100" dirty="0">
                <a:effectLst/>
                <a:latin typeface="Calibri" panose="020F0502020204030204" pitchFamily="34" charset="0"/>
                <a:ea typeface="Calibri" panose="020F0502020204030204" pitchFamily="34" charset="0"/>
                <a:cs typeface="B Nazanin" panose="00000400000000000000" pitchFamily="2" charset="-78"/>
              </a:rPr>
              <a:t>Availability</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برای سنجش اثربخشی و بهبود مستمر.</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971550" lvl="1" indent="-514350" algn="r" rtl="1">
              <a:lnSpc>
                <a:spcPct val="80000"/>
              </a:lnSpc>
              <a:spcAft>
                <a:spcPts val="800"/>
              </a:spcAft>
              <a:buFont typeface="+mj-lt"/>
              <a:buAutoNum type="arabicParenR"/>
              <a:tabLst>
                <a:tab pos="9144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 بهبود پیوسته و زنده‌نگه‌داشتن</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انجام بازنگری‌های ادواری و پیاده‌سازی اصلاحات دائمی.</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lgn="r">
              <a:lnSpc>
                <a:spcPct val="80000"/>
              </a:lnSpc>
              <a:buFont typeface="+mj-lt"/>
              <a:buAutoNum type="arabicParenR"/>
            </a:pPr>
            <a:endParaRPr lang="en-US" dirty="0"/>
          </a:p>
        </p:txBody>
      </p:sp>
    </p:spTree>
    <p:extLst>
      <p:ext uri="{BB962C8B-B14F-4D97-AF65-F5344CB8AC3E}">
        <p14:creationId xmlns:p14="http://schemas.microsoft.com/office/powerpoint/2010/main" val="348959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DF95-2DC6-7B1F-A7BB-FF6559BDB987}"/>
              </a:ext>
            </a:extLst>
          </p:cNvPr>
          <p:cNvSpPr>
            <a:spLocks noGrp="1"/>
          </p:cNvSpPr>
          <p:nvPr>
            <p:ph type="title"/>
          </p:nvPr>
        </p:nvSpPr>
        <p:spPr>
          <a:xfrm>
            <a:off x="1264920" y="289151"/>
            <a:ext cx="10515600" cy="1325563"/>
          </a:xfrm>
        </p:spPr>
        <p:txBody>
          <a:bodyPr>
            <a:normAutofit/>
          </a:bodyPr>
          <a:lstStyle/>
          <a:p>
            <a:pPr marL="228600" marR="0" lvl="0" indent="-228600" algn="r" defTabSz="914400" rtl="1" eaLnBrk="1" fontAlgn="auto" latinLnBrk="0" hangingPunct="1">
              <a:lnSpc>
                <a:spcPct val="107000"/>
              </a:lnSpc>
              <a:spcBef>
                <a:spcPts val="1000"/>
              </a:spcBef>
              <a:spcAft>
                <a:spcPts val="800"/>
              </a:spcAft>
              <a:tabLst/>
              <a:defRPr/>
            </a:pP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هر فرآیند </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RCM</a:t>
            </a: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واقعی باید دقیقاً این هفت گام را طی کند</a:t>
            </a:r>
            <a:endParaRPr lang="en-US" sz="3600" b="1" dirty="0">
              <a:cs typeface="B Titr" panose="00000700000000000000" pitchFamily="2" charset="-78"/>
            </a:endParaRPr>
          </a:p>
        </p:txBody>
      </p:sp>
      <p:sp>
        <p:nvSpPr>
          <p:cNvPr id="3" name="Content Placeholder 2">
            <a:extLst>
              <a:ext uri="{FF2B5EF4-FFF2-40B4-BE49-F238E27FC236}">
                <a16:creationId xmlns:a16="http://schemas.microsoft.com/office/drawing/2014/main" id="{49C2D2FA-AC5D-1A2B-820E-AC724C72305B}"/>
              </a:ext>
            </a:extLst>
          </p:cNvPr>
          <p:cNvSpPr>
            <a:spLocks noGrp="1"/>
          </p:cNvSpPr>
          <p:nvPr>
            <p:ph idx="1"/>
          </p:nvPr>
        </p:nvSpPr>
        <p:spPr>
          <a:xfrm>
            <a:off x="6207970" y="1614714"/>
            <a:ext cx="5470847" cy="4954135"/>
          </a:xfrm>
        </p:spPr>
        <p:txBody>
          <a:bodyPr>
            <a:noAutofit/>
          </a:bodyPr>
          <a:lstStyle/>
          <a:p>
            <a:pPr marL="457200" lvl="0" indent="-457200" algn="justLow" rtl="1">
              <a:lnSpc>
                <a:spcPct val="100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تعریف بستر عملیاتی و عملکردها:</a:t>
            </a:r>
            <a:endParaRPr lang="en-US" sz="2000" b="1" kern="100" dirty="0">
              <a:effectLst/>
              <a:latin typeface="Calibri" panose="020F0502020204030204" pitchFamily="34" charset="0"/>
              <a:ea typeface="Calibri" panose="020F0502020204030204" pitchFamily="34" charset="0"/>
              <a:cs typeface="B Nazanin" panose="00000400000000000000" pitchFamily="2" charset="-78"/>
            </a:endParaRPr>
          </a:p>
          <a:p>
            <a:pPr algn="justLow" rtl="1">
              <a:lnSpc>
                <a:spcPct val="100000"/>
              </a:lnSpc>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مشخص کنید دستگاه دقیقاً چه کارهایی و با چه معیارهایی باید انجام دهد (</a:t>
            </a:r>
            <a:r>
              <a:rPr lang="en-US" sz="2000" kern="100" dirty="0">
                <a:effectLst/>
                <a:latin typeface="Calibri" panose="020F0502020204030204" pitchFamily="34" charset="0"/>
                <a:ea typeface="Calibri" panose="020F0502020204030204" pitchFamily="34" charset="0"/>
                <a:cs typeface="B Nazanin" panose="00000400000000000000" pitchFamily="2" charset="-78"/>
              </a:rPr>
              <a:t>Performance Standards</a:t>
            </a:r>
            <a:r>
              <a:rPr lang="fa-IR" sz="20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justLow" rtl="1">
              <a:lnSpc>
                <a:spcPct val="100000"/>
              </a:lnSpc>
              <a:spcAft>
                <a:spcPts val="800"/>
              </a:spcAft>
              <a:buFont typeface="+mj-lt"/>
              <a:buAutoNum type="arabicParenR" startAt="2"/>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تعیین انواع خرابی عملکردی (</a:t>
            </a:r>
            <a:r>
              <a:rPr lang="en-US" sz="2000" b="1" kern="100" dirty="0">
                <a:effectLst/>
                <a:latin typeface="Calibri" panose="020F0502020204030204" pitchFamily="34" charset="0"/>
                <a:ea typeface="Calibri" panose="020F0502020204030204" pitchFamily="34" charset="0"/>
                <a:cs typeface="B Nazanin" panose="00000400000000000000" pitchFamily="2" charset="-78"/>
              </a:rPr>
              <a:t>Functional Failure</a:t>
            </a:r>
            <a:r>
              <a:rPr lang="fa-IR" sz="2000" b="1"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0000"/>
              </a:lnSpc>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به چه شکل‌هایی دستگاه از انجام صحیح کارها باز می‌ماند؟</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justLow" rtl="1">
              <a:lnSpc>
                <a:spcPct val="100000"/>
              </a:lnSpc>
              <a:spcAft>
                <a:spcPts val="800"/>
              </a:spcAft>
              <a:buFont typeface="+mj-lt"/>
              <a:buAutoNum type="arabicParenR" startAt="3"/>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شناخت علل هر خرابی عملکردی (</a:t>
            </a:r>
            <a:r>
              <a:rPr lang="en-US" sz="2000" b="1" kern="100" dirty="0">
                <a:effectLst/>
                <a:latin typeface="Calibri" panose="020F0502020204030204" pitchFamily="34" charset="0"/>
                <a:ea typeface="Calibri" panose="020F0502020204030204" pitchFamily="34" charset="0"/>
                <a:cs typeface="B Nazanin" panose="00000400000000000000" pitchFamily="2" charset="-78"/>
              </a:rPr>
              <a:t>Failure Modes</a:t>
            </a:r>
            <a:r>
              <a:rPr lang="fa-IR" sz="2000" b="1"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0000"/>
              </a:lnSpc>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چه اتفاقاتی/خطاهایی موجب خرابی عملکردی می‌شوند؟</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justLow" rtl="1">
              <a:lnSpc>
                <a:spcPct val="100000"/>
              </a:lnSpc>
              <a:spcAft>
                <a:spcPts val="800"/>
              </a:spcAft>
              <a:buFont typeface="+mj-lt"/>
              <a:buAutoNum type="arabicParenR" startAt="4"/>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شرح اثرات خرابی (</a:t>
            </a:r>
            <a:r>
              <a:rPr lang="en-US" sz="2000" b="1" kern="100" dirty="0">
                <a:effectLst/>
                <a:latin typeface="Calibri" panose="020F0502020204030204" pitchFamily="34" charset="0"/>
                <a:ea typeface="Calibri" panose="020F0502020204030204" pitchFamily="34" charset="0"/>
                <a:cs typeface="B Nazanin" panose="00000400000000000000" pitchFamily="2" charset="-78"/>
              </a:rPr>
              <a:t>Failure Effects</a:t>
            </a:r>
            <a:r>
              <a:rPr lang="fa-IR" sz="2000" b="1"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0000"/>
              </a:lnSpc>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وقتی هر خرابی رخ داد، چه پیامدهایی دارد؟ (برای ایمنی، محیط، تولید، هزینه و </a:t>
            </a:r>
            <a:r>
              <a:rPr lang="fa-IR"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fa-IR" sz="20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00000"/>
              </a:lnSpc>
            </a:pPr>
            <a:endParaRPr lang="en-US" sz="2000" dirty="0"/>
          </a:p>
        </p:txBody>
      </p:sp>
      <p:sp>
        <p:nvSpPr>
          <p:cNvPr id="4" name="TextBox 3">
            <a:extLst>
              <a:ext uri="{FF2B5EF4-FFF2-40B4-BE49-F238E27FC236}">
                <a16:creationId xmlns:a16="http://schemas.microsoft.com/office/drawing/2014/main" id="{BC11330C-51CA-426F-9583-4943CF9954E3}"/>
              </a:ext>
            </a:extLst>
          </p:cNvPr>
          <p:cNvSpPr txBox="1"/>
          <p:nvPr/>
        </p:nvSpPr>
        <p:spPr>
          <a:xfrm>
            <a:off x="206827" y="1614714"/>
            <a:ext cx="5777204" cy="3067506"/>
          </a:xfrm>
          <a:prstGeom prst="rect">
            <a:avLst/>
          </a:prstGeom>
          <a:noFill/>
        </p:spPr>
        <p:txBody>
          <a:bodyPr wrap="square" rtlCol="0">
            <a:spAutoFit/>
          </a:bodyPr>
          <a:lstStyle/>
          <a:p>
            <a:pPr marL="457200" lvl="0" indent="-457200" algn="justLow" rtl="1">
              <a:spcAft>
                <a:spcPts val="800"/>
              </a:spcAft>
              <a:buFont typeface="+mj-lt"/>
              <a:buAutoNum type="arabicParenR" startAt="5"/>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طبقه‌بندی پیامدهای خرابی (</a:t>
            </a:r>
            <a:r>
              <a:rPr lang="en-US" sz="2000" b="1" kern="100" dirty="0">
                <a:effectLst/>
                <a:latin typeface="Calibri" panose="020F0502020204030204" pitchFamily="34" charset="0"/>
                <a:ea typeface="Calibri" panose="020F0502020204030204" pitchFamily="34" charset="0"/>
                <a:cs typeface="B Nazanin" panose="00000400000000000000" pitchFamily="2" charset="-78"/>
              </a:rPr>
              <a:t>Failure Consequences</a:t>
            </a:r>
            <a:r>
              <a:rPr lang="fa-IR" sz="2000" b="1"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خرابی مذکور برای کدام حوزه اهمیت دارد؟ (ایمنی/محیط/تولید/</a:t>
            </a:r>
            <a:r>
              <a:rPr lang="fa-IR"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fa-IR" sz="20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justLow" rtl="1">
              <a:spcAft>
                <a:spcPts val="800"/>
              </a:spcAft>
              <a:buFont typeface="+mj-lt"/>
              <a:buAutoNum type="arabicParenR" startAt="6"/>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تدوین اقدامات نگهداری (</a:t>
            </a:r>
            <a:r>
              <a:rPr lang="en-US" sz="2000" b="1" kern="100" dirty="0">
                <a:effectLst/>
                <a:latin typeface="Calibri" panose="020F0502020204030204" pitchFamily="34" charset="0"/>
                <a:ea typeface="Calibri" panose="020F0502020204030204" pitchFamily="34" charset="0"/>
                <a:cs typeface="B Nazanin" panose="00000400000000000000" pitchFamily="2" charset="-78"/>
              </a:rPr>
              <a:t>Tasks</a:t>
            </a:r>
            <a:r>
              <a:rPr lang="fa-IR" sz="2000" b="1" kern="100" dirty="0">
                <a:effectLst/>
                <a:latin typeface="Calibri" panose="020F0502020204030204" pitchFamily="34" charset="0"/>
                <a:ea typeface="Calibri" panose="020F0502020204030204" pitchFamily="34" charset="0"/>
                <a:cs typeface="B Nazanin" panose="00000400000000000000" pitchFamily="2" charset="-78"/>
              </a:rPr>
              <a:t> &amp; </a:t>
            </a:r>
            <a:r>
              <a:rPr lang="en-US" sz="2000" b="1" kern="100" dirty="0">
                <a:effectLst/>
                <a:latin typeface="Calibri" panose="020F0502020204030204" pitchFamily="34" charset="0"/>
                <a:ea typeface="Calibri" panose="020F0502020204030204" pitchFamily="34" charset="0"/>
                <a:cs typeface="B Nazanin" panose="00000400000000000000" pitchFamily="2" charset="-78"/>
              </a:rPr>
              <a:t>Intervals</a:t>
            </a:r>
            <a:r>
              <a:rPr lang="fa-IR" sz="2000" b="1"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چه اقدامات </a:t>
            </a:r>
            <a:r>
              <a:rPr lang="en-US" sz="2000" kern="100" dirty="0">
                <a:effectLst/>
                <a:latin typeface="Calibri" panose="020F0502020204030204" pitchFamily="34" charset="0"/>
                <a:ea typeface="Calibri" panose="020F0502020204030204" pitchFamily="34" charset="0"/>
                <a:cs typeface="B Nazanin" panose="00000400000000000000" pitchFamily="2" charset="-78"/>
              </a:rPr>
              <a:t>PM</a:t>
            </a:r>
            <a:r>
              <a:rPr lang="fa-IR" sz="2000" kern="100" dirty="0">
                <a:effectLst/>
                <a:latin typeface="Calibri" panose="020F0502020204030204" pitchFamily="34" charset="0"/>
                <a:ea typeface="Calibri" panose="020F0502020204030204" pitchFamily="34" charset="0"/>
                <a:cs typeface="B Nazanin" panose="00000400000000000000" pitchFamily="2" charset="-78"/>
              </a:rPr>
              <a:t> یا </a:t>
            </a:r>
            <a:r>
              <a:rPr lang="en-US" sz="2000" kern="100" dirty="0">
                <a:effectLst/>
                <a:latin typeface="Calibri" panose="020F0502020204030204" pitchFamily="34" charset="0"/>
                <a:ea typeface="Calibri" panose="020F0502020204030204" pitchFamily="34" charset="0"/>
                <a:cs typeface="B Nazanin" panose="00000400000000000000" pitchFamily="2" charset="-78"/>
              </a:rPr>
              <a:t>CBM</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برای پیشگیری/پیش‌بینی قابل انجام است و با چه تناوبی؟</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justLow" rtl="1">
              <a:spcAft>
                <a:spcPts val="800"/>
              </a:spcAft>
              <a:buFont typeface="+mj-lt"/>
              <a:buAutoNum type="arabicParenR" startAt="7"/>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بررسی سایر راهکارها:</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800"/>
              </a:spcAft>
            </a:pPr>
            <a:r>
              <a:rPr lang="fa-IR" sz="2000" kern="100" dirty="0">
                <a:effectLst/>
                <a:latin typeface="Calibri" panose="020F0502020204030204" pitchFamily="34" charset="0"/>
                <a:ea typeface="Calibri" panose="020F0502020204030204" pitchFamily="34" charset="0"/>
                <a:cs typeface="B Nazanin" panose="00000400000000000000" pitchFamily="2" charset="-78"/>
              </a:rPr>
              <a:t>اگر اقدامات بالا کافی نبود، آیا اقدام دیگری مثل تغییر طراحی یا آموزش لازم است؟</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24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5D37-F444-0D43-54A2-E82CE9586122}"/>
              </a:ext>
            </a:extLst>
          </p:cNvPr>
          <p:cNvSpPr>
            <a:spLocks noGrp="1"/>
          </p:cNvSpPr>
          <p:nvPr>
            <p:ph type="title"/>
          </p:nvPr>
        </p:nvSpPr>
        <p:spPr/>
        <p:txBody>
          <a:bodyPr/>
          <a:lstStyle/>
          <a:p>
            <a:r>
              <a:rPr lang="en-US" sz="3600" b="1" dirty="0">
                <a:cs typeface="B Titr" panose="00000700000000000000" pitchFamily="2" charset="-78"/>
              </a:rPr>
              <a:t>ASSET DATA REGISTERS</a:t>
            </a:r>
          </a:p>
        </p:txBody>
      </p:sp>
      <p:sp>
        <p:nvSpPr>
          <p:cNvPr id="3" name="Text Placeholder 2">
            <a:extLst>
              <a:ext uri="{FF2B5EF4-FFF2-40B4-BE49-F238E27FC236}">
                <a16:creationId xmlns:a16="http://schemas.microsoft.com/office/drawing/2014/main" id="{31ECDDF5-C58E-3AB5-30F2-4EB9AA27F621}"/>
              </a:ext>
            </a:extLst>
          </p:cNvPr>
          <p:cNvSpPr>
            <a:spLocks noGrp="1"/>
          </p:cNvSpPr>
          <p:nvPr>
            <p:ph type="body" sz="half" idx="1"/>
          </p:nvPr>
        </p:nvSpPr>
        <p:spPr/>
        <p:txBody>
          <a:bodyPr/>
          <a:lstStyle/>
          <a:p>
            <a:endParaRPr lang="en-US" dirty="0"/>
          </a:p>
        </p:txBody>
      </p:sp>
      <p:sp>
        <p:nvSpPr>
          <p:cNvPr id="4" name="Content Placeholder 3">
            <a:extLst>
              <a:ext uri="{FF2B5EF4-FFF2-40B4-BE49-F238E27FC236}">
                <a16:creationId xmlns:a16="http://schemas.microsoft.com/office/drawing/2014/main" id="{4AAD141E-FBB9-C74C-3C2C-085E69B15676}"/>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D78B600A-28B0-A5F1-41C5-C097F62E30DD}"/>
              </a:ext>
            </a:extLst>
          </p:cNvPr>
          <p:cNvPicPr>
            <a:picLocks noChangeAspect="1"/>
          </p:cNvPicPr>
          <p:nvPr/>
        </p:nvPicPr>
        <p:blipFill>
          <a:blip r:embed="rId2"/>
          <a:stretch>
            <a:fillRect/>
          </a:stretch>
        </p:blipFill>
        <p:spPr>
          <a:xfrm rot="5400000">
            <a:off x="3465852" y="-59602"/>
            <a:ext cx="4422097" cy="7606007"/>
          </a:xfrm>
          <a:prstGeom prst="rect">
            <a:avLst/>
          </a:prstGeom>
        </p:spPr>
      </p:pic>
    </p:spTree>
    <p:extLst>
      <p:ext uri="{BB962C8B-B14F-4D97-AF65-F5344CB8AC3E}">
        <p14:creationId xmlns:p14="http://schemas.microsoft.com/office/powerpoint/2010/main" val="420067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6555B-CEF3-6878-6D40-0ABB9F350047}"/>
              </a:ext>
            </a:extLst>
          </p:cNvPr>
          <p:cNvPicPr>
            <a:picLocks noChangeAspect="1"/>
          </p:cNvPicPr>
          <p:nvPr/>
        </p:nvPicPr>
        <p:blipFill>
          <a:blip r:embed="rId2"/>
          <a:stretch>
            <a:fillRect/>
          </a:stretch>
        </p:blipFill>
        <p:spPr>
          <a:xfrm>
            <a:off x="3950507" y="0"/>
            <a:ext cx="4290986" cy="6858000"/>
          </a:xfrm>
          <a:prstGeom prst="rect">
            <a:avLst/>
          </a:prstGeom>
        </p:spPr>
      </p:pic>
    </p:spTree>
    <p:extLst>
      <p:ext uri="{BB962C8B-B14F-4D97-AF65-F5344CB8AC3E}">
        <p14:creationId xmlns:p14="http://schemas.microsoft.com/office/powerpoint/2010/main" val="1428396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39E1DD-65AA-B225-CBDB-807D3ADE97C8}"/>
              </a:ext>
            </a:extLst>
          </p:cNvPr>
          <p:cNvSpPr>
            <a:spLocks noGrp="1"/>
          </p:cNvSpPr>
          <p:nvPr>
            <p:ph type="title"/>
          </p:nvPr>
        </p:nvSpPr>
        <p:spPr>
          <a:xfrm>
            <a:off x="609600" y="274638"/>
            <a:ext cx="10972800" cy="1143000"/>
          </a:xfrm>
        </p:spPr>
        <p:txBody>
          <a:bodyPr/>
          <a:lstStyle/>
          <a:p>
            <a:r>
              <a:rPr lang="en-US" sz="3600" b="1" dirty="0">
                <a:cs typeface="B Titr" panose="00000700000000000000" pitchFamily="2" charset="-78"/>
              </a:rPr>
              <a:t>ASSET DATA REGISTERS</a:t>
            </a:r>
          </a:p>
        </p:txBody>
      </p:sp>
      <p:pic>
        <p:nvPicPr>
          <p:cNvPr id="7" name="Picture 6">
            <a:extLst>
              <a:ext uri="{FF2B5EF4-FFF2-40B4-BE49-F238E27FC236}">
                <a16:creationId xmlns:a16="http://schemas.microsoft.com/office/drawing/2014/main" id="{C4A628F4-0440-85CE-B802-24E72B09AE0A}"/>
              </a:ext>
            </a:extLst>
          </p:cNvPr>
          <p:cNvPicPr>
            <a:picLocks noChangeAspect="1"/>
          </p:cNvPicPr>
          <p:nvPr/>
        </p:nvPicPr>
        <p:blipFill>
          <a:blip r:embed="rId2"/>
          <a:stretch>
            <a:fillRect/>
          </a:stretch>
        </p:blipFill>
        <p:spPr>
          <a:xfrm>
            <a:off x="2250816" y="1817359"/>
            <a:ext cx="6128074" cy="4908068"/>
          </a:xfrm>
          <a:prstGeom prst="rect">
            <a:avLst/>
          </a:prstGeom>
        </p:spPr>
      </p:pic>
    </p:spTree>
    <p:extLst>
      <p:ext uri="{BB962C8B-B14F-4D97-AF65-F5344CB8AC3E}">
        <p14:creationId xmlns:p14="http://schemas.microsoft.com/office/powerpoint/2010/main" val="46279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8C48-AED3-BFEA-A490-2E9348E21F61}"/>
              </a:ext>
            </a:extLst>
          </p:cNvPr>
          <p:cNvSpPr>
            <a:spLocks noGrp="1"/>
          </p:cNvSpPr>
          <p:nvPr>
            <p:ph type="title"/>
          </p:nvPr>
        </p:nvSpPr>
        <p:spPr/>
        <p:txBody>
          <a:bodyPr>
            <a:normAutofit/>
          </a:bodyPr>
          <a:lstStyle/>
          <a:p>
            <a:pPr marL="228600" marR="0" lvl="0" indent="-228600" algn="r" defTabSz="914400" rtl="1" eaLnBrk="1" fontAlgn="auto" latinLnBrk="0" hangingPunct="1">
              <a:lnSpc>
                <a:spcPct val="107000"/>
              </a:lnSpc>
              <a:spcBef>
                <a:spcPts val="1000"/>
              </a:spcBef>
              <a:spcAft>
                <a:spcPts val="800"/>
              </a:spcAft>
              <a:tabLst/>
              <a:defRPr/>
            </a:pP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چرا داده اهمیت حیاتی دارد؟</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B6B533A0-595A-8BBE-14D8-28191D6B5A3E}"/>
              </a:ext>
            </a:extLst>
          </p:cNvPr>
          <p:cNvSpPr>
            <a:spLocks noGrp="1"/>
          </p:cNvSpPr>
          <p:nvPr>
            <p:ph idx="1"/>
          </p:nvPr>
        </p:nvSpPr>
        <p:spPr>
          <a:xfrm>
            <a:off x="681135" y="1825625"/>
            <a:ext cx="11056775" cy="4351338"/>
          </a:xfrm>
        </p:spPr>
        <p:txBody>
          <a:bodyPr>
            <a:noAutofit/>
          </a:bodyPr>
          <a:lstStyle/>
          <a:p>
            <a:pPr lvl="0" algn="justLow" rtl="1">
              <a:lnSpc>
                <a:spcPct val="107000"/>
              </a:lnSpc>
              <a:spcAft>
                <a:spcPts val="800"/>
              </a:spcAft>
              <a:buSzPct val="100000"/>
              <a:buFont typeface="Wingdings" panose="05000000000000000000" pitchFamily="2" charset="2"/>
              <a:buChar char="v"/>
              <a:tabLst>
                <a:tab pos="457200" algn="l"/>
              </a:tabLst>
            </a:pPr>
            <a:r>
              <a:rPr lang="fa-IR" kern="100" dirty="0">
                <a:effectLst/>
                <a:latin typeface="Calibri" panose="020F0502020204030204" pitchFamily="34" charset="0"/>
                <a:ea typeface="Calibri" panose="020F0502020204030204" pitchFamily="34" charset="0"/>
                <a:cs typeface="B Nazanin" panose="00000400000000000000" pitchFamily="2" charset="-78"/>
              </a:rPr>
              <a:t> داده به‌تنهایی بی‌ارزش است؛ فقط زمانی ارزشمند می‌شود که </a:t>
            </a:r>
            <a:r>
              <a:rPr lang="fa-IR" b="1" kern="100" dirty="0">
                <a:effectLst/>
                <a:latin typeface="Calibri" panose="020F0502020204030204" pitchFamily="34" charset="0"/>
                <a:ea typeface="Calibri" panose="020F0502020204030204" pitchFamily="34" charset="0"/>
                <a:cs typeface="B Nazanin" panose="00000400000000000000" pitchFamily="2" charset="-78"/>
              </a:rPr>
              <a:t>در زمینه درست</a:t>
            </a:r>
            <a:r>
              <a:rPr lang="fa-IR" kern="100" dirty="0">
                <a:effectLst/>
                <a:latin typeface="Calibri" panose="020F0502020204030204" pitchFamily="34" charset="0"/>
                <a:ea typeface="Calibri" panose="020F0502020204030204" pitchFamily="34" charset="0"/>
                <a:cs typeface="B Nazanin" panose="00000400000000000000" pitchFamily="2" charset="-78"/>
              </a:rPr>
              <a:t> قرار بگیرد و "تبدیل به اطلاعات" شود.</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07000"/>
              </a:lnSpc>
              <a:spcAft>
                <a:spcPts val="800"/>
              </a:spcAft>
              <a:buSzPct val="100000"/>
              <a:buFont typeface="Wingdings" panose="05000000000000000000" pitchFamily="2" charset="2"/>
              <a:buChar char="v"/>
              <a:tabLst>
                <a:tab pos="457200" algn="l"/>
              </a:tabLst>
            </a:pPr>
            <a:r>
              <a:rPr lang="fa-IR" kern="100" dirty="0">
                <a:effectLst/>
                <a:latin typeface="Calibri" panose="020F0502020204030204" pitchFamily="34" charset="0"/>
                <a:ea typeface="Calibri" panose="020F0502020204030204" pitchFamily="34" charset="0"/>
                <a:cs typeface="B Nazanin" panose="00000400000000000000" pitchFamily="2" charset="-78"/>
              </a:rPr>
              <a:t> اغلب سازمان‌ها حجم زیادی داده دارند اما اطلاعات عملیاتی و تصمیم‌ساز ندارند (</a:t>
            </a:r>
            <a:r>
              <a:rPr lang="en-US" kern="100" dirty="0">
                <a:effectLst/>
                <a:latin typeface="Calibri" panose="020F0502020204030204" pitchFamily="34" charset="0"/>
                <a:ea typeface="Calibri" panose="020F0502020204030204" pitchFamily="34" charset="0"/>
                <a:cs typeface="B Nazanin" panose="00000400000000000000" pitchFamily="2" charset="-78"/>
              </a:rPr>
              <a:t>Data-rich, information-poor</a:t>
            </a:r>
            <a:r>
              <a:rPr lang="fa-IR" kern="100" dirty="0">
                <a:effectLst/>
                <a:latin typeface="Calibri" panose="020F0502020204030204" pitchFamily="34" charset="0"/>
                <a:ea typeface="Calibri" panose="020F0502020204030204" pitchFamily="34" charset="0"/>
                <a:cs typeface="B Nazanin" panose="00000400000000000000" pitchFamily="2" charset="-78"/>
              </a:rPr>
              <a:t>).</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07000"/>
              </a:lnSpc>
              <a:spcAft>
                <a:spcPts val="800"/>
              </a:spcAft>
              <a:buSzPct val="100000"/>
              <a:buFont typeface="Wingdings" panose="05000000000000000000" pitchFamily="2" charset="2"/>
              <a:buChar char="v"/>
              <a:tabLst>
                <a:tab pos="457200" algn="l"/>
              </a:tabLst>
            </a:pPr>
            <a:r>
              <a:rPr lang="fa-IR" kern="100" dirty="0">
                <a:effectLst/>
                <a:latin typeface="Calibri" panose="020F0502020204030204" pitchFamily="34" charset="0"/>
                <a:ea typeface="Calibri" panose="020F0502020204030204" pitchFamily="34" charset="0"/>
                <a:cs typeface="B Nazanin" panose="00000400000000000000" pitchFamily="2" charset="-78"/>
              </a:rPr>
              <a:t> کیفیت پایین داده (اشتباه، ناقص، بدون زمینه، قدیمی، ناهمخوان) خطر تصمیم‌گیری‌های اشتباه و کاهش اعتبار برنامه‌های </a:t>
            </a:r>
            <a:r>
              <a:rPr lang="en-US" kern="100" dirty="0">
                <a:effectLst/>
                <a:latin typeface="Calibri" panose="020F0502020204030204" pitchFamily="34" charset="0"/>
                <a:ea typeface="Calibri" panose="020F0502020204030204" pitchFamily="34" charset="0"/>
                <a:cs typeface="B Nazanin" panose="00000400000000000000" pitchFamily="2" charset="-78"/>
              </a:rPr>
              <a:t>RCM</a:t>
            </a:r>
            <a:r>
              <a:rPr lang="fa-IR" kern="100" dirty="0">
                <a:effectLst/>
                <a:latin typeface="Calibri" panose="020F0502020204030204" pitchFamily="34" charset="0"/>
                <a:ea typeface="Calibri" panose="020F0502020204030204" pitchFamily="34" charset="0"/>
                <a:cs typeface="B Nazanin" panose="00000400000000000000" pitchFamily="2" charset="-78"/>
              </a:rPr>
              <a:t> را بشدت افزایش می‌دهد.</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07000"/>
              </a:lnSpc>
              <a:spcAft>
                <a:spcPts val="800"/>
              </a:spcAft>
              <a:buSzPct val="100000"/>
              <a:buFont typeface="Wingdings" panose="05000000000000000000" pitchFamily="2" charset="2"/>
              <a:buChar char="v"/>
              <a:tabLst>
                <a:tab pos="457200" algn="l"/>
              </a:tabLst>
            </a:pPr>
            <a:r>
              <a:rPr lang="fa-IR" kern="100" dirty="0">
                <a:effectLst/>
                <a:latin typeface="Calibri" panose="020F0502020204030204" pitchFamily="34" charset="0"/>
                <a:ea typeface="Calibri" panose="020F0502020204030204" pitchFamily="34" charset="0"/>
                <a:cs typeface="B Nazanin" panose="00000400000000000000" pitchFamily="2" charset="-78"/>
              </a:rPr>
              <a:t> داده درست همچون “شواهد دادگاه” است! هر قدم در مدیریت نگهداری باید بر داده صحیح، دقیق و مناسب متکی باشد.</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a:p>
            <a:pPr algn="justLow">
              <a:buSzPct val="100000"/>
              <a:buFont typeface="Wingdings" panose="05000000000000000000" pitchFamily="2" charset="2"/>
              <a:buChar char="v"/>
            </a:pPr>
            <a:endParaRPr lang="en-US" dirty="0">
              <a:cs typeface="B Nazanin" panose="00000400000000000000" pitchFamily="2" charset="-78"/>
            </a:endParaRPr>
          </a:p>
        </p:txBody>
      </p:sp>
    </p:spTree>
    <p:extLst>
      <p:ext uri="{BB962C8B-B14F-4D97-AF65-F5344CB8AC3E}">
        <p14:creationId xmlns:p14="http://schemas.microsoft.com/office/powerpoint/2010/main" val="205651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362F-5B6E-1E7C-82C1-294710672ADF}"/>
              </a:ext>
            </a:extLst>
          </p:cNvPr>
          <p:cNvSpPr>
            <a:spLocks noGrp="1"/>
          </p:cNvSpPr>
          <p:nvPr>
            <p:ph type="title"/>
          </p:nvPr>
        </p:nvSpPr>
        <p:spPr>
          <a:xfrm>
            <a:off x="1115007" y="308855"/>
            <a:ext cx="10515600" cy="1325563"/>
          </a:xfrm>
        </p:spPr>
        <p:txBody>
          <a:bodyPr>
            <a:normAutofit/>
          </a:bodyPr>
          <a:lstStyle/>
          <a:p>
            <a:pPr marL="228600" marR="0" lvl="0" indent="-228600" algn="r" defTabSz="914400" rtl="1" eaLnBrk="1" fontAlgn="auto" latinLnBrk="0" hangingPunct="1">
              <a:lnSpc>
                <a:spcPct val="107000"/>
              </a:lnSpc>
              <a:spcBef>
                <a:spcPts val="1000"/>
              </a:spcBef>
              <a:spcAft>
                <a:spcPts val="800"/>
              </a:spcAft>
              <a:tabLst/>
              <a:defRPr/>
            </a:pP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برای موفقیت در </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RCM-R</a:t>
            </a: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باید این اجزای داده‌ای را جمع‌آوری و سازماندهی کنید</a:t>
            </a:r>
            <a:r>
              <a:rPr kumimoji="0" lang="fa-IR"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A7DFE586-AE78-9548-E066-E9DD1CCF6A7A}"/>
              </a:ext>
            </a:extLst>
          </p:cNvPr>
          <p:cNvSpPr>
            <a:spLocks noGrp="1"/>
          </p:cNvSpPr>
          <p:nvPr>
            <p:ph idx="1"/>
          </p:nvPr>
        </p:nvSpPr>
        <p:spPr>
          <a:xfrm>
            <a:off x="5990253" y="1737341"/>
            <a:ext cx="5640354" cy="4364879"/>
          </a:xfrm>
        </p:spPr>
        <p:txBody>
          <a:bodyPr>
            <a:noAutofit/>
          </a:bodyPr>
          <a:lstStyle/>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فیزیکی: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نوع تجهیز (پمپ، الکتروموتور، مبدل و …)</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ابعادی: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اندازه، وزن، ابعاد</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فنی: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متریال ساخت، دیاگرام </a:t>
            </a:r>
            <a:r>
              <a:rPr lang="en-US" sz="2000" kern="100" dirty="0">
                <a:effectLst/>
                <a:latin typeface="Calibri" panose="020F0502020204030204" pitchFamily="34" charset="0"/>
                <a:ea typeface="Calibri" panose="020F0502020204030204" pitchFamily="34" charset="0"/>
                <a:cs typeface="B Nazanin" panose="00000400000000000000" pitchFamily="2" charset="-78"/>
              </a:rPr>
              <a:t>P</a:t>
            </a:r>
            <a:r>
              <a:rPr lang="fa-IR" sz="2000" kern="100" dirty="0">
                <a:effectLst/>
                <a:latin typeface="Calibri" panose="020F0502020204030204" pitchFamily="34" charset="0"/>
                <a:ea typeface="Calibri" panose="020F0502020204030204" pitchFamily="34" charset="0"/>
                <a:cs typeface="B Nazanin" panose="00000400000000000000" pitchFamily="2" charset="-78"/>
              </a:rPr>
              <a:t>&amp;</a:t>
            </a:r>
            <a:r>
              <a:rPr lang="en-US" sz="2000" kern="100" dirty="0">
                <a:effectLst/>
                <a:latin typeface="Calibri" panose="020F0502020204030204" pitchFamily="34" charset="0"/>
                <a:ea typeface="Calibri" panose="020F0502020204030204" pitchFamily="34" charset="0"/>
                <a:cs typeface="B Nazanin" panose="00000400000000000000" pitchFamily="2" charset="-78"/>
              </a:rPr>
              <a:t>ID</a:t>
            </a:r>
            <a:r>
              <a:rPr lang="fa-IR" sz="2000" kern="100" dirty="0">
                <a:effectLst/>
                <a:latin typeface="Calibri" panose="020F0502020204030204" pitchFamily="34" charset="0"/>
                <a:ea typeface="Calibri" panose="020F0502020204030204" pitchFamily="34" charset="0"/>
                <a:cs typeface="B Nazanin" panose="00000400000000000000" pitchFamily="2" charset="-78"/>
              </a:rPr>
              <a:t>، نقشه‌ها</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قابلیت اطمینان:</a:t>
            </a:r>
            <a:r>
              <a:rPr lang="fa-IR" sz="2000" kern="100" dirty="0">
                <a:effectLst/>
                <a:latin typeface="Calibri" panose="020F0502020204030204" pitchFamily="34" charset="0"/>
                <a:ea typeface="Calibri" panose="020F0502020204030204" pitchFamily="34" charset="0"/>
                <a:cs typeface="B Nazanin" panose="00000400000000000000" pitchFamily="2" charset="-78"/>
              </a:rPr>
              <a:t> نتایج پایش وضعیت، تحلیل </a:t>
            </a:r>
            <a:r>
              <a:rPr lang="en-US" sz="2000" kern="100" dirty="0">
                <a:effectLst/>
                <a:latin typeface="Calibri" panose="020F0502020204030204" pitchFamily="34" charset="0"/>
                <a:ea typeface="Calibri" panose="020F0502020204030204" pitchFamily="34" charset="0"/>
                <a:cs typeface="B Nazanin" panose="00000400000000000000" pitchFamily="2" charset="-78"/>
              </a:rPr>
              <a:t>PM/CBM</a:t>
            </a:r>
          </a:p>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تعمیراتی: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سابقه تعمیرات، مدت توقف، مصالح مصرف‌شده، نفرساعت/مهارت موردنیاز</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خرابی: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اطلاعات رخداد خرابی، علت، شرایط، راه‌اندازی مجدد، تحلیل ویبل و …</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مواد مصرفی: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اطلاعات متالورژیکی/قطعات حساس ایمنی یا زیست‌محیطی</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indent="-457200" algn="justLow">
              <a:buFont typeface="+mj-lt"/>
              <a:buAutoNum type="arabicParenR"/>
            </a:pP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id="{D1A95297-098E-11B9-AEFB-6B35E341F364}"/>
              </a:ext>
            </a:extLst>
          </p:cNvPr>
          <p:cNvSpPr txBox="1"/>
          <p:nvPr/>
        </p:nvSpPr>
        <p:spPr>
          <a:xfrm>
            <a:off x="561393" y="1875453"/>
            <a:ext cx="5223587" cy="3569182"/>
          </a:xfrm>
          <a:prstGeom prst="rect">
            <a:avLst/>
          </a:prstGeom>
          <a:noFill/>
        </p:spPr>
        <p:txBody>
          <a:bodyPr wrap="square" rtlCol="0">
            <a:spAutoFit/>
          </a:bodyPr>
          <a:lstStyle/>
          <a:p>
            <a:pPr marL="457200" lvl="0" indent="-457200" algn="justLow" rtl="1">
              <a:lnSpc>
                <a:spcPct val="107000"/>
              </a:lnSpc>
              <a:spcAft>
                <a:spcPts val="800"/>
              </a:spcAft>
              <a:buFont typeface="+mj-lt"/>
              <a:buAutoNum type="arabicParenR" startAt="8"/>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داده مکانی:</a:t>
            </a:r>
            <a:r>
              <a:rPr lang="fa-IR" sz="2000" kern="100" dirty="0">
                <a:latin typeface="Calibri" panose="020F0502020204030204" pitchFamily="34" charset="0"/>
                <a:ea typeface="Calibri" panose="020F0502020204030204" pitchFamily="34" charset="0"/>
                <a:cs typeface="B Nazanin" panose="00000400000000000000" pitchFamily="2" charset="-78"/>
              </a:rPr>
              <a:t> موقعیت فیزیکی در سایت/نقشه</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startAt="8"/>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تصاویر/فیلم:</a:t>
            </a:r>
            <a:r>
              <a:rPr lang="fa-IR" sz="2000" kern="100" dirty="0">
                <a:latin typeface="Calibri" panose="020F0502020204030204" pitchFamily="34" charset="0"/>
                <a:ea typeface="Calibri" panose="020F0502020204030204" pitchFamily="34" charset="0"/>
                <a:cs typeface="B Nazanin" panose="00000400000000000000" pitchFamily="2" charset="-78"/>
              </a:rPr>
              <a:t> مدارک تصویری برای کمک به تصمیم‌گیری/آموزش</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startAt="8"/>
              <a:tabLst>
                <a:tab pos="457200" algn="l"/>
              </a:tabLst>
            </a:pPr>
            <a:endParaRPr lang="fa-IR" sz="2000" b="1"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startAt="8"/>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مالی: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شماره اموال، کدینگ هزینه، مصرف قطعه یدکی</a:t>
            </a:r>
          </a:p>
          <a:p>
            <a:pPr marL="457200" lvl="0" indent="-457200" algn="justLow" rtl="1">
              <a:lnSpc>
                <a:spcPct val="107000"/>
              </a:lnSpc>
              <a:spcAft>
                <a:spcPts val="800"/>
              </a:spcAft>
              <a:buFont typeface="+mj-lt"/>
              <a:buAutoNum type="arabicParenR" startAt="8"/>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ساختاری/سلسله‌مراتبی: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ارتباط تجهیز با سیستم‌های بالادستی/پایین‌دستی</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07000"/>
              </a:lnSpc>
              <a:spcAft>
                <a:spcPts val="800"/>
              </a:spcAft>
              <a:buFont typeface="+mj-lt"/>
              <a:buAutoNum type="arabicParenR" startAt="8"/>
              <a:tabLst>
                <a:tab pos="457200" algn="l"/>
              </a:tabLst>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داده ایمنی و زیست‌محیطی:</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دستورالعمل‌های ایمنی، سوابق رویدادها، قوانین مرتبط</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4851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FAAF4BA2-EDAF-C052-A4F7-6D5E368B60CE}"/>
              </a:ext>
            </a:extLst>
          </p:cNvPr>
          <p:cNvSpPr>
            <a:spLocks noGrp="1" noChangeArrowheads="1"/>
          </p:cNvSpPr>
          <p:nvPr>
            <p:ph type="body" sz="half" idx="1"/>
          </p:nvPr>
        </p:nvSpPr>
        <p:spPr/>
        <p:txBody>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22531" name="Rectangle 5">
            <a:extLst>
              <a:ext uri="{FF2B5EF4-FFF2-40B4-BE49-F238E27FC236}">
                <a16:creationId xmlns:a16="http://schemas.microsoft.com/office/drawing/2014/main" id="{86EBC186-9883-71E7-1EF7-70A5D3C8777D}"/>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22532" name="Rounded Rectangle 7">
            <a:extLst>
              <a:ext uri="{FF2B5EF4-FFF2-40B4-BE49-F238E27FC236}">
                <a16:creationId xmlns:a16="http://schemas.microsoft.com/office/drawing/2014/main" id="{354D26C8-F11F-1FC3-8D8A-6E0253E4B784}"/>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sp>
        <p:nvSpPr>
          <p:cNvPr id="6" name="Title 1">
            <a:extLst>
              <a:ext uri="{FF2B5EF4-FFF2-40B4-BE49-F238E27FC236}">
                <a16:creationId xmlns:a16="http://schemas.microsoft.com/office/drawing/2014/main" id="{09095D6C-62E9-6CC3-897D-1CA0EB43596D}"/>
              </a:ext>
            </a:extLst>
          </p:cNvPr>
          <p:cNvSpPr>
            <a:spLocks noGrp="1" noChangeArrowheads="1"/>
          </p:cNvSpPr>
          <p:nvPr>
            <p:ph type="title"/>
          </p:nvPr>
        </p:nvSpPr>
        <p:spPr>
          <a:xfrm>
            <a:off x="8182364" y="333376"/>
            <a:ext cx="3385716" cy="1143000"/>
          </a:xfrm>
        </p:spPr>
        <p:txBody>
          <a:bodyPr>
            <a:normAutofit/>
          </a:bodyPr>
          <a:lstStyle/>
          <a:p>
            <a:pPr algn="r"/>
            <a:r>
              <a:rPr lang="fa-IR" altLang="fa-IR" sz="3600" dirty="0">
                <a:ea typeface="B Titr" panose="00000700000000000000" pitchFamily="2" charset="-78"/>
                <a:cs typeface="B Titr" panose="00000700000000000000" pitchFamily="2" charset="-78"/>
              </a:rPr>
              <a:t>مراحل  پروژه</a:t>
            </a:r>
            <a:endParaRPr lang="en-US" altLang="fa-IR" sz="3600" dirty="0">
              <a:ea typeface="B Titr" panose="00000700000000000000" pitchFamily="2" charset="-78"/>
              <a:cs typeface="B Titr" panose="00000700000000000000" pitchFamily="2" charset="-78"/>
            </a:endParaRPr>
          </a:p>
        </p:txBody>
      </p:sp>
      <p:sp>
        <p:nvSpPr>
          <p:cNvPr id="8" name="Content Placeholder 2">
            <a:extLst>
              <a:ext uri="{FF2B5EF4-FFF2-40B4-BE49-F238E27FC236}">
                <a16:creationId xmlns:a16="http://schemas.microsoft.com/office/drawing/2014/main" id="{183C2C4B-A029-7031-F24A-BE9141EBF8A7}"/>
              </a:ext>
            </a:extLst>
          </p:cNvPr>
          <p:cNvSpPr>
            <a:spLocks noGrp="1" noChangeArrowheads="1"/>
          </p:cNvSpPr>
          <p:nvPr>
            <p:ph idx="1"/>
          </p:nvPr>
        </p:nvSpPr>
        <p:spPr>
          <a:xfrm>
            <a:off x="2086752" y="1476376"/>
            <a:ext cx="9323388" cy="4800600"/>
          </a:xfrm>
        </p:spPr>
        <p:txBody>
          <a:bodyPr>
            <a:noAutofit/>
          </a:bodyPr>
          <a:lstStyle/>
          <a:p>
            <a:pPr marL="595313" indent="-514350" algn="justLow" rtl="1">
              <a:buFont typeface="+mj-lt"/>
              <a:buAutoNum type="arabicParenR"/>
            </a:pPr>
            <a:r>
              <a:rPr lang="fa-IR" altLang="fa-IR" dirty="0">
                <a:solidFill>
                  <a:srgbClr val="404040"/>
                </a:solidFill>
                <a:cs typeface="B Nazanin" panose="00000400000000000000" pitchFamily="2" charset="-78"/>
              </a:rPr>
              <a:t>انتخاب تجهیز و تعریف پروژه</a:t>
            </a:r>
          </a:p>
          <a:p>
            <a:pPr marL="595313" indent="-514350" algn="justLow" rtl="1">
              <a:buFont typeface="+mj-lt"/>
              <a:buAutoNum type="arabicParenR"/>
            </a:pPr>
            <a:r>
              <a:rPr lang="fa-IR" altLang="fa-IR" dirty="0">
                <a:solidFill>
                  <a:srgbClr val="404040"/>
                </a:solidFill>
                <a:cs typeface="B Nazanin" panose="00000400000000000000" pitchFamily="2" charset="-78"/>
              </a:rPr>
              <a:t>نگارش وظایف تجهیز</a:t>
            </a:r>
          </a:p>
          <a:p>
            <a:pPr marL="595313" indent="-514350" algn="justLow" rtl="1">
              <a:buFont typeface="+mj-lt"/>
              <a:buAutoNum type="arabicParenR"/>
            </a:pPr>
            <a:r>
              <a:rPr lang="fa-IR" altLang="fa-IR" dirty="0">
                <a:solidFill>
                  <a:srgbClr val="404040"/>
                </a:solidFill>
                <a:cs typeface="B Nazanin" panose="00000400000000000000" pitchFamily="2" charset="-78"/>
              </a:rPr>
              <a:t>نگارش خرابی های تجهیز </a:t>
            </a:r>
          </a:p>
          <a:p>
            <a:pPr marL="595313" indent="-514350" algn="justLow" rtl="1">
              <a:buFont typeface="+mj-lt"/>
              <a:buAutoNum type="arabicParenR"/>
            </a:pPr>
            <a:r>
              <a:rPr lang="fa-IR" altLang="fa-IR" dirty="0">
                <a:solidFill>
                  <a:srgbClr val="404040"/>
                </a:solidFill>
                <a:cs typeface="B Nazanin" panose="00000400000000000000" pitchFamily="2" charset="-78"/>
              </a:rPr>
              <a:t>محاسبه عدد اولویت ریسک خرابی </a:t>
            </a:r>
            <a:r>
              <a:rPr lang="en-US" altLang="fa-IR" dirty="0">
                <a:solidFill>
                  <a:srgbClr val="404040"/>
                </a:solidFill>
                <a:cs typeface="B Nazanin" panose="00000400000000000000" pitchFamily="2" charset="-78"/>
              </a:rPr>
              <a:t>RPN</a:t>
            </a:r>
            <a:r>
              <a:rPr lang="fa-IR" altLang="fa-IR" dirty="0">
                <a:solidFill>
                  <a:srgbClr val="404040"/>
                </a:solidFill>
                <a:cs typeface="B Nazanin" panose="00000400000000000000" pitchFamily="2" charset="-78"/>
              </a:rPr>
              <a:t> </a:t>
            </a:r>
          </a:p>
          <a:p>
            <a:pPr marL="595313" indent="-514350" algn="justLow" rtl="1">
              <a:buFont typeface="+mj-lt"/>
              <a:buAutoNum type="arabicParenR"/>
            </a:pPr>
            <a:r>
              <a:rPr lang="fa-IR" altLang="fa-IR" dirty="0">
                <a:solidFill>
                  <a:srgbClr val="404040"/>
                </a:solidFill>
                <a:cs typeface="B Nazanin" panose="00000400000000000000" pitchFamily="2" charset="-78"/>
              </a:rPr>
              <a:t>دسته بندی خرابی ها به چهار نوع ( حیاتی، اساسی، مهم و عادی ) </a:t>
            </a:r>
          </a:p>
          <a:p>
            <a:pPr marL="595313" indent="-514350" algn="justLow" rtl="1">
              <a:buFont typeface="+mj-lt"/>
              <a:buAutoNum type="arabicParenR"/>
            </a:pPr>
            <a:r>
              <a:rPr lang="fa-IR" altLang="fa-IR" dirty="0">
                <a:solidFill>
                  <a:srgbClr val="404040"/>
                </a:solidFill>
                <a:cs typeface="B Nazanin" panose="00000400000000000000" pitchFamily="2" charset="-78"/>
              </a:rPr>
              <a:t>نگارش علت ریشه ای وقوع خرابی</a:t>
            </a:r>
          </a:p>
          <a:p>
            <a:pPr marL="595313" indent="-514350" algn="justLow" rtl="1">
              <a:buFont typeface="+mj-lt"/>
              <a:buAutoNum type="arabicParenR"/>
            </a:pPr>
            <a:r>
              <a:rPr lang="fa-IR" altLang="fa-IR" dirty="0">
                <a:solidFill>
                  <a:srgbClr val="404040"/>
                </a:solidFill>
                <a:cs typeface="B Nazanin" panose="00000400000000000000" pitchFamily="2" charset="-78"/>
              </a:rPr>
              <a:t>انتخاب سیاست‌مناسب‌نگهداری‌و‌تعمیرات مطابق با درخت‌تصمیم‌گیری </a:t>
            </a:r>
            <a:r>
              <a:rPr lang="en-US" altLang="fa-IR" dirty="0">
                <a:solidFill>
                  <a:srgbClr val="404040"/>
                </a:solidFill>
                <a:cs typeface="B Nazanin" panose="00000400000000000000" pitchFamily="2" charset="-78"/>
              </a:rPr>
              <a:t>RCM</a:t>
            </a:r>
            <a:endParaRPr lang="fa-IR" altLang="fa-IR" dirty="0">
              <a:solidFill>
                <a:srgbClr val="404040"/>
              </a:solidFill>
              <a:cs typeface="B Nazanin" panose="00000400000000000000" pitchFamily="2" charset="-78"/>
            </a:endParaRPr>
          </a:p>
          <a:p>
            <a:pPr marL="595313" indent="-514350" algn="justLow" rtl="1">
              <a:buFont typeface="+mj-lt"/>
              <a:buAutoNum type="arabicParenR"/>
            </a:pPr>
            <a:r>
              <a:rPr lang="fa-IR" altLang="fa-IR" dirty="0">
                <a:solidFill>
                  <a:srgbClr val="404040"/>
                </a:solidFill>
                <a:cs typeface="B Nazanin" panose="00000400000000000000" pitchFamily="2" charset="-78"/>
              </a:rPr>
              <a:t>تکمیل فرم اطلاعات نگهداری و تعمیرات</a:t>
            </a:r>
          </a:p>
          <a:p>
            <a:pPr marL="595313" indent="-514350" algn="justLow" rtl="1">
              <a:buFont typeface="+mj-lt"/>
              <a:buAutoNum type="arabicParenR"/>
            </a:pPr>
            <a:r>
              <a:rPr lang="fa-IR" altLang="fa-IR" dirty="0">
                <a:solidFill>
                  <a:srgbClr val="404040"/>
                </a:solidFill>
                <a:cs typeface="B Nazanin" panose="00000400000000000000" pitchFamily="2" charset="-78"/>
              </a:rPr>
              <a:t>کنترل اثربخشي فعالیت ها </a:t>
            </a:r>
            <a:endParaRPr lang="en-US" altLang="fa-IR" dirty="0">
              <a:solidFill>
                <a:srgbClr val="404040"/>
              </a:solidFill>
              <a:cs typeface="B Nazanin" panose="00000400000000000000"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73BF7-2DE4-F90B-0A0F-33C34684CDD4}"/>
              </a:ext>
            </a:extLst>
          </p:cNvPr>
          <p:cNvSpPr>
            <a:spLocks noGrp="1"/>
          </p:cNvSpPr>
          <p:nvPr>
            <p:ph idx="1"/>
          </p:nvPr>
        </p:nvSpPr>
        <p:spPr/>
        <p:txBody>
          <a:bodyPr/>
          <a:lstStyle/>
          <a:p>
            <a:pPr algn="r" rtl="1">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نقطه شروع </a:t>
            </a:r>
            <a:r>
              <a:rPr lang="en-US" altLang="fa-IR" dirty="0">
                <a:ea typeface="B Nazanin" panose="00000400000000000000" pitchFamily="2" charset="-78"/>
                <a:cs typeface="B Nazanin" panose="00000400000000000000" pitchFamily="2" charset="-78"/>
              </a:rPr>
              <a:t>RCM</a:t>
            </a:r>
            <a:r>
              <a:rPr lang="fa-IR" altLang="fa-IR" dirty="0">
                <a:ea typeface="B Nazanin" panose="00000400000000000000" pitchFamily="2" charset="-78"/>
                <a:cs typeface="B Nazanin" panose="00000400000000000000" pitchFamily="2" charset="-78"/>
              </a:rPr>
              <a:t> در صنایع هوایی نتیجه تحقیقاتی بود که نشان داد 89% خرابی ها ربطی به عمر تجهیزات ندارند و فقط 11% آن ها </a:t>
            </a:r>
            <a:r>
              <a:rPr lang="en-US" altLang="fa-IR" dirty="0">
                <a:ea typeface="B Nazanin" panose="00000400000000000000" pitchFamily="2" charset="-78"/>
                <a:cs typeface="B Nazanin" panose="00000400000000000000" pitchFamily="2" charset="-78"/>
              </a:rPr>
              <a:t>Time Base </a:t>
            </a:r>
            <a:r>
              <a:rPr lang="fa-IR" altLang="fa-IR" dirty="0">
                <a:ea typeface="B Nazanin" panose="00000400000000000000" pitchFamily="2" charset="-78"/>
                <a:cs typeface="B Nazanin" panose="00000400000000000000" pitchFamily="2" charset="-78"/>
              </a:rPr>
              <a:t> می باشند.</a:t>
            </a:r>
          </a:p>
          <a:p>
            <a:pPr algn="r" rtl="1">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در بقیه صنایع ممکن است این نسبت متفاوت باشد بطور مثال برای صنایع دریایی به نسبت 70 به 30 رسیده اند ولی باز هم مشاهده می گردد 70 درصد خرابیها ربطی به عمر و کارکرد تجهیزات ندارد.</a:t>
            </a:r>
          </a:p>
          <a:p>
            <a:pPr algn="r" rtl="1">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حاصل تحقیقات گروه نت شرکت بوئینگ نمودارهای شش گانه خرابی بود</a:t>
            </a:r>
          </a:p>
          <a:p>
            <a:pPr algn="r" rtl="1">
              <a:buFont typeface="Wingdings" panose="05000000000000000000" pitchFamily="2" charset="2"/>
              <a:buChar char="v"/>
            </a:pPr>
            <a:r>
              <a:rPr lang="fa-IR" dirty="0">
                <a:cs typeface="B Nazanin" panose="00000400000000000000" pitchFamily="2" charset="-78"/>
              </a:rPr>
              <a:t>الگوهای خرابی نشان میدهند چگونه یک تجهیز یا سیستم ممکن است با گذشت زمان دچار خرابی شود. این الگوها به شناسایی استراتژیهای مناسب نگهداری و تعمیرات کمک میکنند.</a:t>
            </a:r>
            <a:endParaRPr lang="en-US" dirty="0"/>
          </a:p>
        </p:txBody>
      </p:sp>
      <p:sp>
        <p:nvSpPr>
          <p:cNvPr id="4" name="Title 1">
            <a:extLst>
              <a:ext uri="{FF2B5EF4-FFF2-40B4-BE49-F238E27FC236}">
                <a16:creationId xmlns:a16="http://schemas.microsoft.com/office/drawing/2014/main" id="{2B9F8FA2-E4A8-3A44-CF9A-C1A648DFAD8D}"/>
              </a:ext>
            </a:extLst>
          </p:cNvPr>
          <p:cNvSpPr>
            <a:spLocks noGrp="1"/>
          </p:cNvSpPr>
          <p:nvPr>
            <p:ph type="title"/>
          </p:nvPr>
        </p:nvSpPr>
        <p:spPr>
          <a:xfrm>
            <a:off x="838200" y="365125"/>
            <a:ext cx="10515600" cy="1325563"/>
          </a:xfrm>
        </p:spPr>
        <p:txBody>
          <a:bodyPr>
            <a:normAutofit/>
          </a:bodyPr>
          <a:lstStyle/>
          <a:p>
            <a:pPr algn="r"/>
            <a:r>
              <a:rPr lang="fa-IR" sz="3600" dirty="0">
                <a:cs typeface="B Titr" panose="00000700000000000000" pitchFamily="2" charset="-78"/>
              </a:rPr>
              <a:t>الگوهای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39649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1149-F84A-EA94-860F-C6E45F097D73}"/>
              </a:ext>
            </a:extLst>
          </p:cNvPr>
          <p:cNvSpPr>
            <a:spLocks noGrp="1"/>
          </p:cNvSpPr>
          <p:nvPr>
            <p:ph type="title"/>
          </p:nvPr>
        </p:nvSpPr>
        <p:spPr>
          <a:xfrm>
            <a:off x="961053" y="-23327"/>
            <a:ext cx="10972800" cy="1143000"/>
          </a:xfrm>
        </p:spPr>
        <p:txBody>
          <a:bodyPr>
            <a:normAutofit/>
          </a:bodyPr>
          <a:lstStyle/>
          <a:p>
            <a:pPr algn="r" rtl="1"/>
            <a:r>
              <a:rPr lang="en-US" sz="3600" dirty="0">
                <a:cs typeface="B Nazanin" panose="00000400000000000000" pitchFamily="2" charset="-78"/>
              </a:rPr>
              <a:t> </a:t>
            </a:r>
            <a:r>
              <a:rPr lang="fa-IR" sz="3600" dirty="0">
                <a:cs typeface="B Titr" panose="00000700000000000000" pitchFamily="2" charset="-78"/>
              </a:rPr>
              <a:t>شکست با نرخ خرابی ثابت</a:t>
            </a:r>
            <a:r>
              <a:rPr lang="en-US" sz="3600" dirty="0">
                <a:cs typeface="B Titr" panose="00000700000000000000" pitchFamily="2" charset="-78"/>
              </a:rPr>
              <a:t>  (Random Failures) - </a:t>
            </a:r>
          </a:p>
        </p:txBody>
      </p:sp>
      <p:sp>
        <p:nvSpPr>
          <p:cNvPr id="4" name="Content Placeholder 3">
            <a:extLst>
              <a:ext uri="{FF2B5EF4-FFF2-40B4-BE49-F238E27FC236}">
                <a16:creationId xmlns:a16="http://schemas.microsoft.com/office/drawing/2014/main" id="{EDF0EB59-78F4-057B-90C3-A0323EAB5321}"/>
              </a:ext>
            </a:extLst>
          </p:cNvPr>
          <p:cNvSpPr>
            <a:spLocks noGrp="1"/>
          </p:cNvSpPr>
          <p:nvPr>
            <p:ph sz="half" idx="2"/>
          </p:nvPr>
        </p:nvSpPr>
        <p:spPr>
          <a:xfrm>
            <a:off x="111967" y="3233058"/>
            <a:ext cx="11821886" cy="4525963"/>
          </a:xfrm>
        </p:spPr>
        <p:txBody>
          <a:bodyPr>
            <a:normAutofit/>
          </a:bodyPr>
          <a:lstStyle/>
          <a:p>
            <a:pPr algn="r" rtl="1">
              <a:lnSpc>
                <a:spcPct val="100000"/>
              </a:lnSpc>
              <a:buFont typeface="Wingdings" panose="05000000000000000000" pitchFamily="2" charset="2"/>
              <a:buChar char="v"/>
            </a:pPr>
            <a:r>
              <a:rPr lang="fa-IR" dirty="0">
                <a:cs typeface="B Nazanin" panose="00000400000000000000" pitchFamily="2" charset="-78"/>
              </a:rPr>
              <a:t>خرابیها به صورت تصادفی و بدون ارتباط با سن تجهیز رخ میدهند.</a:t>
            </a:r>
            <a:endParaRPr lang="en-US" dirty="0">
              <a:cs typeface="B Nazanin" panose="00000400000000000000" pitchFamily="2" charset="-78"/>
            </a:endParaRPr>
          </a:p>
          <a:p>
            <a:pPr algn="r" rtl="1">
              <a:lnSpc>
                <a:spcPct val="100000"/>
              </a:lnSpc>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معمولاً ناشی از عوامل خارجی مانند اضافه بار، خطای اپراتور یا نقص طراحی است.</a:t>
            </a:r>
            <a:r>
              <a:rPr lang="en-US" dirty="0">
                <a:cs typeface="B Nazanin" panose="00000400000000000000" pitchFamily="2" charset="-78"/>
              </a:rPr>
              <a:t> </a:t>
            </a:r>
            <a:endParaRPr lang="fa-IR" dirty="0">
              <a:cs typeface="B Nazanin" panose="00000400000000000000" pitchFamily="2" charset="-78"/>
            </a:endParaRPr>
          </a:p>
          <a:p>
            <a:pPr algn="r" rtl="1">
              <a:lnSpc>
                <a:spcPct val="100000"/>
              </a:lnSpc>
              <a:buFont typeface="Wingdings" panose="05000000000000000000" pitchFamily="2" charset="2"/>
              <a:buChar char="v"/>
            </a:pPr>
            <a:endParaRPr lang="en-US" dirty="0">
              <a:cs typeface="B Nazanin" panose="00000400000000000000" pitchFamily="2" charset="-78"/>
            </a:endParaRPr>
          </a:p>
          <a:p>
            <a:pPr marL="0" indent="0" algn="r" rtl="1">
              <a:lnSpc>
                <a:spcPct val="100000"/>
              </a:lnSpc>
              <a:buNone/>
            </a:pPr>
            <a:r>
              <a:rPr lang="fa-IR" b="1" dirty="0">
                <a:cs typeface="B Nazanin" panose="00000400000000000000" pitchFamily="2" charset="-78"/>
              </a:rPr>
              <a:t>مثال</a:t>
            </a:r>
            <a:r>
              <a:rPr lang="fa-IR" dirty="0">
                <a:cs typeface="B Nazanin" panose="00000400000000000000" pitchFamily="2" charset="-78"/>
              </a:rPr>
              <a:t>: شکست ناگهانی یک لوله به دلیل ضربه خارجی.</a:t>
            </a:r>
            <a:endParaRPr lang="en-US" dirty="0">
              <a:cs typeface="B Nazanin" panose="00000400000000000000" pitchFamily="2" charset="-78"/>
            </a:endParaRPr>
          </a:p>
          <a:p>
            <a:pPr marL="0" indent="0" algn="r" rtl="1">
              <a:lnSpc>
                <a:spcPct val="100000"/>
              </a:lnSpc>
              <a:buNone/>
            </a:pPr>
            <a:r>
              <a:rPr lang="en-US" dirty="0">
                <a:cs typeface="B Nazanin" panose="00000400000000000000" pitchFamily="2" charset="-78"/>
              </a:rPr>
              <a:t> </a:t>
            </a:r>
            <a:r>
              <a:rPr lang="fa-IR" b="1" dirty="0">
                <a:cs typeface="B Nazanin" panose="00000400000000000000" pitchFamily="2" charset="-78"/>
              </a:rPr>
              <a:t>راهکار</a:t>
            </a:r>
            <a:r>
              <a:rPr lang="fa-IR" dirty="0">
                <a:cs typeface="B Nazanin" panose="00000400000000000000" pitchFamily="2" charset="-78"/>
              </a:rPr>
              <a:t>: استفاده از نگهداری پیشگیرانه</a:t>
            </a:r>
            <a:r>
              <a:rPr lang="en-US" dirty="0">
                <a:cs typeface="B Nazanin" panose="00000400000000000000" pitchFamily="2" charset="-78"/>
              </a:rPr>
              <a:t> (PM) </a:t>
            </a:r>
            <a:r>
              <a:rPr lang="fa-IR" dirty="0">
                <a:cs typeface="B Nazanin" panose="00000400000000000000" pitchFamily="2" charset="-78"/>
              </a:rPr>
              <a:t>کمکی نمیکند؛ بهتر است از روشهای اصلاحی</a:t>
            </a:r>
            <a:r>
              <a:rPr lang="en-US" dirty="0">
                <a:cs typeface="B Nazanin" panose="00000400000000000000" pitchFamily="2" charset="-78"/>
              </a:rPr>
              <a:t> (CM) </a:t>
            </a:r>
            <a:r>
              <a:rPr lang="fa-IR" dirty="0">
                <a:cs typeface="B Nazanin" panose="00000400000000000000" pitchFamily="2" charset="-78"/>
              </a:rPr>
              <a:t>یا بهبود طراحی استفاده شود.</a:t>
            </a:r>
            <a:endParaRPr lang="en-US" dirty="0">
              <a:cs typeface="B Nazanin" panose="00000400000000000000" pitchFamily="2" charset="-78"/>
            </a:endParaRPr>
          </a:p>
          <a:p>
            <a:pPr algn="r" rtl="1">
              <a:lnSpc>
                <a:spcPct val="100000"/>
              </a:lnSpc>
              <a:buFont typeface="Wingdings" panose="05000000000000000000" pitchFamily="2" charset="2"/>
              <a:buChar char="v"/>
            </a:pPr>
            <a:endParaRPr lang="en-US" dirty="0">
              <a:cs typeface="B Nazanin" panose="00000400000000000000" pitchFamily="2" charset="-78"/>
            </a:endParaRPr>
          </a:p>
        </p:txBody>
      </p:sp>
      <p:pic>
        <p:nvPicPr>
          <p:cNvPr id="7" name="Picture 6">
            <a:extLst>
              <a:ext uri="{FF2B5EF4-FFF2-40B4-BE49-F238E27FC236}">
                <a16:creationId xmlns:a16="http://schemas.microsoft.com/office/drawing/2014/main" id="{D1B0947E-29DD-4052-46A2-87B835152C0D}"/>
              </a:ext>
            </a:extLst>
          </p:cNvPr>
          <p:cNvPicPr>
            <a:picLocks noChangeAspect="1"/>
          </p:cNvPicPr>
          <p:nvPr/>
        </p:nvPicPr>
        <p:blipFill>
          <a:blip r:embed="rId2"/>
          <a:stretch>
            <a:fillRect/>
          </a:stretch>
        </p:blipFill>
        <p:spPr>
          <a:xfrm>
            <a:off x="3041779" y="1119673"/>
            <a:ext cx="5280939" cy="1964093"/>
          </a:xfrm>
          <a:prstGeom prst="rect">
            <a:avLst/>
          </a:prstGeom>
        </p:spPr>
      </p:pic>
    </p:spTree>
    <p:extLst>
      <p:ext uri="{BB962C8B-B14F-4D97-AF65-F5344CB8AC3E}">
        <p14:creationId xmlns:p14="http://schemas.microsoft.com/office/powerpoint/2010/main" val="22746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BBB9-584C-E665-D6EE-6C65BCA723BE}"/>
              </a:ext>
            </a:extLst>
          </p:cNvPr>
          <p:cNvSpPr>
            <a:spLocks noGrp="1"/>
          </p:cNvSpPr>
          <p:nvPr>
            <p:ph type="title"/>
          </p:nvPr>
        </p:nvSpPr>
        <p:spPr/>
        <p:txBody>
          <a:bodyPr>
            <a:normAutofit fontScale="90000"/>
          </a:bodyPr>
          <a:lstStyle/>
          <a:p>
            <a:pPr algn="r" rtl="1"/>
            <a:r>
              <a:rPr lang="fa-IR" sz="4000" dirty="0">
                <a:cs typeface="B Titr" panose="00000700000000000000" pitchFamily="2" charset="-78"/>
              </a:rPr>
              <a:t>شکست با نرخ خرابی افزایشی</a:t>
            </a:r>
            <a:r>
              <a:rPr lang="en-US" sz="4000" dirty="0">
                <a:cs typeface="B Titr" panose="00000700000000000000" pitchFamily="2" charset="-78"/>
              </a:rPr>
              <a:t> (Wear-Out Failures )</a:t>
            </a:r>
            <a:br>
              <a:rPr lang="en-US" sz="4000" b="1" kern="100" dirty="0">
                <a:latin typeface="Calibri" panose="020F0502020204030204" pitchFamily="34" charset="0"/>
                <a:ea typeface="Calibri" panose="020F0502020204030204" pitchFamily="34" charset="0"/>
                <a:cs typeface="B Nazanin" panose="00000400000000000000" pitchFamily="2" charset="-78"/>
              </a:rPr>
            </a:br>
            <a:endParaRPr lang="en-US" sz="4000" dirty="0"/>
          </a:p>
        </p:txBody>
      </p:sp>
      <p:sp>
        <p:nvSpPr>
          <p:cNvPr id="4" name="Content Placeholder 3">
            <a:extLst>
              <a:ext uri="{FF2B5EF4-FFF2-40B4-BE49-F238E27FC236}">
                <a16:creationId xmlns:a16="http://schemas.microsoft.com/office/drawing/2014/main" id="{94E13ACA-9B56-E5C2-72FE-839D5E299792}"/>
              </a:ext>
            </a:extLst>
          </p:cNvPr>
          <p:cNvSpPr>
            <a:spLocks noGrp="1"/>
          </p:cNvSpPr>
          <p:nvPr>
            <p:ph sz="half" idx="2"/>
          </p:nvPr>
        </p:nvSpPr>
        <p:spPr>
          <a:xfrm>
            <a:off x="326571" y="3512376"/>
            <a:ext cx="11395788" cy="4525963"/>
          </a:xfrm>
        </p:spPr>
        <p:txBody>
          <a:bodyPr/>
          <a:lstStyle/>
          <a:p>
            <a:pPr algn="r" rtl="1">
              <a:lnSpc>
                <a:spcPct val="115000"/>
              </a:lnSpc>
              <a:spcAft>
                <a:spcPts val="800"/>
              </a:spcAft>
              <a:buFont typeface="Wingdings" panose="05000000000000000000" pitchFamily="2" charset="2"/>
              <a:buChar char="v"/>
            </a:pPr>
            <a:r>
              <a:rPr lang="fa-IR" sz="2800" kern="100" dirty="0">
                <a:effectLst/>
                <a:latin typeface="Calibri" panose="020F0502020204030204" pitchFamily="34" charset="0"/>
                <a:ea typeface="Calibri" panose="020F0502020204030204" pitchFamily="34" charset="0"/>
                <a:cs typeface="B Nazanin" panose="00000400000000000000" pitchFamily="2" charset="-78"/>
              </a:rPr>
              <a:t>با افزایش عمر تجهیز، احتمال خرابی آن به تدریج افزایش مییابد.</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800"/>
              </a:spcAft>
              <a:buFont typeface="Wingdings" panose="05000000000000000000" pitchFamily="2" charset="2"/>
              <a:buChar char="v"/>
            </a:pPr>
            <a:r>
              <a:rPr lang="fa-IR" sz="2800" kern="100" dirty="0">
                <a:effectLst/>
                <a:latin typeface="Calibri" panose="020F0502020204030204" pitchFamily="34" charset="0"/>
                <a:ea typeface="Calibri" panose="020F0502020204030204" pitchFamily="34" charset="0"/>
                <a:cs typeface="B Nazanin" panose="00000400000000000000" pitchFamily="2" charset="-78"/>
              </a:rPr>
              <a:t> ناشی از سایش، خستگی یا فرسودگی اجزاء است.</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15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مثال:    </a:t>
            </a:r>
            <a:r>
              <a:rPr lang="fa-IR" sz="2800" kern="100" dirty="0">
                <a:effectLst/>
                <a:latin typeface="Calibri" panose="020F0502020204030204" pitchFamily="34" charset="0"/>
                <a:ea typeface="Calibri" panose="020F0502020204030204" pitchFamily="34" charset="0"/>
                <a:cs typeface="B Nazanin" panose="00000400000000000000" pitchFamily="2" charset="-78"/>
              </a:rPr>
              <a:t>فرسودگی یاتاقانهای یک موتور با گذشت زمان.</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15000"/>
              </a:lnSpc>
              <a:spcAft>
                <a:spcPts val="800"/>
              </a:spcAft>
              <a:buNone/>
            </a:pPr>
            <a:r>
              <a:rPr lang="fa-IR" sz="2800"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راهکار:   </a:t>
            </a:r>
            <a:r>
              <a:rPr lang="fa-IR" sz="2800" kern="100" dirty="0">
                <a:effectLst/>
                <a:latin typeface="Calibri" panose="020F0502020204030204" pitchFamily="34" charset="0"/>
                <a:ea typeface="Calibri" panose="020F0502020204030204" pitchFamily="34" charset="0"/>
                <a:cs typeface="B Nazanin" panose="00000400000000000000" pitchFamily="2" charset="-78"/>
              </a:rPr>
              <a:t>نگهداری پیشگیرانه زمانبندی شده</a:t>
            </a:r>
            <a:r>
              <a:rPr lang="en-US" sz="2800" kern="100" dirty="0">
                <a:effectLst/>
                <a:latin typeface="Calibri" panose="020F0502020204030204" pitchFamily="34" charset="0"/>
                <a:ea typeface="Calibri" panose="020F0502020204030204" pitchFamily="34" charset="0"/>
                <a:cs typeface="B Nazanin" panose="00000400000000000000" pitchFamily="2" charset="-78"/>
              </a:rPr>
              <a:t> (Time-Based Maintenance - TBM) </a:t>
            </a:r>
            <a:r>
              <a:rPr lang="fa-IR" sz="2800" kern="100" dirty="0">
                <a:effectLst/>
                <a:latin typeface="Calibri" panose="020F0502020204030204" pitchFamily="34" charset="0"/>
                <a:ea typeface="Calibri" panose="020F0502020204030204" pitchFamily="34" charset="0"/>
                <a:cs typeface="B Nazanin" panose="00000400000000000000" pitchFamily="2" charset="-78"/>
              </a:rPr>
              <a:t>یا تعویض    قبل از شکست مؤثر است.</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id="{1D7FC2ED-85F2-EC3C-2AF1-FAE48471D20A}"/>
              </a:ext>
            </a:extLst>
          </p:cNvPr>
          <p:cNvPicPr>
            <a:picLocks noChangeAspect="1"/>
          </p:cNvPicPr>
          <p:nvPr/>
        </p:nvPicPr>
        <p:blipFill>
          <a:blip r:embed="rId2"/>
          <a:stretch>
            <a:fillRect/>
          </a:stretch>
        </p:blipFill>
        <p:spPr>
          <a:xfrm>
            <a:off x="3108648" y="1007771"/>
            <a:ext cx="6660503" cy="2421229"/>
          </a:xfrm>
          <a:prstGeom prst="rect">
            <a:avLst/>
          </a:prstGeom>
        </p:spPr>
      </p:pic>
    </p:spTree>
    <p:extLst>
      <p:ext uri="{BB962C8B-B14F-4D97-AF65-F5344CB8AC3E}">
        <p14:creationId xmlns:p14="http://schemas.microsoft.com/office/powerpoint/2010/main" val="134305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DBB2-87D3-28CD-1BAA-839A1E540646}"/>
              </a:ext>
            </a:extLst>
          </p:cNvPr>
          <p:cNvSpPr>
            <a:spLocks noGrp="1"/>
          </p:cNvSpPr>
          <p:nvPr>
            <p:ph type="title"/>
          </p:nvPr>
        </p:nvSpPr>
        <p:spPr/>
        <p:txBody>
          <a:bodyPr>
            <a:normAutofit fontScale="90000"/>
          </a:bodyPr>
          <a:lstStyle/>
          <a:p>
            <a:pPr algn="r" rtl="1"/>
            <a:r>
              <a:rPr lang="fa-IR" sz="4000" dirty="0">
                <a:cs typeface="B Titr" panose="00000700000000000000" pitchFamily="2" charset="-78"/>
              </a:rPr>
              <a:t>شکست با نرخ خرابی کاهشی</a:t>
            </a:r>
            <a:r>
              <a:rPr lang="en-US" sz="4000" dirty="0">
                <a:cs typeface="B Titr" panose="00000700000000000000" pitchFamily="2" charset="-78"/>
              </a:rPr>
              <a:t> (Infant Mortality ) </a:t>
            </a:r>
            <a:br>
              <a:rPr lang="fa-IR" b="1" kern="100" dirty="0">
                <a:latin typeface="Calibri" panose="020F0502020204030204" pitchFamily="34" charset="0"/>
                <a:ea typeface="Calibri" panose="020F0502020204030204" pitchFamily="34" charset="0"/>
                <a:cs typeface="B Nazanin" panose="00000400000000000000" pitchFamily="2" charset="-78"/>
              </a:rPr>
            </a:br>
            <a:endParaRPr lang="en-US" dirty="0"/>
          </a:p>
        </p:txBody>
      </p:sp>
      <p:sp>
        <p:nvSpPr>
          <p:cNvPr id="4" name="Content Placeholder 3">
            <a:extLst>
              <a:ext uri="{FF2B5EF4-FFF2-40B4-BE49-F238E27FC236}">
                <a16:creationId xmlns:a16="http://schemas.microsoft.com/office/drawing/2014/main" id="{DC8D342C-AF09-AD8A-3A55-957E3F85455B}"/>
              </a:ext>
            </a:extLst>
          </p:cNvPr>
          <p:cNvSpPr>
            <a:spLocks noGrp="1"/>
          </p:cNvSpPr>
          <p:nvPr>
            <p:ph sz="half" idx="2"/>
          </p:nvPr>
        </p:nvSpPr>
        <p:spPr>
          <a:xfrm>
            <a:off x="541176" y="3713583"/>
            <a:ext cx="10972801" cy="2935095"/>
          </a:xfrm>
        </p:spPr>
        <p:txBody>
          <a:bodyPr>
            <a:normAutofit fontScale="92500" lnSpcReduction="20000"/>
          </a:bodyPr>
          <a:lstStyle/>
          <a:p>
            <a:pPr algn="r" rtl="1">
              <a:lnSpc>
                <a:spcPct val="115000"/>
              </a:lnSpc>
              <a:spcAft>
                <a:spcPts val="800"/>
              </a:spcAft>
              <a:buFont typeface="Wingdings" panose="05000000000000000000" pitchFamily="2" charset="2"/>
              <a:buChar char="v"/>
            </a:pPr>
            <a:r>
              <a:rPr lang="fa-IR" kern="100" dirty="0">
                <a:effectLst/>
                <a:latin typeface="Calibri" panose="020F0502020204030204" pitchFamily="34" charset="0"/>
                <a:ea typeface="Calibri" panose="020F0502020204030204" pitchFamily="34" charset="0"/>
                <a:cs typeface="B Nazanin" panose="00000400000000000000" pitchFamily="2" charset="-78"/>
              </a:rPr>
              <a:t>خرابیها در ابتدای عمر تجهیز زیاد است، اما پس از مدتی پایدار میشود.</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800"/>
              </a:spcAft>
              <a:buFont typeface="Wingdings" panose="05000000000000000000" pitchFamily="2" charset="2"/>
              <a:buChar char="v"/>
            </a:pPr>
            <a:r>
              <a:rPr lang="fa-IR" kern="100" dirty="0">
                <a:effectLst/>
                <a:latin typeface="Calibri" panose="020F0502020204030204" pitchFamily="34" charset="0"/>
                <a:ea typeface="Calibri" panose="020F0502020204030204" pitchFamily="34" charset="0"/>
                <a:cs typeface="B Nazanin" panose="00000400000000000000" pitchFamily="2" charset="-78"/>
              </a:rPr>
              <a:t> معمولاً به دلیل نقص تولید، نصب نادرست یا تنظیمات اولیه نامناسب رخ میدهد.</a:t>
            </a:r>
          </a:p>
          <a:p>
            <a:pPr algn="r" rtl="1">
              <a:lnSpc>
                <a:spcPct val="115000"/>
              </a:lnSpc>
              <a:spcAft>
                <a:spcPts val="800"/>
              </a:spcAft>
              <a:buFont typeface="Wingdings" panose="05000000000000000000" pitchFamily="2" charset="2"/>
              <a:buChar char="v"/>
            </a:pPr>
            <a:endParaRPr lang="en-US" kern="1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0000"/>
              </a:lnSpc>
              <a:spcAft>
                <a:spcPts val="800"/>
              </a:spcAft>
              <a:buNone/>
            </a:pPr>
            <a:r>
              <a:rPr lang="fa-IR" b="1" kern="100" dirty="0">
                <a:effectLst/>
                <a:latin typeface="Calibri" panose="020F0502020204030204" pitchFamily="34" charset="0"/>
                <a:ea typeface="Calibri" panose="020F0502020204030204" pitchFamily="34" charset="0"/>
                <a:cs typeface="B Nazanin" panose="00000400000000000000" pitchFamily="2" charset="-78"/>
              </a:rPr>
              <a:t>مثال</a:t>
            </a:r>
            <a:r>
              <a:rPr lang="fa-IR" kern="100" dirty="0">
                <a:effectLst/>
                <a:latin typeface="Calibri" panose="020F0502020204030204" pitchFamily="34" charset="0"/>
                <a:ea typeface="Calibri" panose="020F0502020204030204" pitchFamily="34" charset="0"/>
                <a:cs typeface="B Nazanin" panose="00000400000000000000" pitchFamily="2" charset="-78"/>
              </a:rPr>
              <a:t>: </a:t>
            </a:r>
            <a:r>
              <a:rPr lang="fa-IR" kern="100" dirty="0">
                <a:latin typeface="Calibri" panose="020F0502020204030204" pitchFamily="34" charset="0"/>
                <a:ea typeface="Calibri" panose="020F0502020204030204" pitchFamily="34" charset="0"/>
                <a:cs typeface="B Nazanin" panose="00000400000000000000" pitchFamily="2" charset="-78"/>
              </a:rPr>
              <a:t>    </a:t>
            </a:r>
            <a:r>
              <a:rPr lang="fa-IR" kern="100" dirty="0">
                <a:effectLst/>
                <a:latin typeface="Calibri" panose="020F0502020204030204" pitchFamily="34" charset="0"/>
                <a:ea typeface="Calibri" panose="020F0502020204030204" pitchFamily="34" charset="0"/>
                <a:cs typeface="B Nazanin" panose="00000400000000000000" pitchFamily="2" charset="-78"/>
              </a:rPr>
              <a:t>خرابی زودهنگام یک قطعه الکترونیکی به دلیل نقص ساخت.</a:t>
            </a:r>
            <a:r>
              <a:rPr lang="en-US" kern="100" dirty="0">
                <a:effectLst/>
                <a:latin typeface="Calibri" panose="020F0502020204030204" pitchFamily="34" charset="0"/>
                <a:ea typeface="Calibri" panose="020F0502020204030204" pitchFamily="34" charset="0"/>
                <a:cs typeface="B Nazanin" panose="00000400000000000000" pitchFamily="2" charset="-78"/>
              </a:rPr>
              <a:t>  </a:t>
            </a:r>
          </a:p>
          <a:p>
            <a:pPr marL="0" indent="0" algn="r" rtl="1">
              <a:lnSpc>
                <a:spcPct val="100000"/>
              </a:lnSpc>
              <a:spcAft>
                <a:spcPts val="800"/>
              </a:spcAft>
              <a:buNone/>
            </a:pPr>
            <a:r>
              <a:rPr lang="fa-IR" b="1" kern="100" dirty="0">
                <a:effectLst/>
                <a:latin typeface="Calibri" panose="020F0502020204030204" pitchFamily="34" charset="0"/>
                <a:ea typeface="Calibri" panose="020F0502020204030204" pitchFamily="34" charset="0"/>
                <a:cs typeface="B Nazanin" panose="00000400000000000000" pitchFamily="2" charset="-78"/>
              </a:rPr>
              <a:t>راهکار</a:t>
            </a:r>
            <a:r>
              <a:rPr lang="fa-IR" kern="100" dirty="0">
                <a:effectLst/>
                <a:latin typeface="Calibri" panose="020F0502020204030204" pitchFamily="34" charset="0"/>
                <a:ea typeface="Calibri" panose="020F0502020204030204" pitchFamily="34" charset="0"/>
                <a:cs typeface="B Nazanin" panose="00000400000000000000" pitchFamily="2" charset="-78"/>
              </a:rPr>
              <a:t>: </a:t>
            </a:r>
            <a:r>
              <a:rPr lang="fa-IR" kern="100" dirty="0">
                <a:latin typeface="Calibri" panose="020F0502020204030204" pitchFamily="34" charset="0"/>
                <a:ea typeface="Calibri" panose="020F0502020204030204" pitchFamily="34" charset="0"/>
                <a:cs typeface="B Nazanin" panose="00000400000000000000" pitchFamily="2" charset="-78"/>
              </a:rPr>
              <a:t>  </a:t>
            </a:r>
            <a:r>
              <a:rPr lang="fa-IR" kern="100" dirty="0">
                <a:effectLst/>
                <a:latin typeface="Calibri" panose="020F0502020204030204" pitchFamily="34" charset="0"/>
                <a:ea typeface="Calibri" panose="020F0502020204030204" pitchFamily="34" charset="0"/>
                <a:cs typeface="B Nazanin" panose="00000400000000000000" pitchFamily="2" charset="-78"/>
              </a:rPr>
              <a:t>آزمایشهای اولیه</a:t>
            </a:r>
            <a:r>
              <a:rPr lang="en-US" kern="100" dirty="0">
                <a:effectLst/>
                <a:latin typeface="Calibri" panose="020F0502020204030204" pitchFamily="34" charset="0"/>
                <a:ea typeface="Calibri" panose="020F0502020204030204" pitchFamily="34" charset="0"/>
                <a:cs typeface="B Nazanin" panose="00000400000000000000" pitchFamily="2" charset="-78"/>
              </a:rPr>
              <a:t> (Burn-in Testing) </a:t>
            </a:r>
            <a:r>
              <a:rPr lang="fa-IR" kern="100" dirty="0">
                <a:effectLst/>
                <a:latin typeface="Calibri" panose="020F0502020204030204" pitchFamily="34" charset="0"/>
                <a:ea typeface="Calibri" panose="020F0502020204030204" pitchFamily="34" charset="0"/>
                <a:cs typeface="B Nazanin" panose="00000400000000000000" pitchFamily="2" charset="-78"/>
              </a:rPr>
              <a:t>و نگهداری اصلاحی برای حذف نقصهای اولیه</a:t>
            </a:r>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id="{8C88E77B-9591-C39C-8DAF-811EA783E08B}"/>
              </a:ext>
            </a:extLst>
          </p:cNvPr>
          <p:cNvPicPr>
            <a:picLocks noChangeAspect="1"/>
          </p:cNvPicPr>
          <p:nvPr/>
        </p:nvPicPr>
        <p:blipFill>
          <a:blip r:embed="rId2"/>
          <a:stretch>
            <a:fillRect/>
          </a:stretch>
        </p:blipFill>
        <p:spPr>
          <a:xfrm>
            <a:off x="3845768" y="1246608"/>
            <a:ext cx="4724400" cy="2466975"/>
          </a:xfrm>
          <a:prstGeom prst="rect">
            <a:avLst/>
          </a:prstGeom>
        </p:spPr>
      </p:pic>
    </p:spTree>
    <p:extLst>
      <p:ext uri="{BB962C8B-B14F-4D97-AF65-F5344CB8AC3E}">
        <p14:creationId xmlns:p14="http://schemas.microsoft.com/office/powerpoint/2010/main" val="22262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8385-F334-3042-5DB7-59141F72F60F}"/>
              </a:ext>
            </a:extLst>
          </p:cNvPr>
          <p:cNvSpPr>
            <a:spLocks noGrp="1"/>
          </p:cNvSpPr>
          <p:nvPr>
            <p:ph type="title"/>
          </p:nvPr>
        </p:nvSpPr>
        <p:spPr>
          <a:xfrm>
            <a:off x="1136780" y="355795"/>
            <a:ext cx="10515600" cy="1325563"/>
          </a:xfrm>
        </p:spPr>
        <p:txBody>
          <a:bodyPr>
            <a:normAutofit/>
          </a:bodyPr>
          <a:lstStyle/>
          <a:p>
            <a:pPr algn="r"/>
            <a:r>
              <a:rPr lang="fa-IR" sz="3600" dirty="0">
                <a:cs typeface="B Titr" panose="00000700000000000000" pitchFamily="2" charset="-78"/>
              </a:rPr>
              <a:t>دید قدیمی الگوی خرابی تمام تجهیزات</a:t>
            </a:r>
            <a:endParaRPr lang="en-US" sz="3600" dirty="0">
              <a:cs typeface="B Titr" panose="00000700000000000000" pitchFamily="2" charset="-78"/>
            </a:endParaRPr>
          </a:p>
        </p:txBody>
      </p:sp>
      <p:pic>
        <p:nvPicPr>
          <p:cNvPr id="9" name="Content Placeholder 8">
            <a:extLst>
              <a:ext uri="{FF2B5EF4-FFF2-40B4-BE49-F238E27FC236}">
                <a16:creationId xmlns:a16="http://schemas.microsoft.com/office/drawing/2014/main" id="{BA54BB38-39BD-AD3A-F240-8F27B848F4FD}"/>
              </a:ext>
            </a:extLst>
          </p:cNvPr>
          <p:cNvPicPr>
            <a:picLocks noGrp="1" noChangeAspect="1"/>
          </p:cNvPicPr>
          <p:nvPr>
            <p:ph idx="1"/>
          </p:nvPr>
        </p:nvPicPr>
        <p:blipFill>
          <a:blip r:embed="rId2"/>
          <a:stretch>
            <a:fillRect/>
          </a:stretch>
        </p:blipFill>
        <p:spPr>
          <a:xfrm>
            <a:off x="1014898" y="1357695"/>
            <a:ext cx="10162203" cy="3134365"/>
          </a:xfrm>
        </p:spPr>
      </p:pic>
      <p:sp>
        <p:nvSpPr>
          <p:cNvPr id="11" name="TextBox 10">
            <a:extLst>
              <a:ext uri="{FF2B5EF4-FFF2-40B4-BE49-F238E27FC236}">
                <a16:creationId xmlns:a16="http://schemas.microsoft.com/office/drawing/2014/main" id="{88A47935-18DB-BDC4-47EF-6F9B78B5537D}"/>
              </a:ext>
            </a:extLst>
          </p:cNvPr>
          <p:cNvSpPr txBox="1"/>
          <p:nvPr/>
        </p:nvSpPr>
        <p:spPr>
          <a:xfrm>
            <a:off x="223936" y="4492060"/>
            <a:ext cx="11078546" cy="2677656"/>
          </a:xfrm>
          <a:prstGeom prst="rect">
            <a:avLst/>
          </a:prstGeom>
          <a:noFill/>
        </p:spPr>
        <p:txBody>
          <a:bodyPr wrap="square" rtlCol="0">
            <a:spAutoFit/>
          </a:bodyPr>
          <a:lstStyle/>
          <a:p>
            <a:pPr algn="r" rtl="1"/>
            <a:r>
              <a:rPr lang="fa-IR" sz="2800" dirty="0">
                <a:cs typeface="B Nazanin" panose="00000400000000000000" pitchFamily="2" charset="-78"/>
              </a:rPr>
              <a:t>با این الگو هزینه نگهداری و تعمیرات بالا بود</a:t>
            </a:r>
            <a:r>
              <a:rPr lang="en-US" sz="2800" dirty="0">
                <a:cs typeface="B Nazanin" panose="00000400000000000000" pitchFamily="2" charset="-78"/>
              </a:rPr>
              <a:t>.</a:t>
            </a:r>
            <a:endParaRPr lang="fa-IR" sz="2800" dirty="0">
              <a:cs typeface="B Nazanin" panose="00000400000000000000" pitchFamily="2" charset="-78"/>
            </a:endParaRPr>
          </a:p>
          <a:p>
            <a:pPr algn="r" rtl="1"/>
            <a:r>
              <a:rPr lang="fa-IR" sz="2800" dirty="0">
                <a:cs typeface="B Nazanin" panose="00000400000000000000" pitchFamily="2" charset="-78"/>
              </a:rPr>
              <a:t>بر روی این کار شد که نگهداری و تعمیرات قطعات هواپیما مختص هر قطعه بازنگری شود. </a:t>
            </a:r>
          </a:p>
          <a:p>
            <a:pPr algn="r" rtl="1"/>
            <a:r>
              <a:rPr lang="fa-IR" sz="2800" dirty="0">
                <a:cs typeface="B Nazanin" panose="00000400000000000000" pitchFamily="2" charset="-78"/>
              </a:rPr>
              <a:t>دیاگرام تصمیم گیری برای انتخاب استراتژی نگهداری و تعمیرات به دست آمد و این روش جدید چون بر اساس افزایش قابلیت اطمینان بود در دهه 1970 توسط وزارت دفاع آمریکا   </a:t>
            </a:r>
            <a:r>
              <a:rPr lang="en-US" sz="2800" dirty="0">
                <a:cs typeface="B Nazanin" panose="00000400000000000000" pitchFamily="2" charset="-78"/>
              </a:rPr>
              <a:t>RCM</a:t>
            </a:r>
            <a:r>
              <a:rPr lang="fa-IR" sz="2800" dirty="0">
                <a:cs typeface="B Nazanin" panose="00000400000000000000" pitchFamily="2" charset="-78"/>
              </a:rPr>
              <a:t> نامگذاری شد</a:t>
            </a:r>
            <a:r>
              <a:rPr lang="en-US" sz="2800" dirty="0">
                <a:cs typeface="B Nazanin" panose="00000400000000000000" pitchFamily="2" charset="-78"/>
              </a:rPr>
              <a:t>.</a:t>
            </a:r>
            <a:endParaRPr lang="fa-IR" sz="2800" dirty="0">
              <a:cs typeface="B Nazanin" panose="00000400000000000000" pitchFamily="2" charset="-78"/>
            </a:endParaRPr>
          </a:p>
          <a:p>
            <a:pPr algn="r" rtl="1"/>
            <a:endParaRPr lang="fa-IR" sz="2800" dirty="0">
              <a:cs typeface="B Nazanin" panose="00000400000000000000" pitchFamily="2" charset="-78"/>
            </a:endParaRPr>
          </a:p>
          <a:p>
            <a:endParaRPr lang="en-US" sz="2800" dirty="0">
              <a:cs typeface="B Nazanin" panose="00000400000000000000" pitchFamily="2" charset="-78"/>
            </a:endParaRPr>
          </a:p>
        </p:txBody>
      </p:sp>
    </p:spTree>
    <p:extLst>
      <p:ext uri="{BB962C8B-B14F-4D97-AF65-F5344CB8AC3E}">
        <p14:creationId xmlns:p14="http://schemas.microsoft.com/office/powerpoint/2010/main" val="77977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D00DED-E06B-0130-8335-9AE505844C05}"/>
              </a:ext>
            </a:extLst>
          </p:cNvPr>
          <p:cNvSpPr txBox="1"/>
          <p:nvPr/>
        </p:nvSpPr>
        <p:spPr>
          <a:xfrm>
            <a:off x="8938728" y="1264946"/>
            <a:ext cx="3125754" cy="4955203"/>
          </a:xfrm>
          <a:prstGeom prst="rect">
            <a:avLst/>
          </a:prstGeom>
          <a:noFill/>
        </p:spPr>
        <p:txBody>
          <a:bodyPr wrap="square" rtlCol="0">
            <a:spAutoFit/>
          </a:bodyPr>
          <a:lstStyle/>
          <a:p>
            <a:pPr algn="r"/>
            <a:r>
              <a:rPr lang="fa-IR" sz="2800" dirty="0">
                <a:cs typeface="B Nazanin" panose="00000400000000000000" pitchFamily="2" charset="-78"/>
              </a:rPr>
              <a:t>برنامه نگهداری و تعمیرات فعلی برای 11 در صد از خرابی ها موثر بوده است.</a:t>
            </a:r>
          </a:p>
          <a:p>
            <a:pPr algn="r" rtl="1"/>
            <a:r>
              <a:rPr lang="fa-IR" sz="2800" dirty="0">
                <a:cs typeface="B Nazanin" panose="00000400000000000000" pitchFamily="2" charset="-78"/>
              </a:rPr>
              <a:t>استفاده از </a:t>
            </a:r>
            <a:r>
              <a:rPr lang="en-US" sz="2800" dirty="0">
                <a:cs typeface="B Nazanin" panose="00000400000000000000" pitchFamily="2" charset="-78"/>
              </a:rPr>
              <a:t>RCM</a:t>
            </a:r>
            <a:r>
              <a:rPr lang="fa-IR" sz="2800" dirty="0">
                <a:cs typeface="B Nazanin" panose="00000400000000000000" pitchFamily="2" charset="-78"/>
              </a:rPr>
              <a:t> ایمنی را افزایش داد. آمار سقوط از 60 سقوط در به کمتر از 2 سقوط کاهش یافت. هزینه ها هم کاهش قابل توجه داشت</a:t>
            </a:r>
            <a:r>
              <a:rPr lang="en-US" sz="2800" dirty="0">
                <a:cs typeface="B Nazanin" panose="00000400000000000000" pitchFamily="2" charset="-78"/>
              </a:rPr>
              <a:t>.</a:t>
            </a:r>
            <a:endParaRPr lang="fa-IR" sz="2800" dirty="0">
              <a:cs typeface="B Nazanin" panose="00000400000000000000" pitchFamily="2" charset="-78"/>
            </a:endParaRPr>
          </a:p>
          <a:p>
            <a:pPr algn="r" rtl="1"/>
            <a:endParaRPr lang="fa-IR" sz="3600" dirty="0">
              <a:latin typeface="+mj-lt"/>
              <a:ea typeface="+mj-ea"/>
              <a:cs typeface="B Titr" panose="00000700000000000000" pitchFamily="2" charset="-78"/>
            </a:endParaRPr>
          </a:p>
          <a:p>
            <a:pPr algn="r"/>
            <a:endParaRPr lang="en-US" sz="2800" dirty="0">
              <a:cs typeface="B Nazanin" panose="00000400000000000000" pitchFamily="2" charset="-78"/>
            </a:endParaRPr>
          </a:p>
        </p:txBody>
      </p:sp>
      <p:pic>
        <p:nvPicPr>
          <p:cNvPr id="3" name="Picture 2" descr="FAILURE PATTERN.bmp">
            <a:extLst>
              <a:ext uri="{FF2B5EF4-FFF2-40B4-BE49-F238E27FC236}">
                <a16:creationId xmlns:a16="http://schemas.microsoft.com/office/drawing/2014/main" id="{B1B1A27A-94A6-4C6B-883C-6DD70CE74B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9" y="102637"/>
            <a:ext cx="8926869" cy="68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8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0.70"/>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33">
            <a:extLst>
              <a:ext uri="{FF2B5EF4-FFF2-40B4-BE49-F238E27FC236}">
                <a16:creationId xmlns:a16="http://schemas.microsoft.com/office/drawing/2014/main" id="{C4D49DB9-3D85-DDF8-C6EE-12975A52B35D}"/>
              </a:ext>
            </a:extLst>
          </p:cNvPr>
          <p:cNvSpPr>
            <a:spLocks noChangeArrowheads="1"/>
          </p:cNvSpPr>
          <p:nvPr/>
        </p:nvSpPr>
        <p:spPr bwMode="auto">
          <a:xfrm>
            <a:off x="2773899" y="-18886"/>
            <a:ext cx="4032250" cy="6049963"/>
          </a:xfrm>
          <a:prstGeom prst="ellipse">
            <a:avLst/>
          </a:prstGeom>
          <a:solidFill>
            <a:srgbClr val="92D050"/>
          </a:solidFill>
          <a:ln>
            <a:noFill/>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rtl="1">
              <a:defRPr/>
            </a:pPr>
            <a:r>
              <a:rPr lang="fa-IR" dirty="0">
                <a:solidFill>
                  <a:srgbClr val="FFFFFF"/>
                </a:solidFill>
                <a:cs typeface="B Koodak" pitchFamily="2" charset="-78"/>
              </a:rPr>
              <a:t>دوره چهارم</a:t>
            </a:r>
          </a:p>
          <a:p>
            <a:pPr algn="ctr" rtl="1">
              <a:defRPr/>
            </a:pPr>
            <a:r>
              <a:rPr lang="fa-IR" dirty="0">
                <a:solidFill>
                  <a:srgbClr val="FFFFFF"/>
                </a:solidFill>
                <a:cs typeface="B Koodak" pitchFamily="2" charset="-78"/>
              </a:rPr>
              <a:t>از سال 2011به بعد</a:t>
            </a:r>
          </a:p>
          <a:p>
            <a:pPr algn="ctr" rtl="1">
              <a:defRPr/>
            </a:pPr>
            <a:r>
              <a:rPr lang="fa-IR" dirty="0">
                <a:solidFill>
                  <a:srgbClr val="FFFFFF"/>
                </a:solidFill>
                <a:cs typeface="B Koodak" pitchFamily="2" charset="-78"/>
              </a:rPr>
              <a:t>نت هوشمند</a:t>
            </a: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fa-IR" dirty="0">
              <a:solidFill>
                <a:srgbClr val="FFFFFF"/>
              </a:solidFill>
              <a:cs typeface="B Koodak" pitchFamily="2" charset="-78"/>
            </a:endParaRPr>
          </a:p>
          <a:p>
            <a:pPr algn="ctr" rtl="1">
              <a:defRPr/>
            </a:pPr>
            <a:endParaRPr lang="en-US" dirty="0">
              <a:solidFill>
                <a:srgbClr val="FFFFFF"/>
              </a:solidFill>
              <a:cs typeface="B Koodak" pitchFamily="2" charset="-78"/>
            </a:endParaRPr>
          </a:p>
        </p:txBody>
      </p:sp>
      <p:sp>
        <p:nvSpPr>
          <p:cNvPr id="3105" name="Oval 33">
            <a:extLst>
              <a:ext uri="{FF2B5EF4-FFF2-40B4-BE49-F238E27FC236}">
                <a16:creationId xmlns:a16="http://schemas.microsoft.com/office/drawing/2014/main" id="{C4D49DB9-3D85-DDF8-C6EE-12975A52B35D}"/>
              </a:ext>
            </a:extLst>
          </p:cNvPr>
          <p:cNvSpPr>
            <a:spLocks noChangeArrowheads="1"/>
          </p:cNvSpPr>
          <p:nvPr/>
        </p:nvSpPr>
        <p:spPr bwMode="auto">
          <a:xfrm>
            <a:off x="2691349" y="1308537"/>
            <a:ext cx="4032250" cy="5455801"/>
          </a:xfrm>
          <a:prstGeom prst="ellipse">
            <a:avLst/>
          </a:prstGeom>
          <a:solidFill>
            <a:srgbClr val="FF0000"/>
          </a:solidFill>
          <a:ln>
            <a:noFill/>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endParaRPr lang="en-US" dirty="0">
              <a:solidFill>
                <a:srgbClr val="FFFFFF"/>
              </a:solidFill>
              <a:cs typeface="B Koodak" pitchFamily="2" charset="-78"/>
            </a:endParaRPr>
          </a:p>
          <a:p>
            <a:pPr algn="ctr">
              <a:defRPr/>
            </a:pPr>
            <a:endParaRPr lang="en-US" dirty="0">
              <a:solidFill>
                <a:srgbClr val="FFFFFF"/>
              </a:solidFill>
              <a:cs typeface="B Koodak" pitchFamily="2" charset="-78"/>
            </a:endParaRPr>
          </a:p>
          <a:p>
            <a:pPr algn="ctr">
              <a:defRPr/>
            </a:pPr>
            <a:endParaRPr lang="en-US" dirty="0">
              <a:solidFill>
                <a:srgbClr val="FFFFFF"/>
              </a:solidFill>
              <a:cs typeface="B Koodak" pitchFamily="2" charset="-78"/>
            </a:endParaRPr>
          </a:p>
          <a:p>
            <a:pPr algn="ctr">
              <a:defRPr/>
            </a:pPr>
            <a:r>
              <a:rPr lang="fa-IR" dirty="0">
                <a:solidFill>
                  <a:srgbClr val="FFFFFF"/>
                </a:solidFill>
                <a:cs typeface="B Koodak" pitchFamily="2" charset="-78"/>
              </a:rPr>
              <a:t>دوره سوم </a:t>
            </a:r>
          </a:p>
          <a:p>
            <a:pPr algn="ctr">
              <a:defRPr/>
            </a:pPr>
            <a:r>
              <a:rPr lang="fa-IR" dirty="0">
                <a:solidFill>
                  <a:srgbClr val="FFFFFF"/>
                </a:solidFill>
                <a:cs typeface="B Koodak" pitchFamily="2" charset="-78"/>
              </a:rPr>
              <a:t>دهه 80 به بعد</a:t>
            </a:r>
          </a:p>
          <a:p>
            <a:pPr algn="ctr">
              <a:defRPr/>
            </a:pPr>
            <a:r>
              <a:rPr lang="en-US" b="1" dirty="0">
                <a:solidFill>
                  <a:srgbClr val="FFFFFF"/>
                </a:solidFill>
                <a:cs typeface="B Koodak" pitchFamily="2" charset="-78"/>
              </a:rPr>
              <a:t>RCM</a:t>
            </a: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fa-IR" dirty="0">
              <a:solidFill>
                <a:srgbClr val="FFFFFF"/>
              </a:solidFill>
              <a:cs typeface="B Koodak" pitchFamily="2" charset="-78"/>
            </a:endParaRPr>
          </a:p>
          <a:p>
            <a:pPr algn="ctr">
              <a:defRPr/>
            </a:pPr>
            <a:endParaRPr lang="en-US" dirty="0">
              <a:solidFill>
                <a:srgbClr val="FFFFFF"/>
              </a:solidFill>
              <a:cs typeface="B Koodak" pitchFamily="2" charset="-78"/>
            </a:endParaRPr>
          </a:p>
        </p:txBody>
      </p:sp>
      <p:sp>
        <p:nvSpPr>
          <p:cNvPr id="12292" name="Oval 31">
            <a:extLst>
              <a:ext uri="{FF2B5EF4-FFF2-40B4-BE49-F238E27FC236}">
                <a16:creationId xmlns:a16="http://schemas.microsoft.com/office/drawing/2014/main" id="{D111754D-5D12-21C3-D9FE-56DAED13F580}"/>
              </a:ext>
            </a:extLst>
          </p:cNvPr>
          <p:cNvSpPr>
            <a:spLocks noChangeArrowheads="1"/>
          </p:cNvSpPr>
          <p:nvPr/>
        </p:nvSpPr>
        <p:spPr bwMode="auto">
          <a:xfrm>
            <a:off x="2977099" y="2857500"/>
            <a:ext cx="3429000" cy="40005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2000" dirty="0">
                <a:solidFill>
                  <a:srgbClr val="FFFFFF"/>
                </a:solidFill>
                <a:latin typeface="Lucida Sans Unicode" panose="020B0602030504020204" pitchFamily="34" charset="0"/>
                <a:cs typeface="B Koodak" panose="00000700000000000000" pitchFamily="2" charset="-78"/>
              </a:rPr>
              <a:t>دوره دوم</a:t>
            </a:r>
          </a:p>
          <a:p>
            <a:pPr algn="ctr" eaLnBrk="1" hangingPunct="1"/>
            <a:r>
              <a:rPr lang="fa-IR" altLang="en-US" sz="2000" dirty="0">
                <a:solidFill>
                  <a:srgbClr val="FFFFFF"/>
                </a:solidFill>
                <a:latin typeface="Lucida Sans Unicode" panose="020B0602030504020204" pitchFamily="34" charset="0"/>
                <a:cs typeface="B Koodak" panose="00000700000000000000" pitchFamily="2" charset="-78"/>
              </a:rPr>
              <a:t>سالهاي پس از جنگ جهاني دوم</a:t>
            </a:r>
            <a:endParaRPr lang="en-US" altLang="en-US" sz="2000" b="1" dirty="0">
              <a:solidFill>
                <a:srgbClr val="FFFFFF"/>
              </a:solidFill>
              <a:latin typeface="Lucida Sans Unicode" panose="020B0602030504020204" pitchFamily="34" charset="0"/>
              <a:cs typeface="B Koodak" panose="00000700000000000000" pitchFamily="2" charset="-78"/>
            </a:endParaRPr>
          </a:p>
          <a:p>
            <a:pPr algn="ctr" eaLnBrk="1" hangingPunct="1"/>
            <a:r>
              <a:rPr lang="en-US" altLang="en-US" sz="2000" dirty="0">
                <a:solidFill>
                  <a:srgbClr val="FFFFFF"/>
                </a:solidFill>
                <a:latin typeface="Consolas" panose="020B0609020204030204" pitchFamily="49" charset="0"/>
              </a:rPr>
              <a:t>PM(1952) , TPM(1970)</a:t>
            </a:r>
            <a:endParaRPr lang="fa-IR" altLang="en-US" sz="2000" dirty="0">
              <a:solidFill>
                <a:srgbClr val="FFFFFF"/>
              </a:solidFill>
              <a:latin typeface="Consolas" panose="020B0609020204030204" pitchFamily="49" charset="0"/>
              <a:cs typeface="B Koodak" panose="00000700000000000000" pitchFamily="2" charset="-78"/>
            </a:endParaRPr>
          </a:p>
          <a:p>
            <a:pPr algn="ctr" eaLnBrk="1" hangingPunct="1"/>
            <a:endParaRPr lang="fa-IR" altLang="en-US" sz="2000" dirty="0">
              <a:solidFill>
                <a:srgbClr val="FFFFFF"/>
              </a:solidFill>
              <a:latin typeface="Lucida Sans Unicode" panose="020B0602030504020204" pitchFamily="34" charset="0"/>
              <a:cs typeface="B Koodak" panose="00000700000000000000" pitchFamily="2" charset="-78"/>
            </a:endParaRPr>
          </a:p>
          <a:p>
            <a:pPr algn="ctr" eaLnBrk="1" hangingPunct="1"/>
            <a:endParaRPr lang="fa-IR" altLang="en-US" sz="2000" dirty="0">
              <a:solidFill>
                <a:srgbClr val="FFFFFF"/>
              </a:solidFill>
              <a:latin typeface="Lucida Sans Unicode" panose="020B0602030504020204" pitchFamily="34" charset="0"/>
              <a:cs typeface="B Koodak" panose="00000700000000000000" pitchFamily="2" charset="-78"/>
            </a:endParaRPr>
          </a:p>
          <a:p>
            <a:pPr algn="ctr" eaLnBrk="1" hangingPunct="1"/>
            <a:endParaRPr lang="fa-IR" altLang="en-US" sz="2000" dirty="0">
              <a:solidFill>
                <a:srgbClr val="FFFFFF"/>
              </a:solidFill>
              <a:latin typeface="Lucida Sans Unicode" panose="020B0602030504020204" pitchFamily="34" charset="0"/>
              <a:cs typeface="B Koodak" panose="00000700000000000000" pitchFamily="2" charset="-78"/>
            </a:endParaRPr>
          </a:p>
          <a:p>
            <a:pPr algn="ctr" eaLnBrk="1" hangingPunct="1"/>
            <a:endParaRPr lang="fa-IR" altLang="en-US" sz="2000" dirty="0">
              <a:solidFill>
                <a:srgbClr val="FFFFFF"/>
              </a:solidFill>
              <a:latin typeface="Lucida Sans Unicode" panose="020B0602030504020204" pitchFamily="34" charset="0"/>
              <a:cs typeface="B Koodak" panose="00000700000000000000" pitchFamily="2" charset="-78"/>
            </a:endParaRPr>
          </a:p>
          <a:p>
            <a:pPr algn="ctr" eaLnBrk="1" hangingPunct="1"/>
            <a:endParaRPr lang="fa-IR" altLang="en-US" sz="2000" dirty="0">
              <a:solidFill>
                <a:srgbClr val="FFFFFF"/>
              </a:solidFill>
              <a:latin typeface="Lucida Sans Unicode" panose="020B0602030504020204" pitchFamily="34" charset="0"/>
              <a:cs typeface="B Koodak" panose="00000700000000000000" pitchFamily="2" charset="-78"/>
            </a:endParaRPr>
          </a:p>
          <a:p>
            <a:pPr algn="ctr" eaLnBrk="1" hangingPunct="1"/>
            <a:endParaRPr lang="fa-IR" altLang="en-US" sz="2000" dirty="0">
              <a:solidFill>
                <a:srgbClr val="FFFFFF"/>
              </a:solidFill>
              <a:latin typeface="Lucida Sans Unicode" panose="020B0602030504020204" pitchFamily="34" charset="0"/>
              <a:cs typeface="B Koodak" panose="00000700000000000000" pitchFamily="2" charset="-78"/>
            </a:endParaRPr>
          </a:p>
          <a:p>
            <a:pPr algn="ctr" eaLnBrk="1" hangingPunct="1"/>
            <a:endParaRPr lang="en-US" altLang="en-US" sz="2000" dirty="0">
              <a:solidFill>
                <a:srgbClr val="FFFFFF"/>
              </a:solidFill>
              <a:latin typeface="Lucida Sans Unicode" panose="020B0602030504020204" pitchFamily="34" charset="0"/>
              <a:cs typeface="B Koodak" panose="00000700000000000000" pitchFamily="2" charset="-78"/>
            </a:endParaRPr>
          </a:p>
        </p:txBody>
      </p:sp>
      <p:sp>
        <p:nvSpPr>
          <p:cNvPr id="12293" name="Oval 32">
            <a:extLst>
              <a:ext uri="{FF2B5EF4-FFF2-40B4-BE49-F238E27FC236}">
                <a16:creationId xmlns:a16="http://schemas.microsoft.com/office/drawing/2014/main" id="{6FE12D95-929A-3C9D-DB70-390B90EC9D7D}"/>
              </a:ext>
            </a:extLst>
          </p:cNvPr>
          <p:cNvSpPr>
            <a:spLocks noChangeArrowheads="1"/>
          </p:cNvSpPr>
          <p:nvPr/>
        </p:nvSpPr>
        <p:spPr bwMode="auto">
          <a:xfrm>
            <a:off x="3393024" y="4260850"/>
            <a:ext cx="2520950" cy="25209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latin typeface="Consolas" panose="020B0609020204030204" pitchFamily="49" charset="0"/>
                <a:cs typeface="B Koodak" panose="00000700000000000000" pitchFamily="2" charset="-78"/>
              </a:rPr>
              <a:t>دوره اول</a:t>
            </a:r>
          </a:p>
          <a:p>
            <a:pPr algn="ctr" eaLnBrk="1" hangingPunct="1"/>
            <a:r>
              <a:rPr lang="fa-IR" altLang="en-US">
                <a:latin typeface="Consolas" panose="020B0609020204030204" pitchFamily="49" charset="0"/>
                <a:cs typeface="B Koodak" panose="00000700000000000000" pitchFamily="2" charset="-78"/>
              </a:rPr>
              <a:t>قبل از جنگ جهاني دوم</a:t>
            </a:r>
          </a:p>
          <a:p>
            <a:pPr algn="ctr" eaLnBrk="1" hangingPunct="1"/>
            <a:r>
              <a:rPr lang="en-US" altLang="en-US" b="1">
                <a:latin typeface="Consolas" panose="020B0609020204030204" pitchFamily="49" charset="0"/>
              </a:rPr>
              <a:t>BM</a:t>
            </a:r>
          </a:p>
        </p:txBody>
      </p:sp>
      <p:sp>
        <p:nvSpPr>
          <p:cNvPr id="12294" name="AutoShape 35">
            <a:extLst>
              <a:ext uri="{FF2B5EF4-FFF2-40B4-BE49-F238E27FC236}">
                <a16:creationId xmlns:a16="http://schemas.microsoft.com/office/drawing/2014/main" id="{B1E730B6-A02C-CDEF-9E48-4B41407724BA}"/>
              </a:ext>
            </a:extLst>
          </p:cNvPr>
          <p:cNvSpPr>
            <a:spLocks noChangeArrowheads="1"/>
          </p:cNvSpPr>
          <p:nvPr/>
        </p:nvSpPr>
        <p:spPr bwMode="auto">
          <a:xfrm rot="16200000">
            <a:off x="4398705" y="4223544"/>
            <a:ext cx="569912"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000099"/>
              </a:solidFill>
              <a:latin typeface="Lucida Sans Unicode" panose="020B0602030504020204" pitchFamily="34" charset="0"/>
            </a:endParaRPr>
          </a:p>
        </p:txBody>
      </p:sp>
      <p:sp>
        <p:nvSpPr>
          <p:cNvPr id="12295" name="AutoShape 36">
            <a:extLst>
              <a:ext uri="{FF2B5EF4-FFF2-40B4-BE49-F238E27FC236}">
                <a16:creationId xmlns:a16="http://schemas.microsoft.com/office/drawing/2014/main" id="{CE30B6A8-9B60-258F-6300-63558D84BE72}"/>
              </a:ext>
            </a:extLst>
          </p:cNvPr>
          <p:cNvSpPr>
            <a:spLocks noChangeArrowheads="1"/>
          </p:cNvSpPr>
          <p:nvPr/>
        </p:nvSpPr>
        <p:spPr bwMode="auto">
          <a:xfrm rot="16200000">
            <a:off x="4408230" y="2699544"/>
            <a:ext cx="569912"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000099"/>
              </a:solidFill>
              <a:latin typeface="Lucida Sans Unicode" panose="020B0602030504020204" pitchFamily="34" charset="0"/>
            </a:endParaRPr>
          </a:p>
        </p:txBody>
      </p:sp>
      <p:sp>
        <p:nvSpPr>
          <p:cNvPr id="3110" name="Text Box 38">
            <a:extLst>
              <a:ext uri="{FF2B5EF4-FFF2-40B4-BE49-F238E27FC236}">
                <a16:creationId xmlns:a16="http://schemas.microsoft.com/office/drawing/2014/main" id="{F53E09A6-F5B7-0E94-E587-5AEDAE8CACED}"/>
              </a:ext>
            </a:extLst>
          </p:cNvPr>
          <p:cNvSpPr txBox="1">
            <a:spLocks noChangeArrowheads="1"/>
          </p:cNvSpPr>
          <p:nvPr/>
        </p:nvSpPr>
        <p:spPr bwMode="auto">
          <a:xfrm>
            <a:off x="6723599" y="5523077"/>
            <a:ext cx="4830762" cy="1016000"/>
          </a:xfrm>
          <a:prstGeom prst="rect">
            <a:avLst/>
          </a:prstGeom>
          <a:solidFill>
            <a:srgbClr val="FFC000"/>
          </a:solidFill>
          <a:ln>
            <a:noFill/>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fa-IR" sz="2000" dirty="0">
                <a:cs typeface="B Koodak" pitchFamily="2" charset="-78"/>
              </a:rPr>
              <a:t>صنعت ماشيني نشده بود و تجهيزات ساده بودند.</a:t>
            </a:r>
          </a:p>
          <a:p>
            <a:pPr algn="ctr">
              <a:defRPr/>
            </a:pPr>
            <a:r>
              <a:rPr lang="fa-IR" sz="2000" dirty="0">
                <a:cs typeface="B Koodak" pitchFamily="2" charset="-78"/>
              </a:rPr>
              <a:t>تجهيزات قوي تر از آن چه نياز بود طراحي شده بودند .</a:t>
            </a:r>
          </a:p>
          <a:p>
            <a:pPr algn="ctr">
              <a:defRPr/>
            </a:pPr>
            <a:r>
              <a:rPr lang="fa-IR" sz="2000" dirty="0">
                <a:cs typeface="B Koodak" pitchFamily="2" charset="-78"/>
              </a:rPr>
              <a:t>نت در حد تميزكاري ، سرويس كاري و روغن كاري بود</a:t>
            </a:r>
            <a:endParaRPr lang="en-US" sz="2000" dirty="0">
              <a:cs typeface="B Koodak" pitchFamily="2" charset="-78"/>
            </a:endParaRPr>
          </a:p>
        </p:txBody>
      </p:sp>
      <p:sp>
        <p:nvSpPr>
          <p:cNvPr id="3112" name="Text Box 40">
            <a:extLst>
              <a:ext uri="{FF2B5EF4-FFF2-40B4-BE49-F238E27FC236}">
                <a16:creationId xmlns:a16="http://schemas.microsoft.com/office/drawing/2014/main" id="{4F67236D-BF80-58BD-D360-03FC5A3962C3}"/>
              </a:ext>
            </a:extLst>
          </p:cNvPr>
          <p:cNvSpPr txBox="1">
            <a:spLocks noChangeArrowheads="1"/>
          </p:cNvSpPr>
          <p:nvPr/>
        </p:nvSpPr>
        <p:spPr bwMode="auto">
          <a:xfrm>
            <a:off x="6888698" y="4231957"/>
            <a:ext cx="4500563" cy="984885"/>
          </a:xfrm>
          <a:prstGeom prst="rect">
            <a:avLst/>
          </a:prstGeom>
          <a:solidFill>
            <a:srgbClr val="0000FF"/>
          </a:solid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a-IR" sz="2000" dirty="0">
                <a:solidFill>
                  <a:srgbClr val="FFFFFF"/>
                </a:solidFill>
                <a:cs typeface="B Koodak" pitchFamily="2" charset="-78"/>
              </a:rPr>
              <a:t>مكانيزه شدن صنعت</a:t>
            </a:r>
          </a:p>
          <a:p>
            <a:pPr algn="ctr">
              <a:defRPr/>
            </a:pPr>
            <a:r>
              <a:rPr lang="fa-IR" sz="2000" dirty="0">
                <a:solidFill>
                  <a:srgbClr val="FFFFFF"/>
                </a:solidFill>
                <a:cs typeface="B Koodak" pitchFamily="2" charset="-78"/>
              </a:rPr>
              <a:t>تنوع و پيچيدگي تجهيزات</a:t>
            </a:r>
          </a:p>
          <a:p>
            <a:pPr algn="ctr">
              <a:defRPr/>
            </a:pPr>
            <a:r>
              <a:rPr lang="fa-IR" dirty="0">
                <a:solidFill>
                  <a:srgbClr val="FFFFFF"/>
                </a:solidFill>
                <a:cs typeface="B Koodak" pitchFamily="2" charset="-78"/>
              </a:rPr>
              <a:t>اهميت توقف  ماشين آلات و گسترش نت پيش گيرانه</a:t>
            </a:r>
            <a:endParaRPr lang="en-US" dirty="0">
              <a:solidFill>
                <a:srgbClr val="FFFFFF"/>
              </a:solidFill>
              <a:cs typeface="B Koodak" pitchFamily="2" charset="-78"/>
            </a:endParaRPr>
          </a:p>
        </p:txBody>
      </p:sp>
      <p:sp>
        <p:nvSpPr>
          <p:cNvPr id="3114" name="Text Box 42">
            <a:extLst>
              <a:ext uri="{FF2B5EF4-FFF2-40B4-BE49-F238E27FC236}">
                <a16:creationId xmlns:a16="http://schemas.microsoft.com/office/drawing/2014/main" id="{9661D75C-1019-57EE-6390-563520BD68E5}"/>
              </a:ext>
            </a:extLst>
          </p:cNvPr>
          <p:cNvSpPr txBox="1">
            <a:spLocks noChangeArrowheads="1"/>
          </p:cNvSpPr>
          <p:nvPr/>
        </p:nvSpPr>
        <p:spPr bwMode="auto">
          <a:xfrm>
            <a:off x="6888698" y="3020437"/>
            <a:ext cx="4500562" cy="1016000"/>
          </a:xfrm>
          <a:prstGeom prst="rect">
            <a:avLst/>
          </a:prstGeom>
          <a:solidFill>
            <a:srgbClr val="FF0000"/>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fa-IR" sz="2000" dirty="0">
                <a:solidFill>
                  <a:srgbClr val="FFFFFF"/>
                </a:solidFill>
                <a:cs typeface="B Koodak" pitchFamily="2" charset="-78"/>
              </a:rPr>
              <a:t>شتاب بيشتر در تغيير صنعت</a:t>
            </a:r>
          </a:p>
          <a:p>
            <a:pPr algn="ctr">
              <a:defRPr/>
            </a:pPr>
            <a:r>
              <a:rPr lang="fa-IR" sz="2000" dirty="0">
                <a:solidFill>
                  <a:srgbClr val="FFFFFF"/>
                </a:solidFill>
                <a:cs typeface="B Koodak" pitchFamily="2" charset="-78"/>
              </a:rPr>
              <a:t>ايجاد انتظارات جديد</a:t>
            </a:r>
          </a:p>
          <a:p>
            <a:pPr algn="ctr">
              <a:defRPr/>
            </a:pPr>
            <a:r>
              <a:rPr lang="fa-IR" sz="2000" dirty="0">
                <a:solidFill>
                  <a:srgbClr val="FFFFFF"/>
                </a:solidFill>
                <a:cs typeface="B Koodak" pitchFamily="2" charset="-78"/>
              </a:rPr>
              <a:t>ايجاد تكنيك هاي جديد نت</a:t>
            </a:r>
            <a:endParaRPr lang="en-US" sz="2000" dirty="0">
              <a:solidFill>
                <a:srgbClr val="FFFFFF"/>
              </a:solidFill>
              <a:cs typeface="B Koodak" pitchFamily="2" charset="-78"/>
            </a:endParaRPr>
          </a:p>
        </p:txBody>
      </p:sp>
      <p:sp>
        <p:nvSpPr>
          <p:cNvPr id="3" name="Title 2">
            <a:extLst>
              <a:ext uri="{FF2B5EF4-FFF2-40B4-BE49-F238E27FC236}">
                <a16:creationId xmlns:a16="http://schemas.microsoft.com/office/drawing/2014/main" id="{0769E5E6-C511-D579-E42C-C54D38201B55}"/>
              </a:ext>
            </a:extLst>
          </p:cNvPr>
          <p:cNvSpPr>
            <a:spLocks noGrp="1"/>
          </p:cNvSpPr>
          <p:nvPr>
            <p:ph type="title"/>
          </p:nvPr>
        </p:nvSpPr>
        <p:spPr>
          <a:xfrm>
            <a:off x="1300018" y="35613"/>
            <a:ext cx="10515600" cy="1325563"/>
          </a:xfrm>
        </p:spPr>
        <p:txBody>
          <a:bodyPr/>
          <a:lstStyle/>
          <a:p>
            <a:pPr algn="r"/>
            <a:r>
              <a:rPr lang="fa-IR" sz="3600" dirty="0">
                <a:latin typeface="Arial" panose="020B0604020202020204" pitchFamily="34" charset="0"/>
                <a:cs typeface="B Titr" panose="00000700000000000000" pitchFamily="2" charset="-78"/>
              </a:rPr>
              <a:t>تاریخچه استراتژی های نت</a:t>
            </a:r>
            <a:endParaRPr lang="en-US" sz="3600" dirty="0">
              <a:latin typeface="Arial" panose="020B0604020202020204" pitchFamily="34" charset="0"/>
              <a:cs typeface="B Titr" panose="00000700000000000000" pitchFamily="2" charset="-78"/>
            </a:endParaRPr>
          </a:p>
        </p:txBody>
      </p:sp>
      <p:sp>
        <p:nvSpPr>
          <p:cNvPr id="12" name="AutoShape 36">
            <a:extLst>
              <a:ext uri="{FF2B5EF4-FFF2-40B4-BE49-F238E27FC236}">
                <a16:creationId xmlns:a16="http://schemas.microsoft.com/office/drawing/2014/main" id="{CE30B6A8-9B60-258F-6300-63558D84BE72}"/>
              </a:ext>
            </a:extLst>
          </p:cNvPr>
          <p:cNvSpPr>
            <a:spLocks noChangeArrowheads="1"/>
          </p:cNvSpPr>
          <p:nvPr/>
        </p:nvSpPr>
        <p:spPr bwMode="auto">
          <a:xfrm rot="16200000">
            <a:off x="4406643" y="1369984"/>
            <a:ext cx="569912"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000099"/>
              </a:solidFill>
              <a:latin typeface="Lucida Sans Unicode" panose="020B0602030504020204" pitchFamily="34" charset="0"/>
            </a:endParaRPr>
          </a:p>
        </p:txBody>
      </p:sp>
      <p:sp>
        <p:nvSpPr>
          <p:cNvPr id="2" name="Rectangle 1"/>
          <p:cNvSpPr/>
          <p:nvPr/>
        </p:nvSpPr>
        <p:spPr>
          <a:xfrm>
            <a:off x="6888698" y="1870840"/>
            <a:ext cx="4500562" cy="98666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a:cs typeface="B Koodak" panose="00000700000000000000" pitchFamily="2" charset="-78"/>
              </a:rPr>
              <a:t>تحول دیجیتال در نت</a:t>
            </a:r>
          </a:p>
          <a:p>
            <a:pPr algn="ctr"/>
            <a:r>
              <a:rPr lang="fa-IR" dirty="0">
                <a:cs typeface="B Koodak" panose="00000700000000000000" pitchFamily="2" charset="-78"/>
              </a:rPr>
              <a:t>استفاده از فناوری های نوین در نت</a:t>
            </a:r>
          </a:p>
          <a:p>
            <a:pPr algn="ctr"/>
            <a:r>
              <a:rPr lang="fa-IR" dirty="0">
                <a:cs typeface="B Koodak" panose="00000700000000000000" pitchFamily="2" charset="-78"/>
              </a:rPr>
              <a:t>اینترنت اشیا، فناوری واقعیت افزوده و واقعیت مجازی </a:t>
            </a:r>
            <a:endParaRPr lang="en-GB" dirty="0">
              <a:cs typeface="B Koodak" panose="00000700000000000000" pitchFamily="2" charset="-7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713" y="779494"/>
            <a:ext cx="8229600" cy="1066800"/>
          </a:xfrm>
        </p:spPr>
        <p:txBody>
          <a:bodyPr>
            <a:normAutofit/>
          </a:bodyPr>
          <a:lstStyle/>
          <a:p>
            <a:pPr algn="r"/>
            <a:r>
              <a:rPr lang="fa-IR" sz="3600" dirty="0">
                <a:cs typeface="B Titr" panose="00000700000000000000" pitchFamily="2" charset="-78"/>
              </a:rPr>
              <a:t>شناسايي تجهيزات کليدي</a:t>
            </a:r>
          </a:p>
        </p:txBody>
      </p:sp>
      <p:sp>
        <p:nvSpPr>
          <p:cNvPr id="3" name="Content Placeholder 2"/>
          <p:cNvSpPr>
            <a:spLocks noGrp="1"/>
          </p:cNvSpPr>
          <p:nvPr>
            <p:ph idx="1"/>
          </p:nvPr>
        </p:nvSpPr>
        <p:spPr>
          <a:xfrm>
            <a:off x="1371600" y="2028444"/>
            <a:ext cx="8849933" cy="4325112"/>
          </a:xfrm>
        </p:spPr>
        <p:txBody>
          <a:bodyPr>
            <a:normAutofit/>
          </a:bodyPr>
          <a:lstStyle/>
          <a:p>
            <a:pPr marL="457200" lvl="1" indent="0" algn="r" rtl="1">
              <a:buNone/>
            </a:pPr>
            <a:r>
              <a:rPr lang="fa-IR" sz="2000" dirty="0">
                <a:cs typeface="B Nazanin" panose="00000400000000000000" pitchFamily="2" charset="-78"/>
              </a:rPr>
              <a:t>تحليل ارزيابي اهميت تجهیز براساس </a:t>
            </a:r>
            <a:r>
              <a:rPr lang="fa-IR"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ايمني، زيست محيطي، تاثير روي توليد، ميزان تکرار خرابي</a:t>
            </a:r>
            <a:endParaRPr lang="fa-IR" sz="2000" dirty="0">
              <a:cs typeface="B Nazanin" panose="00000400000000000000" pitchFamily="2" charset="-78"/>
            </a:endParaRPr>
          </a:p>
        </p:txBody>
      </p:sp>
      <p:pic>
        <p:nvPicPr>
          <p:cNvPr id="1027" name="Picture 3"/>
          <p:cNvPicPr>
            <a:picLocks noChangeAspect="1" noChangeArrowheads="1"/>
          </p:cNvPicPr>
          <p:nvPr/>
        </p:nvPicPr>
        <p:blipFill>
          <a:blip r:embed="rId2">
            <a:duotone>
              <a:prstClr val="black"/>
              <a:srgbClr val="FFC000">
                <a:tint val="45000"/>
                <a:satMod val="400000"/>
              </a:srgbClr>
            </a:duotone>
          </a:blip>
          <a:srcRect l="36111" t="45370" r="27778" b="24074"/>
          <a:stretch>
            <a:fillRect/>
          </a:stretch>
        </p:blipFill>
        <p:spPr bwMode="auto">
          <a:xfrm>
            <a:off x="6399246" y="3314700"/>
            <a:ext cx="2761673" cy="1752600"/>
          </a:xfrm>
          <a:prstGeom prst="rect">
            <a:avLst/>
          </a:prstGeom>
          <a:noFill/>
          <a:ln w="9525">
            <a:noFill/>
            <a:miter lim="800000"/>
            <a:headEnd/>
            <a:tailEnd/>
          </a:ln>
          <a:effectLst/>
        </p:spPr>
      </p:pic>
      <p:pic>
        <p:nvPicPr>
          <p:cNvPr id="10" name="Picture 9"/>
          <p:cNvPicPr/>
          <p:nvPr/>
        </p:nvPicPr>
        <p:blipFill>
          <a:blip r:embed="rId3"/>
          <a:srcRect l="22601" t="32816" r="21228" b="10643"/>
          <a:stretch>
            <a:fillRect/>
          </a:stretch>
        </p:blipFill>
        <p:spPr bwMode="auto">
          <a:xfrm>
            <a:off x="2362200" y="2971800"/>
            <a:ext cx="3733800" cy="2971800"/>
          </a:xfrm>
          <a:prstGeom prst="rect">
            <a:avLst/>
          </a:prstGeom>
          <a:noFill/>
          <a:ln w="9525">
            <a:noFill/>
            <a:miter lim="800000"/>
            <a:headEnd/>
            <a:tailEnd/>
          </a:ln>
        </p:spPr>
      </p:pic>
    </p:spTree>
    <p:extLst>
      <p:ext uri="{BB962C8B-B14F-4D97-AF65-F5344CB8AC3E}">
        <p14:creationId xmlns:p14="http://schemas.microsoft.com/office/powerpoint/2010/main" val="422529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07464"/>
            <a:ext cx="8229600" cy="1066800"/>
          </a:xfrm>
        </p:spPr>
        <p:txBody>
          <a:bodyPr>
            <a:normAutofit/>
          </a:bodyPr>
          <a:lstStyle/>
          <a:p>
            <a:pPr algn="r"/>
            <a:r>
              <a:rPr lang="fa-IR" sz="3200" dirty="0">
                <a:cs typeface="B Koodak" panose="00000700000000000000" pitchFamily="2" charset="-78"/>
              </a:rPr>
              <a:t>ارزیابی ریسک برای هر دارایی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2913888"/>
                <a:ext cx="8229600" cy="3029712"/>
              </a:xfrm>
            </p:spPr>
            <p:txBody>
              <a:bodyPr>
                <a:normAutofit/>
              </a:bodyPr>
              <a:lstStyle/>
              <a:p>
                <a:pPr marL="2400300" lvl="7" indent="0">
                  <a:buNone/>
                </a:pPr>
                <a:endParaRPr lang="fa-IR" sz="2400" dirty="0">
                  <a:ea typeface="Cambria Math" panose="02040503050406030204" pitchFamily="18" charset="0"/>
                  <a:cs typeface="B Koodak" panose="00000700000000000000" pitchFamily="2" charset="-78"/>
                </a:endParaRPr>
              </a:p>
              <a:p>
                <a:pPr marL="2400300" lvl="7" indent="0">
                  <a:buNone/>
                </a:pPr>
                <a14:m>
                  <m:oMathPara xmlns:m="http://schemas.openxmlformats.org/officeDocument/2006/math">
                    <m:oMathParaPr>
                      <m:jc m:val="center"/>
                    </m:oMathParaPr>
                    <m:oMath xmlns:m="http://schemas.openxmlformats.org/officeDocument/2006/math">
                      <m:r>
                        <a:rPr lang="fa-IR" sz="2400" i="1">
                          <a:latin typeface="Cambria Math" panose="02040503050406030204" pitchFamily="18" charset="0"/>
                          <a:ea typeface="Cambria Math" panose="02040503050406030204" pitchFamily="18" charset="0"/>
                        </a:rPr>
                        <m:t>ℝ</m:t>
                      </m:r>
                      <m:r>
                        <a:rPr lang="fa-IR" sz="2400" i="1">
                          <a:latin typeface="Cambria Math" panose="02040503050406030204" pitchFamily="18" charset="0"/>
                          <a:ea typeface="Cambria Math" panose="02040503050406030204" pitchFamily="18" charset="0"/>
                        </a:rPr>
                        <m:t>=</m:t>
                      </m:r>
                      <m:r>
                        <a:rPr lang="fa-IR" sz="2400" i="1">
                          <a:latin typeface="Cambria Math" panose="02040503050406030204" pitchFamily="18" charset="0"/>
                          <a:ea typeface="Cambria Math" panose="02040503050406030204" pitchFamily="18" charset="0"/>
                        </a:rPr>
                        <m:t>𝔽</m:t>
                      </m:r>
                      <m:r>
                        <a:rPr lang="fa-IR" sz="2400" i="1">
                          <a:latin typeface="Cambria Math" panose="02040503050406030204" pitchFamily="18" charset="0"/>
                          <a:ea typeface="Cambria Math" panose="02040503050406030204" pitchFamily="18" charset="0"/>
                        </a:rPr>
                        <m:t>×</m:t>
                      </m:r>
                      <m:r>
                        <a:rPr lang="fa-IR" sz="2400" i="1">
                          <a:latin typeface="Cambria Math" panose="02040503050406030204" pitchFamily="18" charset="0"/>
                          <a:ea typeface="Cambria Math" panose="02040503050406030204" pitchFamily="18" charset="0"/>
                        </a:rPr>
                        <m:t>ℂ</m:t>
                      </m:r>
                    </m:oMath>
                  </m:oMathPara>
                </a14:m>
                <a:endParaRPr lang="fa-IR" sz="2400" dirty="0">
                  <a:cs typeface="B Koodak" panose="00000700000000000000" pitchFamily="2" charset="-78"/>
                </a:endParaRPr>
              </a:p>
              <a:p>
                <a:pPr algn="r" rtl="1"/>
                <a:r>
                  <a:rPr lang="en-US" sz="2100" dirty="0">
                    <a:cs typeface="B Koodak" panose="00000700000000000000" pitchFamily="2" charset="-78"/>
                  </a:rPr>
                  <a:t>F</a:t>
                </a:r>
                <a:r>
                  <a:rPr lang="fa-IR" sz="2100" dirty="0">
                    <a:cs typeface="B Koodak" panose="00000700000000000000" pitchFamily="2" charset="-78"/>
                  </a:rPr>
                  <a:t> بسامد یا تعداد خرابی در یک بازه زمانی مشخص است (سال)</a:t>
                </a:r>
              </a:p>
              <a:p>
                <a:pPr algn="r" rtl="1"/>
                <a:r>
                  <a:rPr lang="en-US" sz="2100" dirty="0">
                    <a:cs typeface="B Koodak" panose="00000700000000000000" pitchFamily="2" charset="-78"/>
                  </a:rPr>
                  <a:t>C</a:t>
                </a:r>
                <a:r>
                  <a:rPr lang="fa-IR" sz="2100" dirty="0">
                    <a:cs typeface="B Koodak" panose="00000700000000000000" pitchFamily="2" charset="-78"/>
                  </a:rPr>
                  <a:t> نتیجه خرابی است که به صورت زیر محاسبه می شود:</a:t>
                </a:r>
              </a:p>
              <a:p>
                <a:pPr marL="0" indent="0">
                  <a:buNone/>
                </a:pPr>
                <a:endParaRPr lang="fa-IR" sz="2100" dirty="0">
                  <a:cs typeface="B Koodak" panose="00000700000000000000" pitchFamily="2" charset="-78"/>
                </a:endParaRPr>
              </a:p>
              <a:p>
                <a:pPr marL="1714500" lvl="5" indent="0">
                  <a:buNone/>
                </a:pPr>
                <a14:m>
                  <m:oMath xmlns:m="http://schemas.openxmlformats.org/officeDocument/2006/math">
                    <m:r>
                      <a:rPr lang="fa-IR" sz="2100" i="1">
                        <a:latin typeface="Cambria Math" panose="02040503050406030204" pitchFamily="18" charset="0"/>
                        <a:ea typeface="Cambria Math" panose="02040503050406030204" pitchFamily="18" charset="0"/>
                      </a:rPr>
                      <m:t>ℂ</m:t>
                    </m:r>
                    <m:r>
                      <a:rPr lang="fa-IR" sz="2100" i="1">
                        <a:latin typeface="Cambria Math" panose="02040503050406030204" pitchFamily="18" charset="0"/>
                        <a:ea typeface="Cambria Math" panose="02040503050406030204" pitchFamily="18" charset="0"/>
                      </a:rPr>
                      <m:t>=</m:t>
                    </m:r>
                    <m:d>
                      <m:dPr>
                        <m:ctrlPr>
                          <a:rPr lang="fa-IR" sz="2100" i="1">
                            <a:latin typeface="Cambria Math" panose="02040503050406030204" pitchFamily="18" charset="0"/>
                            <a:ea typeface="Cambria Math" panose="02040503050406030204" pitchFamily="18" charset="0"/>
                          </a:rPr>
                        </m:ctrlPr>
                      </m:dPr>
                      <m:e>
                        <m:r>
                          <a:rPr lang="fa-IR" sz="2100" i="1">
                            <a:latin typeface="Cambria Math" panose="02040503050406030204" pitchFamily="18" charset="0"/>
                            <a:ea typeface="Cambria Math" panose="02040503050406030204" pitchFamily="18" charset="0"/>
                          </a:rPr>
                          <m:t>𝕆𝕀</m:t>
                        </m:r>
                        <m:r>
                          <a:rPr lang="fa-IR" sz="2100" i="1">
                            <a:latin typeface="Cambria Math" panose="02040503050406030204" pitchFamily="18" charset="0"/>
                            <a:ea typeface="Cambria Math" panose="02040503050406030204" pitchFamily="18" charset="0"/>
                          </a:rPr>
                          <m:t>×</m:t>
                        </m:r>
                        <m:r>
                          <a:rPr lang="fa-IR" sz="2100" i="1">
                            <a:latin typeface="Cambria Math" panose="02040503050406030204" pitchFamily="18" charset="0"/>
                            <a:ea typeface="Cambria Math" panose="02040503050406030204" pitchFamily="18" charset="0"/>
                          </a:rPr>
                          <m:t>𝕆𝔽</m:t>
                        </m:r>
                      </m:e>
                    </m:d>
                    <m:r>
                      <a:rPr lang="fa-IR" sz="2100" i="1">
                        <a:latin typeface="Cambria Math" panose="02040503050406030204" pitchFamily="18" charset="0"/>
                        <a:ea typeface="Cambria Math" panose="02040503050406030204" pitchFamily="18" charset="0"/>
                      </a:rPr>
                      <m:t>+</m:t>
                    </m:r>
                    <m:r>
                      <a:rPr lang="fa-IR" sz="2100" i="1">
                        <a:latin typeface="Cambria Math" panose="02040503050406030204" pitchFamily="18" charset="0"/>
                        <a:ea typeface="Cambria Math" panose="02040503050406030204" pitchFamily="18" charset="0"/>
                      </a:rPr>
                      <m:t>𝕄</m:t>
                    </m:r>
                    <m:r>
                      <a:rPr lang="fa-IR" sz="2100" i="1">
                        <a:latin typeface="Cambria Math" panose="02040503050406030204" pitchFamily="18" charset="0"/>
                        <a:ea typeface="Cambria Math" panose="02040503050406030204" pitchFamily="18" charset="0"/>
                      </a:rPr>
                      <m:t>ℂ</m:t>
                    </m:r>
                    <m:r>
                      <a:rPr lang="fa-IR" sz="2100" i="1">
                        <a:latin typeface="Cambria Math" panose="02040503050406030204" pitchFamily="18" charset="0"/>
                        <a:ea typeface="Cambria Math" panose="02040503050406030204" pitchFamily="18" charset="0"/>
                      </a:rPr>
                      <m:t>+</m:t>
                    </m:r>
                    <m:r>
                      <a:rPr lang="fa-IR" sz="2100" i="1">
                        <a:latin typeface="Cambria Math" panose="02040503050406030204" pitchFamily="18" charset="0"/>
                        <a:ea typeface="Cambria Math" panose="02040503050406030204" pitchFamily="18" charset="0"/>
                      </a:rPr>
                      <m:t>𝕀𝕊𝔼</m:t>
                    </m:r>
                  </m:oMath>
                </a14:m>
                <a:r>
                  <a:rPr lang="fa-IR" sz="1650" dirty="0">
                    <a:cs typeface="B Koodak" panose="00000700000000000000" pitchFamily="2" charset="-78"/>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2913888"/>
                <a:ext cx="8229600" cy="3029712"/>
              </a:xfrm>
              <a:blipFill>
                <a:blip r:embed="rId2"/>
                <a:stretch>
                  <a:fillRect r="-815"/>
                </a:stretch>
              </a:blipFill>
            </p:spPr>
            <p:txBody>
              <a:bodyPr/>
              <a:lstStyle/>
              <a:p>
                <a:r>
                  <a:rPr lang="en-US">
                    <a:noFill/>
                  </a:rPr>
                  <a:t> </a:t>
                </a:r>
              </a:p>
            </p:txBody>
          </p:sp>
        </mc:Fallback>
      </mc:AlternateContent>
      <p:sp>
        <p:nvSpPr>
          <p:cNvPr id="4" name="Title 1"/>
          <p:cNvSpPr txBox="1">
            <a:spLocks/>
          </p:cNvSpPr>
          <p:nvPr/>
        </p:nvSpPr>
        <p:spPr>
          <a:xfrm>
            <a:off x="2819400" y="765207"/>
            <a:ext cx="7498080" cy="715962"/>
          </a:xfrm>
          <a:prstGeom prst="rect">
            <a:avLst/>
          </a:prstGeom>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B Yekan" pitchFamily="2" charset="-78"/>
              </a:defRPr>
            </a:lvl1pPr>
          </a:lstStyle>
          <a:p>
            <a:pPr algn="r" rtl="0">
              <a:lnSpc>
                <a:spcPct val="90000"/>
              </a:lnSpc>
            </a:pPr>
            <a:r>
              <a:rPr lang="fa-IR" sz="3600" dirty="0">
                <a:solidFill>
                  <a:schemeClr val="tx1"/>
                </a:solidFill>
                <a:cs typeface="B Titr" panose="00000700000000000000" pitchFamily="2" charset="-78"/>
              </a:rPr>
              <a:t>اولویت بندی دارایی ها</a:t>
            </a:r>
            <a:endParaRPr lang="en-US" sz="3600" dirty="0">
              <a:solidFill>
                <a:schemeClr val="tx1"/>
              </a:solidFill>
              <a:cs typeface="B Titr" panose="00000700000000000000" pitchFamily="2" charset="-78"/>
            </a:endParaRPr>
          </a:p>
        </p:txBody>
      </p:sp>
    </p:spTree>
    <p:extLst>
      <p:ext uri="{BB962C8B-B14F-4D97-AF65-F5344CB8AC3E}">
        <p14:creationId xmlns:p14="http://schemas.microsoft.com/office/powerpoint/2010/main" val="3179749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dirty="0">
                <a:cs typeface="B Titr" panose="00000700000000000000" pitchFamily="2" charset="-78"/>
              </a:rPr>
              <a:t>نتیجه خرابی</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50000"/>
                  </a:lnSpc>
                  <a:buNone/>
                </a:pPr>
                <a14:m>
                  <m:oMathPara xmlns:m="http://schemas.openxmlformats.org/officeDocument/2006/math">
                    <m:oMathParaPr>
                      <m:jc m:val="center"/>
                    </m:oMathParaPr>
                    <m:oMath xmlns:m="http://schemas.openxmlformats.org/officeDocument/2006/math">
                      <m:r>
                        <a:rPr lang="fa-IR" sz="2400" i="1">
                          <a:latin typeface="Cambria Math" panose="02040503050406030204" pitchFamily="18" charset="0"/>
                          <a:ea typeface="Cambria Math" panose="02040503050406030204" pitchFamily="18" charset="0"/>
                        </a:rPr>
                        <m:t>ℂ</m:t>
                      </m:r>
                      <m:r>
                        <a:rPr lang="fa-IR" sz="2400" i="1">
                          <a:latin typeface="Cambria Math" panose="02040503050406030204" pitchFamily="18" charset="0"/>
                          <a:ea typeface="Cambria Math" panose="02040503050406030204" pitchFamily="18" charset="0"/>
                        </a:rPr>
                        <m:t>=</m:t>
                      </m:r>
                      <m:d>
                        <m:dPr>
                          <m:ctrlPr>
                            <a:rPr lang="fa-IR" sz="2400" i="1">
                              <a:latin typeface="Cambria Math" panose="02040503050406030204" pitchFamily="18" charset="0"/>
                              <a:ea typeface="Cambria Math" panose="02040503050406030204" pitchFamily="18" charset="0"/>
                            </a:rPr>
                          </m:ctrlPr>
                        </m:dPr>
                        <m:e>
                          <m:r>
                            <a:rPr lang="fa-IR" sz="2400" i="1">
                              <a:latin typeface="Cambria Math" panose="02040503050406030204" pitchFamily="18" charset="0"/>
                              <a:ea typeface="Cambria Math" panose="02040503050406030204" pitchFamily="18" charset="0"/>
                            </a:rPr>
                            <m:t>𝕆𝕀</m:t>
                          </m:r>
                          <m:r>
                            <a:rPr lang="fa-IR" sz="2400" i="1">
                              <a:latin typeface="Cambria Math" panose="02040503050406030204" pitchFamily="18" charset="0"/>
                              <a:ea typeface="Cambria Math" panose="02040503050406030204" pitchFamily="18" charset="0"/>
                            </a:rPr>
                            <m:t>×</m:t>
                          </m:r>
                          <m:r>
                            <a:rPr lang="fa-IR" sz="2400" i="1">
                              <a:latin typeface="Cambria Math" panose="02040503050406030204" pitchFamily="18" charset="0"/>
                              <a:ea typeface="Cambria Math" panose="02040503050406030204" pitchFamily="18" charset="0"/>
                            </a:rPr>
                            <m:t>𝕆𝔽</m:t>
                          </m:r>
                        </m:e>
                      </m:d>
                      <m:r>
                        <a:rPr lang="fa-IR" sz="2400" i="1">
                          <a:latin typeface="Cambria Math" panose="02040503050406030204" pitchFamily="18" charset="0"/>
                          <a:ea typeface="Cambria Math" panose="02040503050406030204" pitchFamily="18" charset="0"/>
                        </a:rPr>
                        <m:t>+</m:t>
                      </m:r>
                      <m:r>
                        <a:rPr lang="fa-IR" sz="2400" i="1">
                          <a:latin typeface="Cambria Math" panose="02040503050406030204" pitchFamily="18" charset="0"/>
                          <a:ea typeface="Cambria Math" panose="02040503050406030204" pitchFamily="18" charset="0"/>
                        </a:rPr>
                        <m:t>𝕄</m:t>
                      </m:r>
                      <m:r>
                        <a:rPr lang="fa-IR" sz="2400" i="1">
                          <a:latin typeface="Cambria Math" panose="02040503050406030204" pitchFamily="18" charset="0"/>
                          <a:ea typeface="Cambria Math" panose="02040503050406030204" pitchFamily="18" charset="0"/>
                        </a:rPr>
                        <m:t>ℂ</m:t>
                      </m:r>
                      <m:r>
                        <a:rPr lang="fa-IR" sz="2400" i="1">
                          <a:latin typeface="Cambria Math" panose="02040503050406030204" pitchFamily="18" charset="0"/>
                          <a:ea typeface="Cambria Math" panose="02040503050406030204" pitchFamily="18" charset="0"/>
                        </a:rPr>
                        <m:t>+</m:t>
                      </m:r>
                      <m:r>
                        <a:rPr lang="fa-IR" sz="2400" i="1">
                          <a:latin typeface="Cambria Math" panose="02040503050406030204" pitchFamily="18" charset="0"/>
                          <a:ea typeface="Cambria Math" panose="02040503050406030204" pitchFamily="18" charset="0"/>
                        </a:rPr>
                        <m:t>𝕀𝕊𝔼</m:t>
                      </m:r>
                    </m:oMath>
                  </m:oMathPara>
                </a14:m>
                <a:endParaRPr lang="fa-IR" sz="2400" dirty="0">
                  <a:cs typeface="B Koodak" panose="00000700000000000000" pitchFamily="2" charset="-78"/>
                </a:endParaRPr>
              </a:p>
              <a:p>
                <a:pPr marL="0" indent="0" algn="r" rtl="1">
                  <a:lnSpc>
                    <a:spcPct val="150000"/>
                  </a:lnSpc>
                  <a:buNone/>
                </a:pPr>
                <a:r>
                  <a:rPr lang="en-US" sz="2400" dirty="0">
                    <a:cs typeface="B Koodak" panose="00000700000000000000" pitchFamily="2" charset="-78"/>
                  </a:rPr>
                  <a:t>OI</a:t>
                </a:r>
                <a:r>
                  <a:rPr lang="fa-IR" sz="2400" dirty="0">
                    <a:cs typeface="B Koodak" panose="00000700000000000000" pitchFamily="2" charset="-78"/>
                  </a:rPr>
                  <a:t> : عامل اثرات عملیاتی</a:t>
                </a:r>
              </a:p>
              <a:p>
                <a:pPr marL="0" indent="0" algn="r" rtl="1">
                  <a:lnSpc>
                    <a:spcPct val="150000"/>
                  </a:lnSpc>
                  <a:buNone/>
                </a:pPr>
                <a:r>
                  <a:rPr lang="en-US" sz="2400" dirty="0">
                    <a:cs typeface="B Koodak" panose="00000700000000000000" pitchFamily="2" charset="-78"/>
                  </a:rPr>
                  <a:t>OF</a:t>
                </a:r>
                <a:r>
                  <a:rPr lang="fa-IR" sz="2400" dirty="0">
                    <a:cs typeface="B Koodak" panose="00000700000000000000" pitchFamily="2" charset="-78"/>
                  </a:rPr>
                  <a:t>: عامل انعطاف پذیری عملیاتی</a:t>
                </a:r>
              </a:p>
              <a:p>
                <a:pPr marL="0" indent="0" algn="r" rtl="1">
                  <a:lnSpc>
                    <a:spcPct val="150000"/>
                  </a:lnSpc>
                  <a:buNone/>
                </a:pPr>
                <a:r>
                  <a:rPr lang="en-US" sz="2400" dirty="0">
                    <a:cs typeface="B Koodak" panose="00000700000000000000" pitchFamily="2" charset="-78"/>
                  </a:rPr>
                  <a:t>MC</a:t>
                </a:r>
                <a:r>
                  <a:rPr lang="fa-IR" sz="2400" dirty="0">
                    <a:cs typeface="B Koodak" panose="00000700000000000000" pitchFamily="2" charset="-78"/>
                  </a:rPr>
                  <a:t>: عامل هزینه نگهداری و تعمیرات</a:t>
                </a:r>
              </a:p>
              <a:p>
                <a:pPr marL="0" indent="0" algn="r" rtl="1">
                  <a:lnSpc>
                    <a:spcPct val="150000"/>
                  </a:lnSpc>
                  <a:buNone/>
                </a:pPr>
                <a:r>
                  <a:rPr lang="en-US" sz="2400" dirty="0">
                    <a:cs typeface="B Koodak" panose="00000700000000000000" pitchFamily="2" charset="-78"/>
                  </a:rPr>
                  <a:t>ISE</a:t>
                </a:r>
                <a:r>
                  <a:rPr lang="fa-IR" sz="2400" dirty="0">
                    <a:cs typeface="B Koodak" panose="00000700000000000000" pitchFamily="2" charset="-78"/>
                  </a:rPr>
                  <a:t>: عامل تاثیر روی ایمنی و محیط زیست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928"/>
                </a:stretch>
              </a:blipFill>
            </p:spPr>
            <p:txBody>
              <a:bodyPr/>
              <a:lstStyle/>
              <a:p>
                <a:r>
                  <a:rPr lang="en-US">
                    <a:noFill/>
                  </a:rPr>
                  <a:t> </a:t>
                </a:r>
              </a:p>
            </p:txBody>
          </p:sp>
        </mc:Fallback>
      </mc:AlternateContent>
    </p:spTree>
    <p:extLst>
      <p:ext uri="{BB962C8B-B14F-4D97-AF65-F5344CB8AC3E}">
        <p14:creationId xmlns:p14="http://schemas.microsoft.com/office/powerpoint/2010/main" val="385056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29600" cy="1066800"/>
          </a:xfrm>
        </p:spPr>
        <p:txBody>
          <a:bodyPr>
            <a:normAutofit/>
          </a:bodyPr>
          <a:lstStyle/>
          <a:p>
            <a:pPr algn="r"/>
            <a:r>
              <a:rPr lang="fa-IR" sz="3600" dirty="0">
                <a:cs typeface="B Titr" panose="00000700000000000000" pitchFamily="2" charset="-78"/>
              </a:rPr>
              <a:t>بسامد خرابی</a:t>
            </a:r>
          </a:p>
        </p:txBody>
      </p:sp>
      <p:graphicFrame>
        <p:nvGraphicFramePr>
          <p:cNvPr id="4" name="Content Placeholder 3"/>
          <p:cNvGraphicFramePr>
            <a:graphicFrameLocks noGrp="1"/>
          </p:cNvGraphicFramePr>
          <p:nvPr>
            <p:ph idx="1"/>
          </p:nvPr>
        </p:nvGraphicFramePr>
        <p:xfrm>
          <a:off x="2719189" y="3012717"/>
          <a:ext cx="6571059" cy="1943100"/>
        </p:xfrm>
        <a:graphic>
          <a:graphicData uri="http://schemas.openxmlformats.org/drawingml/2006/table">
            <a:tbl>
              <a:tblPr rtl="1" firstRow="1" bandRow="1">
                <a:tableStyleId>{5C22544A-7EE6-4342-B048-85BDC9FD1C3A}</a:tableStyleId>
              </a:tblPr>
              <a:tblGrid>
                <a:gridCol w="2190353">
                  <a:extLst>
                    <a:ext uri="{9D8B030D-6E8A-4147-A177-3AD203B41FA5}">
                      <a16:colId xmlns:a16="http://schemas.microsoft.com/office/drawing/2014/main" val="20000"/>
                    </a:ext>
                  </a:extLst>
                </a:gridCol>
                <a:gridCol w="2190353">
                  <a:extLst>
                    <a:ext uri="{9D8B030D-6E8A-4147-A177-3AD203B41FA5}">
                      <a16:colId xmlns:a16="http://schemas.microsoft.com/office/drawing/2014/main" val="20001"/>
                    </a:ext>
                  </a:extLst>
                </a:gridCol>
                <a:gridCol w="2190353">
                  <a:extLst>
                    <a:ext uri="{9D8B030D-6E8A-4147-A177-3AD203B41FA5}">
                      <a16:colId xmlns:a16="http://schemas.microsoft.com/office/drawing/2014/main" val="20002"/>
                    </a:ext>
                  </a:extLst>
                </a:gridCol>
              </a:tblGrid>
              <a:tr h="388620">
                <a:tc>
                  <a:txBody>
                    <a:bodyPr/>
                    <a:lstStyle/>
                    <a:p>
                      <a:pPr algn="ctr" rtl="1"/>
                      <a:r>
                        <a:rPr lang="fa-IR" sz="2100" dirty="0">
                          <a:cs typeface="B Koodak" panose="00000700000000000000" pitchFamily="2" charset="-78"/>
                        </a:rPr>
                        <a:t>بسامد خرابی </a:t>
                      </a:r>
                      <a:r>
                        <a:rPr lang="en-US" sz="2100" dirty="0">
                          <a:cs typeface="B Koodak" panose="00000700000000000000" pitchFamily="2" charset="-78"/>
                        </a:rPr>
                        <a:t>(F)</a:t>
                      </a:r>
                      <a:endParaRPr lang="fa-IR" sz="21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ارزش</a:t>
                      </a:r>
                      <a:r>
                        <a:rPr lang="fa-IR" sz="2100" baseline="0" dirty="0">
                          <a:cs typeface="B Koodak" panose="00000700000000000000" pitchFamily="2" charset="-78"/>
                        </a:rPr>
                        <a:t> مدل</a:t>
                      </a:r>
                      <a:endParaRPr lang="fa-IR" sz="21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خرابی در سال</a:t>
                      </a:r>
                    </a:p>
                  </a:txBody>
                  <a:tcPr marL="68580" marR="68580" marT="34290" marB="34290"/>
                </a:tc>
                <a:extLst>
                  <a:ext uri="{0D108BD9-81ED-4DB2-BD59-A6C34878D82A}">
                    <a16:rowId xmlns:a16="http://schemas.microsoft.com/office/drawing/2014/main" val="10000"/>
                  </a:ext>
                </a:extLst>
              </a:tr>
              <a:tr h="388620">
                <a:tc>
                  <a:txBody>
                    <a:bodyPr/>
                    <a:lstStyle/>
                    <a:p>
                      <a:pPr algn="ctr" rtl="1"/>
                      <a:r>
                        <a:rPr lang="fa-IR" sz="2100" dirty="0">
                          <a:cs typeface="B Koodak" panose="00000700000000000000" pitchFamily="2" charset="-78"/>
                        </a:rPr>
                        <a:t>ضعیف</a:t>
                      </a:r>
                    </a:p>
                  </a:txBody>
                  <a:tcPr marL="68580" marR="68580" marT="34290" marB="34290"/>
                </a:tc>
                <a:tc>
                  <a:txBody>
                    <a:bodyPr/>
                    <a:lstStyle/>
                    <a:p>
                      <a:pPr algn="ctr" rtl="1"/>
                      <a:r>
                        <a:rPr lang="fa-IR" sz="2100" dirty="0">
                          <a:cs typeface="B Koodak" panose="00000700000000000000" pitchFamily="2" charset="-78"/>
                        </a:rPr>
                        <a:t>4</a:t>
                      </a:r>
                    </a:p>
                  </a:txBody>
                  <a:tcPr marL="68580" marR="68580" marT="34290" marB="34290"/>
                </a:tc>
                <a:tc>
                  <a:txBody>
                    <a:bodyPr/>
                    <a:lstStyle/>
                    <a:p>
                      <a:pPr algn="ctr" rtl="1"/>
                      <a:r>
                        <a:rPr lang="fa-IR" sz="2100" dirty="0">
                          <a:cs typeface="B Koodak" panose="00000700000000000000" pitchFamily="2" charset="-78"/>
                        </a:rPr>
                        <a:t>بیش از 4 بار</a:t>
                      </a:r>
                    </a:p>
                  </a:txBody>
                  <a:tcPr marL="68580" marR="68580" marT="34290" marB="34290"/>
                </a:tc>
                <a:extLst>
                  <a:ext uri="{0D108BD9-81ED-4DB2-BD59-A6C34878D82A}">
                    <a16:rowId xmlns:a16="http://schemas.microsoft.com/office/drawing/2014/main" val="10001"/>
                  </a:ext>
                </a:extLst>
              </a:tr>
              <a:tr h="388620">
                <a:tc>
                  <a:txBody>
                    <a:bodyPr/>
                    <a:lstStyle/>
                    <a:p>
                      <a:pPr algn="ctr" rtl="1"/>
                      <a:r>
                        <a:rPr lang="fa-IR" sz="2100" dirty="0">
                          <a:cs typeface="B Koodak" panose="00000700000000000000" pitchFamily="2" charset="-78"/>
                        </a:rPr>
                        <a:t>متوسط</a:t>
                      </a:r>
                    </a:p>
                  </a:txBody>
                  <a:tcPr marL="68580" marR="68580" marT="34290" marB="34290"/>
                </a:tc>
                <a:tc>
                  <a:txBody>
                    <a:bodyPr/>
                    <a:lstStyle/>
                    <a:p>
                      <a:pPr algn="ctr" rtl="1"/>
                      <a:r>
                        <a:rPr lang="fa-IR" sz="2100" dirty="0">
                          <a:cs typeface="B Koodak" panose="00000700000000000000" pitchFamily="2" charset="-78"/>
                        </a:rPr>
                        <a:t>3</a:t>
                      </a:r>
                    </a:p>
                  </a:txBody>
                  <a:tcPr marL="68580" marR="68580" marT="34290" marB="34290"/>
                </a:tc>
                <a:tc>
                  <a:txBody>
                    <a:bodyPr/>
                    <a:lstStyle/>
                    <a:p>
                      <a:pPr algn="ctr" rtl="1"/>
                      <a:r>
                        <a:rPr lang="fa-IR" sz="2100" dirty="0">
                          <a:cs typeface="B Koodak" panose="00000700000000000000" pitchFamily="2" charset="-78"/>
                        </a:rPr>
                        <a:t>بین 2 تا 4 بار</a:t>
                      </a:r>
                    </a:p>
                  </a:txBody>
                  <a:tcPr marL="68580" marR="68580" marT="34290" marB="34290"/>
                </a:tc>
                <a:extLst>
                  <a:ext uri="{0D108BD9-81ED-4DB2-BD59-A6C34878D82A}">
                    <a16:rowId xmlns:a16="http://schemas.microsoft.com/office/drawing/2014/main" val="10002"/>
                  </a:ext>
                </a:extLst>
              </a:tr>
              <a:tr h="388620">
                <a:tc>
                  <a:txBody>
                    <a:bodyPr/>
                    <a:lstStyle/>
                    <a:p>
                      <a:pPr algn="ctr" rtl="1"/>
                      <a:r>
                        <a:rPr lang="fa-IR" sz="2100" dirty="0">
                          <a:cs typeface="B Koodak" panose="00000700000000000000" pitchFamily="2" charset="-78"/>
                        </a:rPr>
                        <a:t>خوب</a:t>
                      </a:r>
                    </a:p>
                  </a:txBody>
                  <a:tcPr marL="68580" marR="68580" marT="34290" marB="34290"/>
                </a:tc>
                <a:tc>
                  <a:txBody>
                    <a:bodyPr/>
                    <a:lstStyle/>
                    <a:p>
                      <a:pPr algn="ctr" rtl="1"/>
                      <a:r>
                        <a:rPr lang="fa-IR" sz="2100" dirty="0">
                          <a:cs typeface="B Koodak" panose="00000700000000000000" pitchFamily="2" charset="-78"/>
                        </a:rPr>
                        <a:t>2</a:t>
                      </a:r>
                    </a:p>
                  </a:txBody>
                  <a:tcPr marL="68580" marR="68580" marT="34290" marB="34290"/>
                </a:tc>
                <a:tc>
                  <a:txBody>
                    <a:bodyPr/>
                    <a:lstStyle/>
                    <a:p>
                      <a:pPr algn="ctr" rtl="1"/>
                      <a:r>
                        <a:rPr lang="fa-IR" sz="2100" dirty="0">
                          <a:cs typeface="B Koodak" panose="00000700000000000000" pitchFamily="2" charset="-78"/>
                        </a:rPr>
                        <a:t>بین 1 تا 2 بار</a:t>
                      </a:r>
                    </a:p>
                  </a:txBody>
                  <a:tcPr marL="68580" marR="68580" marT="34290" marB="34290"/>
                </a:tc>
                <a:extLst>
                  <a:ext uri="{0D108BD9-81ED-4DB2-BD59-A6C34878D82A}">
                    <a16:rowId xmlns:a16="http://schemas.microsoft.com/office/drawing/2014/main" val="10003"/>
                  </a:ext>
                </a:extLst>
              </a:tr>
              <a:tr h="388620">
                <a:tc>
                  <a:txBody>
                    <a:bodyPr/>
                    <a:lstStyle/>
                    <a:p>
                      <a:pPr algn="ctr" rtl="1"/>
                      <a:r>
                        <a:rPr lang="fa-IR" sz="2100" dirty="0">
                          <a:cs typeface="B Koodak" panose="00000700000000000000" pitchFamily="2" charset="-78"/>
                        </a:rPr>
                        <a:t>عالی</a:t>
                      </a:r>
                    </a:p>
                  </a:txBody>
                  <a:tcPr marL="68580" marR="68580" marT="34290" marB="34290"/>
                </a:tc>
                <a:tc>
                  <a:txBody>
                    <a:bodyPr/>
                    <a:lstStyle/>
                    <a:p>
                      <a:pPr algn="ctr" rtl="1"/>
                      <a:r>
                        <a:rPr lang="fa-IR" sz="2100" dirty="0">
                          <a:cs typeface="B Koodak" panose="00000700000000000000" pitchFamily="2" charset="-78"/>
                        </a:rPr>
                        <a:t>1</a:t>
                      </a:r>
                    </a:p>
                  </a:txBody>
                  <a:tcPr marL="68580" marR="68580" marT="34290" marB="34290"/>
                </a:tc>
                <a:tc>
                  <a:txBody>
                    <a:bodyPr/>
                    <a:lstStyle/>
                    <a:p>
                      <a:pPr algn="ctr" rtl="1"/>
                      <a:r>
                        <a:rPr lang="fa-IR" sz="2100" dirty="0">
                          <a:cs typeface="B Koodak" panose="00000700000000000000" pitchFamily="2" charset="-78"/>
                        </a:rPr>
                        <a:t>کمتر از یک بار</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870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838200"/>
            <a:ext cx="6571060" cy="546360"/>
          </a:xfrm>
        </p:spPr>
        <p:txBody>
          <a:bodyPr>
            <a:normAutofit fontScale="90000"/>
          </a:bodyPr>
          <a:lstStyle/>
          <a:p>
            <a:pPr algn="r" rtl="1"/>
            <a:r>
              <a:rPr lang="fa-IR" sz="4000" dirty="0">
                <a:cs typeface="B Titr" panose="00000700000000000000" pitchFamily="2" charset="-78"/>
              </a:rPr>
              <a:t>اثرات عملیاتی </a:t>
            </a:r>
            <a:r>
              <a:rPr lang="en-US" sz="3600" b="1" dirty="0">
                <a:latin typeface="Times New Roman" panose="02020603050405020304" pitchFamily="18" charset="0"/>
                <a:cs typeface="Times New Roman" panose="02020603050405020304" pitchFamily="18" charset="0"/>
              </a:rPr>
              <a:t>(OI)</a:t>
            </a:r>
            <a:endParaRPr lang="fa-IR" sz="36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900707" y="1737843"/>
          <a:ext cx="8219942" cy="4137660"/>
        </p:xfrm>
        <a:graphic>
          <a:graphicData uri="http://schemas.openxmlformats.org/drawingml/2006/table">
            <a:tbl>
              <a:tblPr rtl="1" firstRow="1" bandRow="1">
                <a:tableStyleId>{5C22544A-7EE6-4342-B048-85BDC9FD1C3A}</a:tableStyleId>
              </a:tblPr>
              <a:tblGrid>
                <a:gridCol w="1335932">
                  <a:extLst>
                    <a:ext uri="{9D8B030D-6E8A-4147-A177-3AD203B41FA5}">
                      <a16:colId xmlns:a16="http://schemas.microsoft.com/office/drawing/2014/main" val="20000"/>
                    </a:ext>
                  </a:extLst>
                </a:gridCol>
                <a:gridCol w="3123938">
                  <a:extLst>
                    <a:ext uri="{9D8B030D-6E8A-4147-A177-3AD203B41FA5}">
                      <a16:colId xmlns:a16="http://schemas.microsoft.com/office/drawing/2014/main" val="20001"/>
                    </a:ext>
                  </a:extLst>
                </a:gridCol>
                <a:gridCol w="3123938">
                  <a:extLst>
                    <a:ext uri="{9D8B030D-6E8A-4147-A177-3AD203B41FA5}">
                      <a16:colId xmlns:a16="http://schemas.microsoft.com/office/drawing/2014/main" val="20002"/>
                    </a:ext>
                  </a:extLst>
                </a:gridCol>
                <a:gridCol w="636134">
                  <a:extLst>
                    <a:ext uri="{9D8B030D-6E8A-4147-A177-3AD203B41FA5}">
                      <a16:colId xmlns:a16="http://schemas.microsoft.com/office/drawing/2014/main" val="20003"/>
                    </a:ext>
                  </a:extLst>
                </a:gridCol>
              </a:tblGrid>
              <a:tr h="1028700">
                <a:tc>
                  <a:txBody>
                    <a:bodyPr/>
                    <a:lstStyle/>
                    <a:p>
                      <a:pPr algn="ctr" rtl="1"/>
                      <a:r>
                        <a:rPr lang="fa-IR" sz="2100" b="1" dirty="0">
                          <a:cs typeface="B Koodak" panose="00000700000000000000" pitchFamily="2" charset="-78"/>
                        </a:rPr>
                        <a:t>اثرات عملیاتی </a:t>
                      </a:r>
                      <a:r>
                        <a:rPr lang="en-US" sz="2100" b="1" dirty="0">
                          <a:cs typeface="B Koodak" panose="00000700000000000000" pitchFamily="2" charset="-78"/>
                        </a:rPr>
                        <a:t>(OI)</a:t>
                      </a:r>
                      <a:endParaRPr lang="fa-IR" sz="21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نتیجه</a:t>
                      </a:r>
                    </a:p>
                  </a:txBody>
                  <a:tcPr marL="68580" marR="68580" marT="34290" marB="34290"/>
                </a:tc>
                <a:tc>
                  <a:txBody>
                    <a:bodyPr/>
                    <a:lstStyle/>
                    <a:p>
                      <a:pPr algn="ctr" rtl="1"/>
                      <a:r>
                        <a:rPr lang="fa-IR" sz="2100" dirty="0">
                          <a:cs typeface="B Koodak" panose="00000700000000000000" pitchFamily="2" charset="-78"/>
                        </a:rPr>
                        <a:t>ساعت توقف</a:t>
                      </a:r>
                    </a:p>
                  </a:txBody>
                  <a:tcPr marL="68580" marR="68580" marT="34290" marB="34290"/>
                </a:tc>
                <a:tc>
                  <a:txBody>
                    <a:bodyPr/>
                    <a:lstStyle/>
                    <a:p>
                      <a:pPr algn="ctr" rtl="1"/>
                      <a:r>
                        <a:rPr lang="fa-IR" sz="2100" dirty="0">
                          <a:cs typeface="B Koodak" panose="00000700000000000000" pitchFamily="2" charset="-78"/>
                        </a:rPr>
                        <a:t>درجه</a:t>
                      </a:r>
                      <a:r>
                        <a:rPr lang="fa-IR" sz="2100" baseline="0" dirty="0">
                          <a:cs typeface="B Koodak" panose="00000700000000000000" pitchFamily="2" charset="-78"/>
                        </a:rPr>
                        <a:t> مدل</a:t>
                      </a:r>
                      <a:endParaRPr lang="fa-IR" sz="2100" dirty="0">
                        <a:cs typeface="B Koodak" panose="00000700000000000000" pitchFamily="2" charset="-78"/>
                      </a:endParaRPr>
                    </a:p>
                  </a:txBody>
                  <a:tcPr marL="68580" marR="68580" marT="34290" marB="34290"/>
                </a:tc>
                <a:extLst>
                  <a:ext uri="{0D108BD9-81ED-4DB2-BD59-A6C34878D82A}">
                    <a16:rowId xmlns:a16="http://schemas.microsoft.com/office/drawing/2014/main" val="10000"/>
                  </a:ext>
                </a:extLst>
              </a:tr>
              <a:tr h="388620">
                <a:tc>
                  <a:txBody>
                    <a:bodyPr/>
                    <a:lstStyle/>
                    <a:p>
                      <a:pPr algn="ctr" rtl="1"/>
                      <a:r>
                        <a:rPr lang="fa-IR" sz="1500" dirty="0">
                          <a:cs typeface="B Koodak" panose="00000700000000000000" pitchFamily="2" charset="-78"/>
                        </a:rPr>
                        <a:t>شدیدا زیاد</a:t>
                      </a:r>
                    </a:p>
                  </a:txBody>
                  <a:tcPr marL="68580" marR="68580" marT="34290" marB="34290"/>
                </a:tc>
                <a:tc>
                  <a:txBody>
                    <a:bodyPr/>
                    <a:lstStyle/>
                    <a:p>
                      <a:pPr algn="ctr" rtl="1"/>
                      <a:r>
                        <a:rPr lang="fa-IR" sz="1500" dirty="0">
                          <a:cs typeface="B Koodak" panose="00000700000000000000" pitchFamily="2" charset="-78"/>
                        </a:rPr>
                        <a:t>توقف سریع کارخانه</a:t>
                      </a:r>
                    </a:p>
                  </a:txBody>
                  <a:tcPr marL="68580" marR="68580" marT="34290" marB="34290"/>
                </a:tc>
                <a:tc>
                  <a:txBody>
                    <a:bodyPr/>
                    <a:lstStyle/>
                    <a:p>
                      <a:pPr algn="ctr" rtl="1"/>
                      <a:r>
                        <a:rPr lang="fa-IR" sz="1500" dirty="0">
                          <a:cs typeface="B Koodak" panose="00000700000000000000" pitchFamily="2" charset="-78"/>
                        </a:rPr>
                        <a:t>بیش از سه ساعت</a:t>
                      </a:r>
                    </a:p>
                  </a:txBody>
                  <a:tcPr marL="68580" marR="68580" marT="34290" marB="34290"/>
                </a:tc>
                <a:tc>
                  <a:txBody>
                    <a:bodyPr/>
                    <a:lstStyle/>
                    <a:p>
                      <a:pPr algn="ctr" rtl="1"/>
                      <a:r>
                        <a:rPr lang="fa-IR" sz="2100" dirty="0">
                          <a:cs typeface="B Koodak" panose="00000700000000000000" pitchFamily="2" charset="-78"/>
                        </a:rPr>
                        <a:t>10</a:t>
                      </a:r>
                    </a:p>
                  </a:txBody>
                  <a:tcPr marL="68580" marR="68580" marT="34290" marB="34290"/>
                </a:tc>
                <a:extLst>
                  <a:ext uri="{0D108BD9-81ED-4DB2-BD59-A6C34878D82A}">
                    <a16:rowId xmlns:a16="http://schemas.microsoft.com/office/drawing/2014/main" val="10001"/>
                  </a:ext>
                </a:extLst>
              </a:tr>
              <a:tr h="388620">
                <a:tc>
                  <a:txBody>
                    <a:bodyPr/>
                    <a:lstStyle/>
                    <a:p>
                      <a:pPr algn="ctr" rtl="1"/>
                      <a:r>
                        <a:rPr lang="fa-IR" sz="1500">
                          <a:cs typeface="B Koodak" panose="00000700000000000000" pitchFamily="2" charset="-78"/>
                        </a:rPr>
                        <a:t>شدیدا زیاد</a:t>
                      </a:r>
                      <a:endParaRPr lang="fa-IR" sz="1500" dirty="0">
                        <a:cs typeface="B Koodak" panose="00000700000000000000" pitchFamily="2" charset="-78"/>
                      </a:endParaRPr>
                    </a:p>
                  </a:txBody>
                  <a:tcPr marL="68580" marR="68580" marT="34290" marB="34290"/>
                </a:tc>
                <a:tc>
                  <a:txBody>
                    <a:bodyPr/>
                    <a:lstStyle/>
                    <a:p>
                      <a:pPr algn="ctr" rtl="1"/>
                      <a:r>
                        <a:rPr lang="fa-IR" sz="1500" dirty="0">
                          <a:cs typeface="B Koodak" panose="00000700000000000000" pitchFamily="2" charset="-78"/>
                        </a:rPr>
                        <a:t>توقف سریع کارخانه</a:t>
                      </a:r>
                    </a:p>
                  </a:txBody>
                  <a:tcPr marL="68580" marR="68580" marT="34290" marB="34290"/>
                </a:tc>
                <a:tc>
                  <a:txBody>
                    <a:bodyPr/>
                    <a:lstStyle/>
                    <a:p>
                      <a:pPr algn="ctr" rtl="1"/>
                      <a:r>
                        <a:rPr lang="fa-IR" sz="1500" dirty="0">
                          <a:cs typeface="B Koodak" panose="00000700000000000000" pitchFamily="2" charset="-78"/>
                        </a:rPr>
                        <a:t>بین دو تا سه ساعت</a:t>
                      </a:r>
                    </a:p>
                  </a:txBody>
                  <a:tcPr marL="68580" marR="68580" marT="34290" marB="34290"/>
                </a:tc>
                <a:tc>
                  <a:txBody>
                    <a:bodyPr/>
                    <a:lstStyle/>
                    <a:p>
                      <a:pPr algn="ctr" rtl="1"/>
                      <a:r>
                        <a:rPr lang="fa-IR" sz="2100" dirty="0">
                          <a:cs typeface="B Koodak" panose="00000700000000000000" pitchFamily="2" charset="-78"/>
                        </a:rPr>
                        <a:t>9</a:t>
                      </a:r>
                    </a:p>
                  </a:txBody>
                  <a:tcPr marL="68580" marR="68580" marT="34290" marB="34290"/>
                </a:tc>
                <a:extLst>
                  <a:ext uri="{0D108BD9-81ED-4DB2-BD59-A6C34878D82A}">
                    <a16:rowId xmlns:a16="http://schemas.microsoft.com/office/drawing/2014/main" val="10002"/>
                  </a:ext>
                </a:extLst>
              </a:tr>
              <a:tr h="388620">
                <a:tc>
                  <a:txBody>
                    <a:bodyPr/>
                    <a:lstStyle/>
                    <a:p>
                      <a:pPr algn="ctr" rtl="1"/>
                      <a:r>
                        <a:rPr lang="fa-IR" sz="1500">
                          <a:cs typeface="B Koodak" panose="00000700000000000000" pitchFamily="2" charset="-78"/>
                        </a:rPr>
                        <a:t>شدیدا زیاد</a:t>
                      </a:r>
                      <a:endParaRPr lang="fa-IR" sz="1500" dirty="0">
                        <a:cs typeface="B Koodak" panose="00000700000000000000" pitchFamily="2" charset="-78"/>
                      </a:endParaRPr>
                    </a:p>
                  </a:txBody>
                  <a:tcPr marL="68580" marR="68580" marT="34290" marB="34290"/>
                </a:tc>
                <a:tc>
                  <a:txBody>
                    <a:bodyPr/>
                    <a:lstStyle/>
                    <a:p>
                      <a:pPr algn="ctr" rtl="1"/>
                      <a:r>
                        <a:rPr lang="fa-IR" sz="1500" dirty="0">
                          <a:cs typeface="B Koodak" panose="00000700000000000000" pitchFamily="2" charset="-78"/>
                        </a:rPr>
                        <a:t>توقف سریع کارخانه</a:t>
                      </a:r>
                    </a:p>
                  </a:txBody>
                  <a:tcPr marL="68580" marR="68580" marT="34290" marB="34290"/>
                </a:tc>
                <a:tc>
                  <a:txBody>
                    <a:bodyPr/>
                    <a:lstStyle/>
                    <a:p>
                      <a:pPr algn="ctr" rtl="1"/>
                      <a:r>
                        <a:rPr lang="fa-IR" sz="1500" dirty="0">
                          <a:cs typeface="B Koodak" panose="00000700000000000000" pitchFamily="2" charset="-78"/>
                        </a:rPr>
                        <a:t>بین یک تا دو ساعت</a:t>
                      </a:r>
                    </a:p>
                  </a:txBody>
                  <a:tcPr marL="68580" marR="68580" marT="34290" marB="34290"/>
                </a:tc>
                <a:tc>
                  <a:txBody>
                    <a:bodyPr/>
                    <a:lstStyle/>
                    <a:p>
                      <a:pPr algn="ctr" rtl="1"/>
                      <a:r>
                        <a:rPr lang="fa-IR" sz="2100" dirty="0">
                          <a:cs typeface="B Koodak" panose="00000700000000000000" pitchFamily="2" charset="-78"/>
                        </a:rPr>
                        <a:t>8</a:t>
                      </a:r>
                    </a:p>
                  </a:txBody>
                  <a:tcPr marL="68580" marR="68580" marT="34290" marB="34290"/>
                </a:tc>
                <a:extLst>
                  <a:ext uri="{0D108BD9-81ED-4DB2-BD59-A6C34878D82A}">
                    <a16:rowId xmlns:a16="http://schemas.microsoft.com/office/drawing/2014/main" val="10003"/>
                  </a:ext>
                </a:extLst>
              </a:tr>
              <a:tr h="388620">
                <a:tc>
                  <a:txBody>
                    <a:bodyPr/>
                    <a:lstStyle/>
                    <a:p>
                      <a:pPr algn="ctr" rtl="1"/>
                      <a:r>
                        <a:rPr lang="fa-IR" sz="1500" dirty="0">
                          <a:cs typeface="B Koodak" panose="00000700000000000000" pitchFamily="2" charset="-78"/>
                        </a:rPr>
                        <a:t>شدیدا زیاد</a:t>
                      </a:r>
                    </a:p>
                  </a:txBody>
                  <a:tcPr marL="68580" marR="68580" marT="34290" marB="34290"/>
                </a:tc>
                <a:tc>
                  <a:txBody>
                    <a:bodyPr/>
                    <a:lstStyle/>
                    <a:p>
                      <a:pPr algn="ctr" rtl="1"/>
                      <a:r>
                        <a:rPr lang="fa-IR" sz="1500" dirty="0">
                          <a:cs typeface="B Koodak" panose="00000700000000000000" pitchFamily="2" charset="-78"/>
                        </a:rPr>
                        <a:t>توقف سریع کارخانه</a:t>
                      </a:r>
                    </a:p>
                  </a:txBody>
                  <a:tcPr marL="68580" marR="68580" marT="34290" marB="34290"/>
                </a:tc>
                <a:tc>
                  <a:txBody>
                    <a:bodyPr/>
                    <a:lstStyle/>
                    <a:p>
                      <a:pPr algn="ctr" rtl="1"/>
                      <a:r>
                        <a:rPr lang="fa-IR" sz="1500" dirty="0">
                          <a:cs typeface="B Koodak" panose="00000700000000000000" pitchFamily="2" charset="-78"/>
                        </a:rPr>
                        <a:t>کمتر از یک ساعت</a:t>
                      </a:r>
                    </a:p>
                  </a:txBody>
                  <a:tcPr marL="68580" marR="68580" marT="34290" marB="34290"/>
                </a:tc>
                <a:tc>
                  <a:txBody>
                    <a:bodyPr/>
                    <a:lstStyle/>
                    <a:p>
                      <a:pPr algn="ctr" rtl="1"/>
                      <a:r>
                        <a:rPr lang="fa-IR" sz="2100" dirty="0">
                          <a:cs typeface="B Koodak" panose="00000700000000000000" pitchFamily="2" charset="-78"/>
                        </a:rPr>
                        <a:t>7</a:t>
                      </a:r>
                    </a:p>
                  </a:txBody>
                  <a:tcPr marL="68580" marR="68580" marT="34290" marB="34290"/>
                </a:tc>
                <a:extLst>
                  <a:ext uri="{0D108BD9-81ED-4DB2-BD59-A6C34878D82A}">
                    <a16:rowId xmlns:a16="http://schemas.microsoft.com/office/drawing/2014/main" val="10004"/>
                  </a:ext>
                </a:extLst>
              </a:tr>
              <a:tr h="388620">
                <a:tc>
                  <a:txBody>
                    <a:bodyPr/>
                    <a:lstStyle/>
                    <a:p>
                      <a:pPr algn="ctr" rtl="1"/>
                      <a:r>
                        <a:rPr lang="fa-IR" sz="1500" dirty="0">
                          <a:cs typeface="B Koodak" panose="00000700000000000000" pitchFamily="2" charset="-78"/>
                        </a:rPr>
                        <a:t>خیلی زیاد</a:t>
                      </a:r>
                    </a:p>
                  </a:txBody>
                  <a:tcPr marL="68580" marR="68580" marT="34290" marB="34290"/>
                </a:tc>
                <a:tc>
                  <a:txBody>
                    <a:bodyPr/>
                    <a:lstStyle/>
                    <a:p>
                      <a:pPr algn="ctr" rtl="1"/>
                      <a:r>
                        <a:rPr lang="fa-IR" sz="1500" dirty="0">
                          <a:cs typeface="B Koodak" panose="00000700000000000000" pitchFamily="2" charset="-78"/>
                        </a:rPr>
                        <a:t>توقف بخشی از کارخانه</a:t>
                      </a:r>
                    </a:p>
                  </a:txBody>
                  <a:tcPr marL="68580" marR="68580" marT="34290" marB="34290"/>
                </a:tc>
                <a:tc>
                  <a:txBody>
                    <a:bodyPr/>
                    <a:lstStyle/>
                    <a:p>
                      <a:pPr algn="ctr" rtl="1"/>
                      <a:endParaRPr lang="fa-IR" sz="15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6</a:t>
                      </a:r>
                    </a:p>
                  </a:txBody>
                  <a:tcPr marL="68580" marR="68580" marT="34290" marB="34290"/>
                </a:tc>
                <a:extLst>
                  <a:ext uri="{0D108BD9-81ED-4DB2-BD59-A6C34878D82A}">
                    <a16:rowId xmlns:a16="http://schemas.microsoft.com/office/drawing/2014/main" val="10005"/>
                  </a:ext>
                </a:extLst>
              </a:tr>
              <a:tr h="388620">
                <a:tc>
                  <a:txBody>
                    <a:bodyPr/>
                    <a:lstStyle/>
                    <a:p>
                      <a:pPr algn="ctr" rtl="1"/>
                      <a:r>
                        <a:rPr lang="fa-IR" sz="1500" dirty="0">
                          <a:cs typeface="B Koodak" panose="00000700000000000000" pitchFamily="2" charset="-78"/>
                        </a:rPr>
                        <a:t>زیاد</a:t>
                      </a:r>
                    </a:p>
                  </a:txBody>
                  <a:tcPr marL="68580" marR="68580" marT="34290" marB="34290"/>
                </a:tc>
                <a:tc>
                  <a:txBody>
                    <a:bodyPr/>
                    <a:lstStyle/>
                    <a:p>
                      <a:pPr algn="ctr" rtl="1"/>
                      <a:r>
                        <a:rPr lang="fa-IR" sz="1500" dirty="0">
                          <a:cs typeface="B Koodak" panose="00000700000000000000" pitchFamily="2" charset="-78"/>
                        </a:rPr>
                        <a:t>اثر روی سطح</a:t>
                      </a:r>
                      <a:r>
                        <a:rPr lang="fa-IR" sz="1500" baseline="0" dirty="0">
                          <a:cs typeface="B Koodak" panose="00000700000000000000" pitchFamily="2" charset="-78"/>
                        </a:rPr>
                        <a:t> تولید یا کیفیت</a:t>
                      </a:r>
                      <a:endParaRPr lang="fa-IR" sz="1500" dirty="0">
                        <a:cs typeface="B Koodak" panose="00000700000000000000" pitchFamily="2" charset="-78"/>
                      </a:endParaRPr>
                    </a:p>
                  </a:txBody>
                  <a:tcPr marL="68580" marR="68580" marT="34290" marB="34290"/>
                </a:tc>
                <a:tc>
                  <a:txBody>
                    <a:bodyPr/>
                    <a:lstStyle/>
                    <a:p>
                      <a:pPr algn="ctr" rtl="1"/>
                      <a:endParaRPr lang="fa-IR" sz="15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4</a:t>
                      </a:r>
                    </a:p>
                  </a:txBody>
                  <a:tcPr marL="68580" marR="68580" marT="34290" marB="34290"/>
                </a:tc>
                <a:extLst>
                  <a:ext uri="{0D108BD9-81ED-4DB2-BD59-A6C34878D82A}">
                    <a16:rowId xmlns:a16="http://schemas.microsoft.com/office/drawing/2014/main" val="10006"/>
                  </a:ext>
                </a:extLst>
              </a:tr>
              <a:tr h="388620">
                <a:tc>
                  <a:txBody>
                    <a:bodyPr/>
                    <a:lstStyle/>
                    <a:p>
                      <a:pPr algn="ctr" rtl="1"/>
                      <a:r>
                        <a:rPr lang="fa-IR" sz="1500" dirty="0">
                          <a:cs typeface="B Koodak" panose="00000700000000000000" pitchFamily="2" charset="-78"/>
                        </a:rPr>
                        <a:t>متوسط</a:t>
                      </a:r>
                    </a:p>
                  </a:txBody>
                  <a:tcPr marL="68580" marR="68580" marT="34290" marB="34290"/>
                </a:tc>
                <a:tc>
                  <a:txBody>
                    <a:bodyPr/>
                    <a:lstStyle/>
                    <a:p>
                      <a:pPr algn="ctr" rtl="1"/>
                      <a:r>
                        <a:rPr lang="fa-IR" sz="1500" dirty="0">
                          <a:cs typeface="B Koodak" panose="00000700000000000000" pitchFamily="2" charset="-78"/>
                        </a:rPr>
                        <a:t>هزینه های عملیاتی</a:t>
                      </a:r>
                      <a:r>
                        <a:rPr lang="fa-IR" sz="1500" baseline="0" dirty="0">
                          <a:cs typeface="B Koodak" panose="00000700000000000000" pitchFamily="2" charset="-78"/>
                        </a:rPr>
                        <a:t> مربوط به عدم دسترسی</a:t>
                      </a:r>
                      <a:endParaRPr lang="fa-IR" sz="1500" dirty="0">
                        <a:cs typeface="B Koodak" panose="00000700000000000000" pitchFamily="2" charset="-78"/>
                      </a:endParaRPr>
                    </a:p>
                  </a:txBody>
                  <a:tcPr marL="68580" marR="68580" marT="34290" marB="34290"/>
                </a:tc>
                <a:tc>
                  <a:txBody>
                    <a:bodyPr/>
                    <a:lstStyle/>
                    <a:p>
                      <a:pPr algn="ctr" rtl="1"/>
                      <a:endParaRPr lang="fa-IR" sz="15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2</a:t>
                      </a:r>
                    </a:p>
                  </a:txBody>
                  <a:tcPr marL="68580" marR="68580" marT="34290" marB="34290"/>
                </a:tc>
                <a:extLst>
                  <a:ext uri="{0D108BD9-81ED-4DB2-BD59-A6C34878D82A}">
                    <a16:rowId xmlns:a16="http://schemas.microsoft.com/office/drawing/2014/main" val="10007"/>
                  </a:ext>
                </a:extLst>
              </a:tr>
              <a:tr h="388620">
                <a:tc>
                  <a:txBody>
                    <a:bodyPr/>
                    <a:lstStyle/>
                    <a:p>
                      <a:pPr algn="ctr" rtl="1"/>
                      <a:r>
                        <a:rPr lang="fa-IR" sz="1500" dirty="0">
                          <a:cs typeface="B Koodak" panose="00000700000000000000" pitchFamily="2" charset="-78"/>
                        </a:rPr>
                        <a:t>کم</a:t>
                      </a:r>
                    </a:p>
                  </a:txBody>
                  <a:tcPr marL="68580" marR="68580" marT="34290" marB="34290"/>
                </a:tc>
                <a:tc>
                  <a:txBody>
                    <a:bodyPr/>
                    <a:lstStyle/>
                    <a:p>
                      <a:pPr algn="ctr" rtl="1"/>
                      <a:r>
                        <a:rPr lang="fa-IR" sz="1500" dirty="0">
                          <a:cs typeface="B Koodak" panose="00000700000000000000" pitchFamily="2" charset="-78"/>
                        </a:rPr>
                        <a:t>بدون تاثیر خاص روی عملیات</a:t>
                      </a:r>
                    </a:p>
                  </a:txBody>
                  <a:tcPr marL="68580" marR="68580" marT="34290" marB="34290"/>
                </a:tc>
                <a:tc>
                  <a:txBody>
                    <a:bodyPr/>
                    <a:lstStyle/>
                    <a:p>
                      <a:pPr algn="ctr" rtl="1"/>
                      <a:endParaRPr lang="fa-IR" sz="1500" dirty="0">
                        <a:cs typeface="B Koodak" panose="00000700000000000000" pitchFamily="2" charset="-78"/>
                      </a:endParaRPr>
                    </a:p>
                  </a:txBody>
                  <a:tcPr marL="68580" marR="68580" marT="34290" marB="34290"/>
                </a:tc>
                <a:tc>
                  <a:txBody>
                    <a:bodyPr/>
                    <a:lstStyle/>
                    <a:p>
                      <a:pPr algn="ctr" rtl="1"/>
                      <a:r>
                        <a:rPr lang="fa-IR" sz="2100" dirty="0">
                          <a:cs typeface="B Koodak" panose="00000700000000000000" pitchFamily="2" charset="-78"/>
                        </a:rPr>
                        <a:t>1</a:t>
                      </a: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174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8229600" cy="1066800"/>
          </a:xfrm>
        </p:spPr>
        <p:txBody>
          <a:bodyPr/>
          <a:lstStyle/>
          <a:p>
            <a:pPr algn="r" rtl="1"/>
            <a:r>
              <a:rPr lang="fa-IR" sz="3600" dirty="0">
                <a:cs typeface="B Titr" panose="00000700000000000000" pitchFamily="2" charset="-78"/>
              </a:rPr>
              <a:t>انعطاف پذیری عملیاتی </a:t>
            </a:r>
            <a:r>
              <a:rPr lang="en-US" sz="3200" b="1" dirty="0">
                <a:latin typeface="Times New Roman" panose="02020603050405020304" pitchFamily="18" charset="0"/>
                <a:cs typeface="Times New Roman" panose="02020603050405020304" pitchFamily="18" charset="0"/>
              </a:rPr>
              <a:t>(OF)</a:t>
            </a:r>
            <a:endParaRPr lang="fa-IR"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390216" y="2590802"/>
          <a:ext cx="7287184" cy="3200399"/>
        </p:xfrm>
        <a:graphic>
          <a:graphicData uri="http://schemas.openxmlformats.org/drawingml/2006/table">
            <a:tbl>
              <a:tblPr rtl="1" firstRow="1" bandRow="1">
                <a:tableStyleId>{5C22544A-7EE6-4342-B048-85BDC9FD1C3A}</a:tableStyleId>
              </a:tblPr>
              <a:tblGrid>
                <a:gridCol w="2112043">
                  <a:extLst>
                    <a:ext uri="{9D8B030D-6E8A-4147-A177-3AD203B41FA5}">
                      <a16:colId xmlns:a16="http://schemas.microsoft.com/office/drawing/2014/main" val="20000"/>
                    </a:ext>
                  </a:extLst>
                </a:gridCol>
                <a:gridCol w="4133268">
                  <a:extLst>
                    <a:ext uri="{9D8B030D-6E8A-4147-A177-3AD203B41FA5}">
                      <a16:colId xmlns:a16="http://schemas.microsoft.com/office/drawing/2014/main" val="20001"/>
                    </a:ext>
                  </a:extLst>
                </a:gridCol>
                <a:gridCol w="1041873">
                  <a:extLst>
                    <a:ext uri="{9D8B030D-6E8A-4147-A177-3AD203B41FA5}">
                      <a16:colId xmlns:a16="http://schemas.microsoft.com/office/drawing/2014/main" val="20002"/>
                    </a:ext>
                  </a:extLst>
                </a:gridCol>
              </a:tblGrid>
              <a:tr h="888777">
                <a:tc>
                  <a:txBody>
                    <a:bodyPr/>
                    <a:lstStyle/>
                    <a:p>
                      <a:pPr algn="ctr" rtl="1"/>
                      <a:r>
                        <a:rPr lang="fa-IR" sz="1800" dirty="0">
                          <a:cs typeface="B Koodak" panose="00000700000000000000" pitchFamily="2" charset="-78"/>
                        </a:rPr>
                        <a:t>انعطاف پذیری عملیاتی </a:t>
                      </a:r>
                      <a:r>
                        <a:rPr lang="en-US" sz="1800" dirty="0">
                          <a:cs typeface="B Koodak" panose="00000700000000000000" pitchFamily="2" charset="-78"/>
                        </a:rPr>
                        <a:t>(OF)</a:t>
                      </a:r>
                      <a:endParaRPr lang="fa-IR" sz="1800" dirty="0">
                        <a:cs typeface="B Koodak" panose="00000700000000000000" pitchFamily="2" charset="-78"/>
                      </a:endParaRPr>
                    </a:p>
                  </a:txBody>
                  <a:tcPr marL="68580" marR="68580" marT="34290" marB="34290" anchor="ctr"/>
                </a:tc>
                <a:tc>
                  <a:txBody>
                    <a:bodyPr/>
                    <a:lstStyle/>
                    <a:p>
                      <a:pPr algn="ctr" rtl="1"/>
                      <a:r>
                        <a:rPr lang="fa-IR" sz="1800" dirty="0">
                          <a:cs typeface="B Koodak" panose="00000700000000000000" pitchFamily="2" charset="-78"/>
                        </a:rPr>
                        <a:t>نتیجه</a:t>
                      </a:r>
                    </a:p>
                  </a:txBody>
                  <a:tcPr marL="68580" marR="68580" marT="34290" marB="34290" anchor="ctr"/>
                </a:tc>
                <a:tc>
                  <a:txBody>
                    <a:bodyPr/>
                    <a:lstStyle/>
                    <a:p>
                      <a:pPr algn="ctr" rtl="1"/>
                      <a:r>
                        <a:rPr lang="fa-IR" sz="1800" dirty="0">
                          <a:cs typeface="B Koodak" panose="00000700000000000000" pitchFamily="2" charset="-78"/>
                        </a:rPr>
                        <a:t>درجه مدل</a:t>
                      </a:r>
                    </a:p>
                  </a:txBody>
                  <a:tcPr marL="68580" marR="68580" marT="34290" marB="34290" anchor="ctr"/>
                </a:tc>
                <a:extLst>
                  <a:ext uri="{0D108BD9-81ED-4DB2-BD59-A6C34878D82A}">
                    <a16:rowId xmlns:a16="http://schemas.microsoft.com/office/drawing/2014/main" val="10000"/>
                  </a:ext>
                </a:extLst>
              </a:tr>
              <a:tr h="929968">
                <a:tc>
                  <a:txBody>
                    <a:bodyPr/>
                    <a:lstStyle/>
                    <a:p>
                      <a:pPr algn="ctr" rtl="1"/>
                      <a:r>
                        <a:rPr lang="fa-IR" sz="1800" dirty="0">
                          <a:cs typeface="B Koodak" panose="00000700000000000000" pitchFamily="2" charset="-78"/>
                        </a:rPr>
                        <a:t>کم</a:t>
                      </a:r>
                    </a:p>
                  </a:txBody>
                  <a:tcPr marL="68580" marR="68580" marT="34290" marB="34290" anchor="ctr"/>
                </a:tc>
                <a:tc>
                  <a:txBody>
                    <a:bodyPr/>
                    <a:lstStyle/>
                    <a:p>
                      <a:pPr algn="ctr" rtl="1"/>
                      <a:r>
                        <a:rPr lang="fa-IR" sz="1800" dirty="0">
                          <a:cs typeface="B Koodak" panose="00000700000000000000" pitchFamily="2" charset="-78"/>
                        </a:rPr>
                        <a:t>تجهیز یدکی یا جایگزین در دسترس نباشد</a:t>
                      </a:r>
                    </a:p>
                    <a:p>
                      <a:pPr algn="ctr" rtl="1"/>
                      <a:r>
                        <a:rPr lang="fa-IR" sz="1800" dirty="0">
                          <a:cs typeface="B Koodak" panose="00000700000000000000" pitchFamily="2" charset="-78"/>
                        </a:rPr>
                        <a:t>(وظیفه تجهیز را نتوان به هر طریقی جایگزین</a:t>
                      </a:r>
                      <a:r>
                        <a:rPr lang="fa-IR" sz="1800" baseline="0" dirty="0">
                          <a:cs typeface="B Koodak" panose="00000700000000000000" pitchFamily="2" charset="-78"/>
                        </a:rPr>
                        <a:t> کرد)</a:t>
                      </a:r>
                      <a:r>
                        <a:rPr lang="fa-IR" sz="1800" dirty="0">
                          <a:cs typeface="B Koodak" panose="00000700000000000000" pitchFamily="2" charset="-78"/>
                        </a:rPr>
                        <a:t> </a:t>
                      </a:r>
                    </a:p>
                  </a:txBody>
                  <a:tcPr marL="68580" marR="68580" marT="34290" marB="34290" anchor="ctr"/>
                </a:tc>
                <a:tc>
                  <a:txBody>
                    <a:bodyPr/>
                    <a:lstStyle/>
                    <a:p>
                      <a:pPr algn="ctr" rtl="1"/>
                      <a:r>
                        <a:rPr lang="fa-IR" sz="1800" dirty="0">
                          <a:cs typeface="B Koodak" panose="00000700000000000000" pitchFamily="2" charset="-78"/>
                        </a:rPr>
                        <a:t>4</a:t>
                      </a:r>
                    </a:p>
                  </a:txBody>
                  <a:tcPr marL="68580" marR="68580" marT="34290" marB="34290" anchor="ctr"/>
                </a:tc>
                <a:extLst>
                  <a:ext uri="{0D108BD9-81ED-4DB2-BD59-A6C34878D82A}">
                    <a16:rowId xmlns:a16="http://schemas.microsoft.com/office/drawing/2014/main" val="10001"/>
                  </a:ext>
                </a:extLst>
              </a:tr>
              <a:tr h="690827">
                <a:tc>
                  <a:txBody>
                    <a:bodyPr/>
                    <a:lstStyle/>
                    <a:p>
                      <a:pPr algn="ctr" rtl="1"/>
                      <a:r>
                        <a:rPr lang="fa-IR" sz="1800" dirty="0">
                          <a:cs typeface="B Koodak" panose="00000700000000000000" pitchFamily="2" charset="-78"/>
                        </a:rPr>
                        <a:t>متوسط</a:t>
                      </a:r>
                    </a:p>
                  </a:txBody>
                  <a:tcPr marL="68580" marR="68580" marT="34290" marB="34290" anchor="ctr"/>
                </a:tc>
                <a:tc>
                  <a:txBody>
                    <a:bodyPr/>
                    <a:lstStyle/>
                    <a:p>
                      <a:pPr algn="ctr" rtl="1"/>
                      <a:r>
                        <a:rPr lang="fa-IR" sz="1800" dirty="0">
                          <a:cs typeface="B Koodak" panose="00000700000000000000" pitchFamily="2" charset="-78"/>
                        </a:rPr>
                        <a:t>اشتراکی بودن تجهیز یدکی</a:t>
                      </a:r>
                    </a:p>
                  </a:txBody>
                  <a:tcPr marL="68580" marR="68580" marT="34290" marB="34290" anchor="ctr"/>
                </a:tc>
                <a:tc>
                  <a:txBody>
                    <a:bodyPr/>
                    <a:lstStyle/>
                    <a:p>
                      <a:pPr algn="ctr" rtl="1"/>
                      <a:r>
                        <a:rPr lang="fa-IR" sz="1800" dirty="0">
                          <a:cs typeface="B Koodak" panose="00000700000000000000" pitchFamily="2" charset="-78"/>
                        </a:rPr>
                        <a:t>2</a:t>
                      </a:r>
                    </a:p>
                  </a:txBody>
                  <a:tcPr marL="68580" marR="68580" marT="34290" marB="34290" anchor="ctr"/>
                </a:tc>
                <a:extLst>
                  <a:ext uri="{0D108BD9-81ED-4DB2-BD59-A6C34878D82A}">
                    <a16:rowId xmlns:a16="http://schemas.microsoft.com/office/drawing/2014/main" val="10002"/>
                  </a:ext>
                </a:extLst>
              </a:tr>
              <a:tr h="690827">
                <a:tc>
                  <a:txBody>
                    <a:bodyPr/>
                    <a:lstStyle/>
                    <a:p>
                      <a:pPr algn="ctr" rtl="1"/>
                      <a:r>
                        <a:rPr lang="fa-IR" sz="1800" dirty="0">
                          <a:cs typeface="B Koodak" panose="00000700000000000000" pitchFamily="2" charset="-78"/>
                        </a:rPr>
                        <a:t>زیاد</a:t>
                      </a:r>
                    </a:p>
                  </a:txBody>
                  <a:tcPr marL="68580" marR="68580" marT="34290" marB="34290" anchor="ctr"/>
                </a:tc>
                <a:tc>
                  <a:txBody>
                    <a:bodyPr/>
                    <a:lstStyle/>
                    <a:p>
                      <a:pPr algn="ctr" rtl="1"/>
                      <a:r>
                        <a:rPr lang="fa-IR" sz="1800" dirty="0">
                          <a:cs typeface="B Koodak" panose="00000700000000000000" pitchFamily="2" charset="-78"/>
                        </a:rPr>
                        <a:t>در دسترس بودن تجهیز یدکی</a:t>
                      </a:r>
                    </a:p>
                  </a:txBody>
                  <a:tcPr marL="68580" marR="68580" marT="34290" marB="34290" anchor="ctr"/>
                </a:tc>
                <a:tc>
                  <a:txBody>
                    <a:bodyPr/>
                    <a:lstStyle/>
                    <a:p>
                      <a:pPr algn="ctr" rtl="1"/>
                      <a:r>
                        <a:rPr lang="fa-IR" sz="1800" dirty="0">
                          <a:cs typeface="B Koodak" panose="00000700000000000000" pitchFamily="2" charset="-78"/>
                        </a:rPr>
                        <a:t>1</a:t>
                      </a: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294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524000"/>
            <a:ext cx="6571060" cy="546360"/>
          </a:xfrm>
        </p:spPr>
        <p:txBody>
          <a:bodyPr>
            <a:normAutofit fontScale="90000"/>
          </a:bodyPr>
          <a:lstStyle/>
          <a:p>
            <a:pPr algn="l" rtl="1"/>
            <a:r>
              <a:rPr lang="fa-IR" sz="4000" dirty="0">
                <a:cs typeface="B Titr" panose="00000700000000000000" pitchFamily="2" charset="-78"/>
              </a:rPr>
              <a:t>هزینه نگهداری و تعمیرات </a:t>
            </a:r>
            <a:r>
              <a:rPr lang="en-US" sz="3600" b="1" dirty="0">
                <a:latin typeface="Times New Roman" panose="02020603050405020304" pitchFamily="18" charset="0"/>
                <a:cs typeface="Times New Roman" panose="02020603050405020304" pitchFamily="18" charset="0"/>
              </a:rPr>
              <a:t>(MC)</a:t>
            </a:r>
            <a:endParaRPr lang="fa-IR" sz="36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9744806"/>
              </p:ext>
            </p:extLst>
          </p:nvPr>
        </p:nvGraphicFramePr>
        <p:xfrm>
          <a:off x="2364347" y="2809876"/>
          <a:ext cx="7862553" cy="2442291"/>
        </p:xfrm>
        <a:graphic>
          <a:graphicData uri="http://schemas.openxmlformats.org/drawingml/2006/table">
            <a:tbl>
              <a:tblPr rtl="1" firstRow="1" bandRow="1">
                <a:tableStyleId>{5C22544A-7EE6-4342-B048-85BDC9FD1C3A}</a:tableStyleId>
              </a:tblPr>
              <a:tblGrid>
                <a:gridCol w="2698187">
                  <a:extLst>
                    <a:ext uri="{9D8B030D-6E8A-4147-A177-3AD203B41FA5}">
                      <a16:colId xmlns:a16="http://schemas.microsoft.com/office/drawing/2014/main" val="20000"/>
                    </a:ext>
                  </a:extLst>
                </a:gridCol>
                <a:gridCol w="4346080">
                  <a:extLst>
                    <a:ext uri="{9D8B030D-6E8A-4147-A177-3AD203B41FA5}">
                      <a16:colId xmlns:a16="http://schemas.microsoft.com/office/drawing/2014/main" val="20001"/>
                    </a:ext>
                  </a:extLst>
                </a:gridCol>
                <a:gridCol w="818286">
                  <a:extLst>
                    <a:ext uri="{9D8B030D-6E8A-4147-A177-3AD203B41FA5}">
                      <a16:colId xmlns:a16="http://schemas.microsoft.com/office/drawing/2014/main" val="20002"/>
                    </a:ext>
                  </a:extLst>
                </a:gridCol>
              </a:tblGrid>
              <a:tr h="955679">
                <a:tc>
                  <a:txBody>
                    <a:bodyPr/>
                    <a:lstStyle/>
                    <a:p>
                      <a:pPr algn="ctr" rtl="1"/>
                      <a:r>
                        <a:rPr lang="fa-IR" sz="1800" dirty="0">
                          <a:cs typeface="B Koodak" panose="00000700000000000000" pitchFamily="2" charset="-78"/>
                        </a:rPr>
                        <a:t>هزینه نگهداری و تعمیرات </a:t>
                      </a:r>
                      <a:r>
                        <a:rPr lang="en-US" sz="1800" dirty="0">
                          <a:cs typeface="B Koodak" panose="00000700000000000000" pitchFamily="2" charset="-78"/>
                        </a:rPr>
                        <a:t>(MC)</a:t>
                      </a:r>
                      <a:endParaRPr lang="fa-IR" sz="1800" dirty="0">
                        <a:cs typeface="B Koodak" panose="00000700000000000000" pitchFamily="2" charset="-78"/>
                      </a:endParaRPr>
                    </a:p>
                  </a:txBody>
                  <a:tcPr marL="68580" marR="68580" marT="34290" marB="34290" anchor="ctr"/>
                </a:tc>
                <a:tc>
                  <a:txBody>
                    <a:bodyPr/>
                    <a:lstStyle/>
                    <a:p>
                      <a:pPr algn="ctr" rtl="1"/>
                      <a:r>
                        <a:rPr lang="fa-IR" sz="1800" dirty="0">
                          <a:cs typeface="B Koodak" panose="00000700000000000000" pitchFamily="2" charset="-78"/>
                        </a:rPr>
                        <a:t>نتیجه</a:t>
                      </a:r>
                    </a:p>
                  </a:txBody>
                  <a:tcPr marL="68580" marR="68580" marT="34290" marB="34290" anchor="ctr"/>
                </a:tc>
                <a:tc>
                  <a:txBody>
                    <a:bodyPr/>
                    <a:lstStyle/>
                    <a:p>
                      <a:pPr algn="ctr" rtl="1"/>
                      <a:r>
                        <a:rPr lang="fa-IR" sz="1800" dirty="0">
                          <a:cs typeface="B Koodak" panose="00000700000000000000" pitchFamily="2" charset="-78"/>
                        </a:rPr>
                        <a:t>درجه مدل</a:t>
                      </a:r>
                    </a:p>
                  </a:txBody>
                  <a:tcPr marL="68580" marR="68580" marT="34290" marB="34290" anchor="ctr"/>
                </a:tc>
                <a:extLst>
                  <a:ext uri="{0D108BD9-81ED-4DB2-BD59-A6C34878D82A}">
                    <a16:rowId xmlns:a16="http://schemas.microsoft.com/office/drawing/2014/main" val="10000"/>
                  </a:ext>
                </a:extLst>
              </a:tr>
              <a:tr h="955679">
                <a:tc>
                  <a:txBody>
                    <a:bodyPr/>
                    <a:lstStyle/>
                    <a:p>
                      <a:pPr algn="ctr" rtl="1"/>
                      <a:r>
                        <a:rPr lang="fa-IR" sz="2400" dirty="0">
                          <a:cs typeface="B Koodak" panose="00000700000000000000" pitchFamily="2" charset="-78"/>
                        </a:rPr>
                        <a:t>زیاد</a:t>
                      </a:r>
                    </a:p>
                  </a:txBody>
                  <a:tcPr marL="68580" marR="68580" marT="34290" marB="34290" anchor="ctr"/>
                </a:tc>
                <a:tc>
                  <a:txBody>
                    <a:bodyPr/>
                    <a:lstStyle/>
                    <a:p>
                      <a:pPr algn="ctr" rtl="1"/>
                      <a:r>
                        <a:rPr lang="fa-IR" sz="2400" dirty="0">
                          <a:cs typeface="B Koodak" panose="00000700000000000000" pitchFamily="2" charset="-78"/>
                        </a:rPr>
                        <a:t>بیش از </a:t>
                      </a:r>
                      <a:r>
                        <a:rPr lang="en-US" sz="2400" dirty="0">
                          <a:cs typeface="B Koodak" panose="00000700000000000000" pitchFamily="2" charset="-78"/>
                        </a:rPr>
                        <a:t>n</a:t>
                      </a:r>
                      <a:r>
                        <a:rPr lang="fa-IR" sz="2400" dirty="0">
                          <a:cs typeface="B Koodak" panose="00000700000000000000" pitchFamily="2" charset="-78"/>
                        </a:rPr>
                        <a:t> میلیون تومان</a:t>
                      </a:r>
                      <a:r>
                        <a:rPr lang="fa-IR" sz="2400" baseline="0" dirty="0">
                          <a:cs typeface="B Koodak" panose="00000700000000000000" pitchFamily="2" charset="-78"/>
                        </a:rPr>
                        <a:t> برای هر خرابی به طور متوسط</a:t>
                      </a:r>
                      <a:endParaRPr lang="fa-IR" sz="2400" dirty="0">
                        <a:cs typeface="B Koodak" panose="00000700000000000000" pitchFamily="2" charset="-78"/>
                      </a:endParaRPr>
                    </a:p>
                  </a:txBody>
                  <a:tcPr marL="68580" marR="68580" marT="34290" marB="34290" anchor="ctr"/>
                </a:tc>
                <a:tc>
                  <a:txBody>
                    <a:bodyPr/>
                    <a:lstStyle/>
                    <a:p>
                      <a:pPr algn="ctr" rtl="1"/>
                      <a:r>
                        <a:rPr lang="fa-IR" sz="2400" dirty="0">
                          <a:cs typeface="B Koodak" panose="00000700000000000000" pitchFamily="2" charset="-78"/>
                        </a:rPr>
                        <a:t>2</a:t>
                      </a:r>
                    </a:p>
                  </a:txBody>
                  <a:tcPr marL="68580" marR="68580" marT="34290" marB="34290" anchor="ctr"/>
                </a:tc>
                <a:extLst>
                  <a:ext uri="{0D108BD9-81ED-4DB2-BD59-A6C34878D82A}">
                    <a16:rowId xmlns:a16="http://schemas.microsoft.com/office/drawing/2014/main" val="10001"/>
                  </a:ext>
                </a:extLst>
              </a:tr>
              <a:tr h="530933">
                <a:tc>
                  <a:txBody>
                    <a:bodyPr/>
                    <a:lstStyle/>
                    <a:p>
                      <a:pPr algn="ctr" rtl="1"/>
                      <a:r>
                        <a:rPr lang="fa-IR" sz="2400" dirty="0">
                          <a:cs typeface="B Koodak" panose="00000700000000000000" pitchFamily="2" charset="-78"/>
                        </a:rPr>
                        <a:t>کم</a:t>
                      </a:r>
                    </a:p>
                  </a:txBody>
                  <a:tcPr marL="68580" marR="68580" marT="34290" marB="34290" anchor="ctr"/>
                </a:tc>
                <a:tc>
                  <a:txBody>
                    <a:bodyPr/>
                    <a:lstStyle/>
                    <a:p>
                      <a:pPr algn="ctr" rtl="1"/>
                      <a:r>
                        <a:rPr lang="fa-IR" sz="2400" dirty="0">
                          <a:cs typeface="B Koodak" panose="00000700000000000000" pitchFamily="2" charset="-78"/>
                        </a:rPr>
                        <a:t>کمتر از </a:t>
                      </a:r>
                      <a:r>
                        <a:rPr lang="en-US" sz="2400" dirty="0">
                          <a:cs typeface="B Koodak" panose="00000700000000000000" pitchFamily="2" charset="-78"/>
                        </a:rPr>
                        <a:t>n</a:t>
                      </a:r>
                      <a:r>
                        <a:rPr lang="fa-IR" sz="2400" dirty="0">
                          <a:cs typeface="B Koodak" panose="00000700000000000000" pitchFamily="2" charset="-78"/>
                        </a:rPr>
                        <a:t> میلیون تومان</a:t>
                      </a:r>
                    </a:p>
                  </a:txBody>
                  <a:tcPr marL="68580" marR="68580" marT="34290" marB="34290" anchor="ctr"/>
                </a:tc>
                <a:tc>
                  <a:txBody>
                    <a:bodyPr/>
                    <a:lstStyle/>
                    <a:p>
                      <a:pPr algn="ctr" rtl="1"/>
                      <a:r>
                        <a:rPr lang="fa-IR" sz="2400" dirty="0">
                          <a:cs typeface="B Koodak" panose="00000700000000000000" pitchFamily="2" charset="-78"/>
                        </a:rPr>
                        <a:t>1</a:t>
                      </a:r>
                    </a:p>
                  </a:txBody>
                  <a:tcPr marL="68580" marR="68580" marT="34290" marB="3429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056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95400"/>
            <a:ext cx="6571060" cy="546360"/>
          </a:xfrm>
        </p:spPr>
        <p:txBody>
          <a:bodyPr>
            <a:normAutofit fontScale="90000"/>
          </a:bodyPr>
          <a:lstStyle/>
          <a:p>
            <a:pPr algn="r" rtl="1"/>
            <a:r>
              <a:rPr lang="fa-IR" sz="4000" dirty="0">
                <a:cs typeface="B Titr" panose="00000700000000000000" pitchFamily="2" charset="-78"/>
              </a:rPr>
              <a:t>تاثیر روی ایمنی و محیط زیست </a:t>
            </a:r>
            <a:r>
              <a:rPr lang="en-US" sz="3600" b="1" dirty="0">
                <a:latin typeface="Times New Roman" panose="02020603050405020304" pitchFamily="18" charset="0"/>
                <a:cs typeface="Times New Roman" panose="02020603050405020304" pitchFamily="18" charset="0"/>
              </a:rPr>
              <a:t>(ISE)</a:t>
            </a:r>
            <a:endParaRPr lang="fa-IR" sz="36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981201" y="2438400"/>
          <a:ext cx="8153399" cy="3630140"/>
        </p:xfrm>
        <a:graphic>
          <a:graphicData uri="http://schemas.openxmlformats.org/drawingml/2006/table">
            <a:tbl>
              <a:tblPr rtl="1" firstRow="1" bandRow="1">
                <a:tableStyleId>{5C22544A-7EE6-4342-B048-85BDC9FD1C3A}</a:tableStyleId>
              </a:tblPr>
              <a:tblGrid>
                <a:gridCol w="2157211">
                  <a:extLst>
                    <a:ext uri="{9D8B030D-6E8A-4147-A177-3AD203B41FA5}">
                      <a16:colId xmlns:a16="http://schemas.microsoft.com/office/drawing/2014/main" val="20000"/>
                    </a:ext>
                  </a:extLst>
                </a:gridCol>
                <a:gridCol w="5198772">
                  <a:extLst>
                    <a:ext uri="{9D8B030D-6E8A-4147-A177-3AD203B41FA5}">
                      <a16:colId xmlns:a16="http://schemas.microsoft.com/office/drawing/2014/main" val="20001"/>
                    </a:ext>
                  </a:extLst>
                </a:gridCol>
                <a:gridCol w="797416">
                  <a:extLst>
                    <a:ext uri="{9D8B030D-6E8A-4147-A177-3AD203B41FA5}">
                      <a16:colId xmlns:a16="http://schemas.microsoft.com/office/drawing/2014/main" val="20002"/>
                    </a:ext>
                  </a:extLst>
                </a:gridCol>
              </a:tblGrid>
              <a:tr h="609600">
                <a:tc>
                  <a:txBody>
                    <a:bodyPr/>
                    <a:lstStyle/>
                    <a:p>
                      <a:pPr algn="ctr" rtl="1"/>
                      <a:r>
                        <a:rPr lang="fa-IR" sz="1500" dirty="0">
                          <a:cs typeface="B Koodak" panose="00000700000000000000" pitchFamily="2" charset="-78"/>
                        </a:rPr>
                        <a:t>تاثیر روی ایمنی و محیط زیست </a:t>
                      </a:r>
                      <a:r>
                        <a:rPr lang="en-US" sz="1500" dirty="0">
                          <a:cs typeface="B Koodak" panose="00000700000000000000" pitchFamily="2" charset="-78"/>
                        </a:rPr>
                        <a:t>(ISE)</a:t>
                      </a:r>
                      <a:endParaRPr lang="fa-IR" sz="1500" dirty="0">
                        <a:cs typeface="B Koodak" panose="00000700000000000000" pitchFamily="2" charset="-78"/>
                      </a:endParaRPr>
                    </a:p>
                  </a:txBody>
                  <a:tcPr marL="68580" marR="68580" marT="34290" marB="34290" anchor="ctr"/>
                </a:tc>
                <a:tc>
                  <a:txBody>
                    <a:bodyPr/>
                    <a:lstStyle/>
                    <a:p>
                      <a:pPr algn="ctr" rtl="1"/>
                      <a:r>
                        <a:rPr lang="fa-IR" sz="1500" dirty="0">
                          <a:cs typeface="B Koodak" panose="00000700000000000000" pitchFamily="2" charset="-78"/>
                        </a:rPr>
                        <a:t>نتیجه</a:t>
                      </a:r>
                    </a:p>
                  </a:txBody>
                  <a:tcPr marL="68580" marR="68580" marT="34290" marB="34290" anchor="ctr"/>
                </a:tc>
                <a:tc>
                  <a:txBody>
                    <a:bodyPr/>
                    <a:lstStyle/>
                    <a:p>
                      <a:pPr algn="ctr" rtl="1"/>
                      <a:r>
                        <a:rPr lang="fa-IR" sz="1500" dirty="0">
                          <a:cs typeface="B Koodak" panose="00000700000000000000" pitchFamily="2" charset="-78"/>
                        </a:rPr>
                        <a:t>درجه مدل</a:t>
                      </a:r>
                    </a:p>
                  </a:txBody>
                  <a:tcPr marL="68580" marR="68580" marT="34290" marB="34290" anchor="ctr"/>
                </a:tc>
                <a:extLst>
                  <a:ext uri="{0D108BD9-81ED-4DB2-BD59-A6C34878D82A}">
                    <a16:rowId xmlns:a16="http://schemas.microsoft.com/office/drawing/2014/main" val="10000"/>
                  </a:ext>
                </a:extLst>
              </a:tr>
              <a:tr h="789460">
                <a:tc>
                  <a:txBody>
                    <a:bodyPr/>
                    <a:lstStyle/>
                    <a:p>
                      <a:pPr algn="ctr" rtl="1"/>
                      <a:r>
                        <a:rPr lang="fa-IR" sz="1500" dirty="0">
                          <a:cs typeface="B Koodak" panose="00000700000000000000" pitchFamily="2" charset="-78"/>
                        </a:rPr>
                        <a:t>شدیدا زیاد</a:t>
                      </a:r>
                    </a:p>
                  </a:txBody>
                  <a:tcPr marL="68580" marR="68580" marT="34290" marB="34290" anchor="ctr"/>
                </a:tc>
                <a:tc>
                  <a:txBody>
                    <a:bodyPr/>
                    <a:lstStyle/>
                    <a:p>
                      <a:pPr algn="ctr" rtl="1"/>
                      <a:r>
                        <a:rPr lang="fa-IR" sz="1500" dirty="0">
                          <a:cs typeface="B Koodak" panose="00000700000000000000" pitchFamily="2" charset="-78"/>
                        </a:rPr>
                        <a:t>اثرات درونی و بیرونی بر روی ایمنی افراد</a:t>
                      </a:r>
                      <a:r>
                        <a:rPr lang="fa-IR" sz="1500" baseline="0" dirty="0">
                          <a:cs typeface="B Koodak" panose="00000700000000000000" pitchFamily="2" charset="-78"/>
                        </a:rPr>
                        <a:t> که نیاز به توجه نهادهای عمومی دارد</a:t>
                      </a:r>
                      <a:endParaRPr lang="fa-IR" sz="1500" dirty="0">
                        <a:cs typeface="B Koodak" panose="00000700000000000000" pitchFamily="2" charset="-78"/>
                      </a:endParaRPr>
                    </a:p>
                  </a:txBody>
                  <a:tcPr marL="68580" marR="68580" marT="34290" marB="34290" anchor="ctr"/>
                </a:tc>
                <a:tc>
                  <a:txBody>
                    <a:bodyPr/>
                    <a:lstStyle/>
                    <a:p>
                      <a:pPr algn="ctr" rtl="1"/>
                      <a:r>
                        <a:rPr lang="fa-IR" sz="1500" dirty="0">
                          <a:cs typeface="B Koodak" panose="00000700000000000000" pitchFamily="2" charset="-78"/>
                        </a:rPr>
                        <a:t>8</a:t>
                      </a:r>
                    </a:p>
                  </a:txBody>
                  <a:tcPr marL="68580" marR="68580" marT="34290" marB="34290" anchor="ctr"/>
                </a:tc>
                <a:extLst>
                  <a:ext uri="{0D108BD9-81ED-4DB2-BD59-A6C34878D82A}">
                    <a16:rowId xmlns:a16="http://schemas.microsoft.com/office/drawing/2014/main" val="10001"/>
                  </a:ext>
                </a:extLst>
              </a:tr>
              <a:tr h="446216">
                <a:tc>
                  <a:txBody>
                    <a:bodyPr/>
                    <a:lstStyle/>
                    <a:p>
                      <a:pPr algn="ctr" rtl="1"/>
                      <a:r>
                        <a:rPr lang="fa-IR" sz="1500" dirty="0">
                          <a:cs typeface="B Koodak" panose="00000700000000000000" pitchFamily="2" charset="-78"/>
                        </a:rPr>
                        <a:t>خیلی زیاد</a:t>
                      </a:r>
                    </a:p>
                  </a:txBody>
                  <a:tcPr marL="68580" marR="68580" marT="34290" marB="34290" anchor="ctr"/>
                </a:tc>
                <a:tc>
                  <a:txBody>
                    <a:bodyPr/>
                    <a:lstStyle/>
                    <a:p>
                      <a:pPr algn="ctr" rtl="1"/>
                      <a:r>
                        <a:rPr lang="fa-IR" sz="1500" dirty="0">
                          <a:cs typeface="B Koodak" panose="00000700000000000000" pitchFamily="2" charset="-78"/>
                        </a:rPr>
                        <a:t>اثرات</a:t>
                      </a:r>
                      <a:r>
                        <a:rPr lang="fa-IR" sz="1500" baseline="0" dirty="0">
                          <a:cs typeface="B Koodak" panose="00000700000000000000" pitchFamily="2" charset="-78"/>
                        </a:rPr>
                        <a:t> برگشت ناپذیر محیط زیستی</a:t>
                      </a:r>
                      <a:endParaRPr lang="fa-IR" sz="1500" dirty="0">
                        <a:cs typeface="B Koodak" panose="00000700000000000000" pitchFamily="2" charset="-78"/>
                      </a:endParaRPr>
                    </a:p>
                  </a:txBody>
                  <a:tcPr marL="68580" marR="68580" marT="34290" marB="34290" anchor="ctr"/>
                </a:tc>
                <a:tc>
                  <a:txBody>
                    <a:bodyPr/>
                    <a:lstStyle/>
                    <a:p>
                      <a:pPr algn="ctr" rtl="1"/>
                      <a:r>
                        <a:rPr lang="fa-IR" sz="1500" dirty="0">
                          <a:cs typeface="B Koodak" panose="00000700000000000000" pitchFamily="2" charset="-78"/>
                        </a:rPr>
                        <a:t>6</a:t>
                      </a:r>
                    </a:p>
                  </a:txBody>
                  <a:tcPr marL="68580" marR="68580" marT="34290" marB="34290" anchor="ctr"/>
                </a:tc>
                <a:extLst>
                  <a:ext uri="{0D108BD9-81ED-4DB2-BD59-A6C34878D82A}">
                    <a16:rowId xmlns:a16="http://schemas.microsoft.com/office/drawing/2014/main" val="10002"/>
                  </a:ext>
                </a:extLst>
              </a:tr>
              <a:tr h="446216">
                <a:tc>
                  <a:txBody>
                    <a:bodyPr/>
                    <a:lstStyle/>
                    <a:p>
                      <a:pPr algn="ctr" rtl="1"/>
                      <a:r>
                        <a:rPr lang="fa-IR" sz="1500" dirty="0">
                          <a:cs typeface="B Koodak" panose="00000700000000000000" pitchFamily="2" charset="-78"/>
                        </a:rPr>
                        <a:t>زیاد</a:t>
                      </a:r>
                    </a:p>
                  </a:txBody>
                  <a:tcPr marL="68580" marR="68580" marT="34290" marB="34290" anchor="ctr"/>
                </a:tc>
                <a:tc>
                  <a:txBody>
                    <a:bodyPr/>
                    <a:lstStyle/>
                    <a:p>
                      <a:pPr algn="ctr" rtl="1"/>
                      <a:r>
                        <a:rPr lang="fa-IR" sz="1500" dirty="0">
                          <a:cs typeface="B Koodak" panose="00000700000000000000" pitchFamily="2" charset="-78"/>
                        </a:rPr>
                        <a:t>اثر روی</a:t>
                      </a:r>
                      <a:r>
                        <a:rPr lang="fa-IR" sz="1500" baseline="0" dirty="0">
                          <a:cs typeface="B Koodak" panose="00000700000000000000" pitchFamily="2" charset="-78"/>
                        </a:rPr>
                        <a:t> تجهیزات عملیاتی که باعث آسیب شدید می شود</a:t>
                      </a:r>
                      <a:endParaRPr lang="fa-IR" sz="1500" dirty="0">
                        <a:cs typeface="B Koodak" panose="00000700000000000000" pitchFamily="2" charset="-78"/>
                      </a:endParaRPr>
                    </a:p>
                  </a:txBody>
                  <a:tcPr marL="68580" marR="68580" marT="34290" marB="34290" anchor="ctr"/>
                </a:tc>
                <a:tc>
                  <a:txBody>
                    <a:bodyPr/>
                    <a:lstStyle/>
                    <a:p>
                      <a:pPr algn="ctr" rtl="1"/>
                      <a:r>
                        <a:rPr lang="fa-IR" sz="1500" dirty="0">
                          <a:cs typeface="B Koodak" panose="00000700000000000000" pitchFamily="2" charset="-78"/>
                        </a:rPr>
                        <a:t>4</a:t>
                      </a:r>
                    </a:p>
                  </a:txBody>
                  <a:tcPr marL="68580" marR="68580" marT="34290" marB="34290" anchor="ctr"/>
                </a:tc>
                <a:extLst>
                  <a:ext uri="{0D108BD9-81ED-4DB2-BD59-A6C34878D82A}">
                    <a16:rowId xmlns:a16="http://schemas.microsoft.com/office/drawing/2014/main" val="10003"/>
                  </a:ext>
                </a:extLst>
              </a:tr>
              <a:tr h="446216">
                <a:tc>
                  <a:txBody>
                    <a:bodyPr/>
                    <a:lstStyle/>
                    <a:p>
                      <a:pPr algn="ctr" rtl="1"/>
                      <a:r>
                        <a:rPr lang="fa-IR" sz="1500" dirty="0">
                          <a:cs typeface="B Koodak" panose="00000700000000000000" pitchFamily="2" charset="-78"/>
                        </a:rPr>
                        <a:t>متوسط</a:t>
                      </a:r>
                    </a:p>
                  </a:txBody>
                  <a:tcPr marL="68580" marR="68580" marT="34290" marB="34290" anchor="ctr"/>
                </a:tc>
                <a:tc>
                  <a:txBody>
                    <a:bodyPr/>
                    <a:lstStyle/>
                    <a:p>
                      <a:pPr algn="ctr" rtl="1"/>
                      <a:r>
                        <a:rPr lang="fa-IR" sz="1500" dirty="0">
                          <a:cs typeface="B Koodak" panose="00000700000000000000" pitchFamily="2" charset="-78"/>
                        </a:rPr>
                        <a:t>اتفاقات و وقایع</a:t>
                      </a:r>
                      <a:r>
                        <a:rPr lang="fa-IR" sz="1500" baseline="0" dirty="0">
                          <a:cs typeface="B Koodak" panose="00000700000000000000" pitchFamily="2" charset="-78"/>
                        </a:rPr>
                        <a:t> جزیی</a:t>
                      </a:r>
                      <a:endParaRPr lang="fa-IR" sz="1500" dirty="0">
                        <a:cs typeface="B Koodak" panose="00000700000000000000" pitchFamily="2" charset="-78"/>
                      </a:endParaRPr>
                    </a:p>
                  </a:txBody>
                  <a:tcPr marL="68580" marR="68580" marT="34290" marB="34290" anchor="ctr"/>
                </a:tc>
                <a:tc>
                  <a:txBody>
                    <a:bodyPr/>
                    <a:lstStyle/>
                    <a:p>
                      <a:pPr algn="ctr" rtl="1"/>
                      <a:r>
                        <a:rPr lang="fa-IR" sz="1500" dirty="0">
                          <a:cs typeface="B Koodak" panose="00000700000000000000" pitchFamily="2" charset="-78"/>
                        </a:rPr>
                        <a:t>2</a:t>
                      </a:r>
                    </a:p>
                  </a:txBody>
                  <a:tcPr marL="68580" marR="68580" marT="34290" marB="34290" anchor="ctr"/>
                </a:tc>
                <a:extLst>
                  <a:ext uri="{0D108BD9-81ED-4DB2-BD59-A6C34878D82A}">
                    <a16:rowId xmlns:a16="http://schemas.microsoft.com/office/drawing/2014/main" val="10004"/>
                  </a:ext>
                </a:extLst>
              </a:tr>
              <a:tr h="446216">
                <a:tc>
                  <a:txBody>
                    <a:bodyPr/>
                    <a:lstStyle/>
                    <a:p>
                      <a:pPr algn="ctr" rtl="1"/>
                      <a:r>
                        <a:rPr lang="fa-IR" sz="1500" dirty="0">
                          <a:cs typeface="B Koodak" panose="00000700000000000000" pitchFamily="2" charset="-78"/>
                        </a:rPr>
                        <a:t>کم</a:t>
                      </a:r>
                    </a:p>
                  </a:txBody>
                  <a:tcPr marL="68580" marR="68580" marT="34290" marB="34290" anchor="ctr"/>
                </a:tc>
                <a:tc>
                  <a:txBody>
                    <a:bodyPr/>
                    <a:lstStyle/>
                    <a:p>
                      <a:pPr algn="ctr" rtl="1"/>
                      <a:r>
                        <a:rPr lang="fa-IR" sz="1500" dirty="0">
                          <a:cs typeface="B Koodak" panose="00000700000000000000" pitchFamily="2" charset="-78"/>
                        </a:rPr>
                        <a:t>تاثیرات محیطی بدون نقض قوانین</a:t>
                      </a:r>
                    </a:p>
                  </a:txBody>
                  <a:tcPr marL="68580" marR="68580" marT="34290" marB="34290" anchor="ctr"/>
                </a:tc>
                <a:tc>
                  <a:txBody>
                    <a:bodyPr/>
                    <a:lstStyle/>
                    <a:p>
                      <a:pPr algn="ctr" rtl="1"/>
                      <a:r>
                        <a:rPr lang="fa-IR" sz="1500" dirty="0">
                          <a:cs typeface="B Koodak" panose="00000700000000000000" pitchFamily="2" charset="-78"/>
                        </a:rPr>
                        <a:t>1</a:t>
                      </a:r>
                    </a:p>
                  </a:txBody>
                  <a:tcPr marL="68580" marR="68580" marT="34290" marB="34290" anchor="ctr"/>
                </a:tc>
                <a:extLst>
                  <a:ext uri="{0D108BD9-81ED-4DB2-BD59-A6C34878D82A}">
                    <a16:rowId xmlns:a16="http://schemas.microsoft.com/office/drawing/2014/main" val="10005"/>
                  </a:ext>
                </a:extLst>
              </a:tr>
              <a:tr h="446216">
                <a:tc>
                  <a:txBody>
                    <a:bodyPr/>
                    <a:lstStyle/>
                    <a:p>
                      <a:pPr algn="ctr" rtl="1"/>
                      <a:r>
                        <a:rPr lang="fa-IR" sz="1500" dirty="0">
                          <a:cs typeface="B Koodak" panose="00000700000000000000" pitchFamily="2" charset="-78"/>
                        </a:rPr>
                        <a:t>خیلی کم</a:t>
                      </a:r>
                    </a:p>
                  </a:txBody>
                  <a:tcPr marL="68580" marR="68580" marT="34290" marB="34290" anchor="ctr"/>
                </a:tc>
                <a:tc>
                  <a:txBody>
                    <a:bodyPr/>
                    <a:lstStyle/>
                    <a:p>
                      <a:pPr algn="ctr" rtl="1"/>
                      <a:r>
                        <a:rPr lang="fa-IR" sz="1500" dirty="0">
                          <a:cs typeface="B Koodak" panose="00000700000000000000" pitchFamily="2" charset="-78"/>
                        </a:rPr>
                        <a:t>بدون اثر روی افراد، محیط و تجهیزات عملیاتی</a:t>
                      </a:r>
                    </a:p>
                  </a:txBody>
                  <a:tcPr marL="68580" marR="68580" marT="34290" marB="34290" anchor="ctr"/>
                </a:tc>
                <a:tc>
                  <a:txBody>
                    <a:bodyPr/>
                    <a:lstStyle/>
                    <a:p>
                      <a:pPr algn="ctr" rtl="1"/>
                      <a:r>
                        <a:rPr lang="fa-IR" sz="1500" dirty="0">
                          <a:cs typeface="B Koodak" panose="00000700000000000000" pitchFamily="2" charset="-78"/>
                        </a:rPr>
                        <a:t>0</a:t>
                      </a:r>
                    </a:p>
                  </a:txBody>
                  <a:tcPr marL="6858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0098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cs typeface="B Titr" panose="00000700000000000000" pitchFamily="2" charset="-78"/>
              </a:rPr>
              <a:t>سطوح بحرانی دارایی ها</a:t>
            </a:r>
          </a:p>
        </p:txBody>
      </p:sp>
      <p:sp>
        <p:nvSpPr>
          <p:cNvPr id="3" name="Content Placeholder 2"/>
          <p:cNvSpPr>
            <a:spLocks noGrp="1"/>
          </p:cNvSpPr>
          <p:nvPr>
            <p:ph idx="1"/>
          </p:nvPr>
        </p:nvSpPr>
        <p:spPr/>
        <p:txBody>
          <a:bodyPr>
            <a:normAutofit/>
          </a:bodyPr>
          <a:lstStyle/>
          <a:p>
            <a:r>
              <a:rPr lang="fa-IR" sz="1800" dirty="0">
                <a:cs typeface="B Koodak" panose="00000700000000000000" pitchFamily="2" charset="-78"/>
              </a:rPr>
              <a:t>در نتیجه طبقه بندی فوق، حداکثر مقدار ریسک یک دارایی برابر 200 واحد است.</a:t>
            </a:r>
          </a:p>
        </p:txBody>
      </p:sp>
      <p:graphicFrame>
        <p:nvGraphicFramePr>
          <p:cNvPr id="4" name="Table 3"/>
          <p:cNvGraphicFramePr>
            <a:graphicFrameLocks noGrp="1"/>
          </p:cNvGraphicFramePr>
          <p:nvPr/>
        </p:nvGraphicFramePr>
        <p:xfrm>
          <a:off x="2743200" y="3048001"/>
          <a:ext cx="7310108" cy="2019301"/>
        </p:xfrm>
        <a:graphic>
          <a:graphicData uri="http://schemas.openxmlformats.org/drawingml/2006/table">
            <a:tbl>
              <a:tblPr rtl="1" firstRow="1" bandRow="1">
                <a:tableStyleId>{5C22544A-7EE6-4342-B048-85BDC9FD1C3A}</a:tableStyleId>
              </a:tblPr>
              <a:tblGrid>
                <a:gridCol w="3655054">
                  <a:extLst>
                    <a:ext uri="{9D8B030D-6E8A-4147-A177-3AD203B41FA5}">
                      <a16:colId xmlns:a16="http://schemas.microsoft.com/office/drawing/2014/main" val="20000"/>
                    </a:ext>
                  </a:extLst>
                </a:gridCol>
                <a:gridCol w="3655054">
                  <a:extLst>
                    <a:ext uri="{9D8B030D-6E8A-4147-A177-3AD203B41FA5}">
                      <a16:colId xmlns:a16="http://schemas.microsoft.com/office/drawing/2014/main" val="20001"/>
                    </a:ext>
                  </a:extLst>
                </a:gridCol>
              </a:tblGrid>
              <a:tr h="566713">
                <a:tc>
                  <a:txBody>
                    <a:bodyPr/>
                    <a:lstStyle/>
                    <a:p>
                      <a:pPr algn="ctr" rtl="1"/>
                      <a:r>
                        <a:rPr lang="fa-IR" sz="2100" dirty="0">
                          <a:cs typeface="B Koodak" panose="00000700000000000000" pitchFamily="2" charset="-78"/>
                        </a:rPr>
                        <a:t>سطح بحرانی</a:t>
                      </a:r>
                      <a:r>
                        <a:rPr lang="fa-IR" sz="2100" baseline="0" dirty="0">
                          <a:cs typeface="B Koodak" panose="00000700000000000000" pitchFamily="2" charset="-78"/>
                        </a:rPr>
                        <a:t> دارایی ها</a:t>
                      </a:r>
                      <a:endParaRPr lang="fa-IR" sz="2100" dirty="0">
                        <a:cs typeface="B Koodak" panose="00000700000000000000" pitchFamily="2" charset="-78"/>
                      </a:endParaRPr>
                    </a:p>
                  </a:txBody>
                  <a:tcPr marL="68580" marR="68580" marT="34290" marB="34290" anchor="ctr"/>
                </a:tc>
                <a:tc>
                  <a:txBody>
                    <a:bodyPr/>
                    <a:lstStyle/>
                    <a:p>
                      <a:pPr algn="ctr" rtl="1"/>
                      <a:r>
                        <a:rPr lang="fa-IR" sz="2100" dirty="0">
                          <a:cs typeface="B Koodak" panose="00000700000000000000" pitchFamily="2" charset="-78"/>
                        </a:rPr>
                        <a:t>مقدار ریسک</a:t>
                      </a:r>
                    </a:p>
                  </a:txBody>
                  <a:tcPr marL="68580" marR="68580" marT="34290" marB="34290" anchor="ctr"/>
                </a:tc>
                <a:extLst>
                  <a:ext uri="{0D108BD9-81ED-4DB2-BD59-A6C34878D82A}">
                    <a16:rowId xmlns:a16="http://schemas.microsoft.com/office/drawing/2014/main" val="10000"/>
                  </a:ext>
                </a:extLst>
              </a:tr>
              <a:tr h="484196">
                <a:tc>
                  <a:txBody>
                    <a:bodyPr/>
                    <a:lstStyle/>
                    <a:p>
                      <a:pPr algn="ctr" rtl="1"/>
                      <a:r>
                        <a:rPr lang="fa-IR" sz="2100" dirty="0">
                          <a:cs typeface="B Koodak" panose="00000700000000000000" pitchFamily="2" charset="-78"/>
                        </a:rPr>
                        <a:t>بحرانی</a:t>
                      </a:r>
                    </a:p>
                  </a:txBody>
                  <a:tcPr marL="68580" marR="68580" marT="34290" marB="34290" anchor="ctr"/>
                </a:tc>
                <a:tc>
                  <a:txBody>
                    <a:bodyPr/>
                    <a:lstStyle/>
                    <a:p>
                      <a:pPr algn="ctr" rtl="1"/>
                      <a:r>
                        <a:rPr lang="en-US" sz="2100" dirty="0">
                          <a:cs typeface="B Koodak" panose="00000700000000000000" pitchFamily="2" charset="-78"/>
                        </a:rPr>
                        <a:t>R&gt;100</a:t>
                      </a:r>
                      <a:endParaRPr lang="fa-IR" sz="2100" dirty="0">
                        <a:cs typeface="B Koodak" panose="00000700000000000000" pitchFamily="2" charset="-78"/>
                      </a:endParaRPr>
                    </a:p>
                  </a:txBody>
                  <a:tcPr marL="68580" marR="68580" marT="34290" marB="34290" anchor="ctr"/>
                </a:tc>
                <a:extLst>
                  <a:ext uri="{0D108BD9-81ED-4DB2-BD59-A6C34878D82A}">
                    <a16:rowId xmlns:a16="http://schemas.microsoft.com/office/drawing/2014/main" val="10001"/>
                  </a:ext>
                </a:extLst>
              </a:tr>
              <a:tr h="484196">
                <a:tc>
                  <a:txBody>
                    <a:bodyPr/>
                    <a:lstStyle/>
                    <a:p>
                      <a:pPr algn="ctr" rtl="1"/>
                      <a:r>
                        <a:rPr lang="fa-IR" sz="2100" dirty="0">
                          <a:cs typeface="B Koodak" panose="00000700000000000000" pitchFamily="2" charset="-78"/>
                        </a:rPr>
                        <a:t>تاحدودی بحرانی</a:t>
                      </a:r>
                    </a:p>
                  </a:txBody>
                  <a:tcPr marL="68580" marR="68580" marT="34290" marB="34290" anchor="ctr"/>
                </a:tc>
                <a:tc>
                  <a:txBody>
                    <a:bodyPr/>
                    <a:lstStyle/>
                    <a:p>
                      <a:pPr algn="ctr" rtl="1"/>
                      <a:r>
                        <a:rPr lang="en-US" sz="2100" dirty="0">
                          <a:cs typeface="B Koodak" panose="00000700000000000000" pitchFamily="2" charset="-78"/>
                        </a:rPr>
                        <a:t>40&lt;R&lt;100</a:t>
                      </a:r>
                      <a:endParaRPr lang="fa-IR" sz="2100" dirty="0">
                        <a:cs typeface="B Koodak" panose="00000700000000000000" pitchFamily="2" charset="-78"/>
                      </a:endParaRPr>
                    </a:p>
                  </a:txBody>
                  <a:tcPr marL="68580" marR="68580" marT="34290" marB="34290" anchor="ctr"/>
                </a:tc>
                <a:extLst>
                  <a:ext uri="{0D108BD9-81ED-4DB2-BD59-A6C34878D82A}">
                    <a16:rowId xmlns:a16="http://schemas.microsoft.com/office/drawing/2014/main" val="10002"/>
                  </a:ext>
                </a:extLst>
              </a:tr>
              <a:tr h="484196">
                <a:tc>
                  <a:txBody>
                    <a:bodyPr/>
                    <a:lstStyle/>
                    <a:p>
                      <a:pPr algn="ctr" rtl="1"/>
                      <a:r>
                        <a:rPr lang="fa-IR" sz="2100" dirty="0">
                          <a:cs typeface="B Koodak" panose="00000700000000000000" pitchFamily="2" charset="-78"/>
                        </a:rPr>
                        <a:t>غیربحرانی</a:t>
                      </a:r>
                    </a:p>
                  </a:txBody>
                  <a:tcPr marL="68580" marR="68580" marT="34290" marB="34290" anchor="ctr"/>
                </a:tc>
                <a:tc>
                  <a:txBody>
                    <a:bodyPr/>
                    <a:lstStyle/>
                    <a:p>
                      <a:pPr algn="ctr" rtl="1"/>
                      <a:r>
                        <a:rPr lang="en-US" sz="2100" dirty="0">
                          <a:cs typeface="B Koodak" panose="00000700000000000000" pitchFamily="2" charset="-78"/>
                        </a:rPr>
                        <a:t>R&lt;40</a:t>
                      </a:r>
                      <a:endParaRPr lang="fa-IR" sz="2100" dirty="0">
                        <a:cs typeface="B Koodak" panose="00000700000000000000" pitchFamily="2" charset="-78"/>
                      </a:endParaRP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7015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E899F-5882-C577-12EE-F360CF7612D5}"/>
              </a:ext>
            </a:extLst>
          </p:cNvPr>
          <p:cNvSpPr>
            <a:spLocks noGrp="1"/>
          </p:cNvSpPr>
          <p:nvPr>
            <p:ph idx="1"/>
          </p:nvPr>
        </p:nvSpPr>
        <p:spPr/>
        <p:txBody>
          <a:bodyPr>
            <a:normAutofit/>
          </a:bodyPr>
          <a:lstStyle/>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زمینه عملیاتی، بیانیه‌ای است که به وضوح محیطی را که دارایی‌ها قرار است در آن فعالیت کنند، و همچنین شرح کلی از نحوه و محل بهره‌برداری از آنها را مشخص می‌کند.</a:t>
            </a:r>
          </a:p>
          <a:p>
            <a:pPr algn="r" rtl="1">
              <a:buFont typeface="Wingdings" panose="05000000000000000000" pitchFamily="2" charset="2"/>
              <a:buChar char="v"/>
            </a:pPr>
            <a:endParaRPr lang="fa-IR" sz="1100" dirty="0">
              <a:cs typeface="B Nazanin" panose="00000400000000000000" pitchFamily="2" charset="-78"/>
            </a:endParaRPr>
          </a:p>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طبق استاندارد </a:t>
            </a:r>
            <a:r>
              <a:rPr lang="en-US" dirty="0">
                <a:cs typeface="B Nazanin" panose="00000400000000000000" pitchFamily="2" charset="-78"/>
              </a:rPr>
              <a:t>SAE JA1011</a:t>
            </a:r>
            <a:r>
              <a:rPr lang="fa-IR" dirty="0">
                <a:cs typeface="B Nazanin" panose="00000400000000000000" pitchFamily="2" charset="-78"/>
              </a:rPr>
              <a:t>:</a:t>
            </a:r>
          </a:p>
          <a:p>
            <a:pPr marL="0" indent="0" rtl="1">
              <a:buNone/>
            </a:pPr>
            <a:r>
              <a:rPr lang="en-US" dirty="0">
                <a:cs typeface="B Nazanin" panose="00000400000000000000" pitchFamily="2" charset="-78"/>
              </a:rPr>
              <a:t> “ the operating context of the asset shall be defined.”</a:t>
            </a:r>
            <a:endParaRPr lang="fa-IR" dirty="0">
              <a:cs typeface="B Nazanin" panose="00000400000000000000" pitchFamily="2" charset="-78"/>
            </a:endParaRPr>
          </a:p>
          <a:p>
            <a:pPr algn="r" rtl="1">
              <a:buFont typeface="Wingdings" panose="05000000000000000000" pitchFamily="2" charset="2"/>
              <a:buChar char="v"/>
            </a:pPr>
            <a:endParaRPr lang="fa-IR" dirty="0">
              <a:cs typeface="B Nazanin" panose="00000400000000000000" pitchFamily="2" charset="-78"/>
            </a:endParaRPr>
          </a:p>
          <a:p>
            <a:pPr algn="r" rtl="1">
              <a:buFont typeface="Wingdings" panose="05000000000000000000" pitchFamily="2" charset="2"/>
              <a:buChar char="v"/>
            </a:pPr>
            <a:endParaRPr lang="en-US" dirty="0">
              <a:cs typeface="B Nazanin" panose="00000400000000000000" pitchFamily="2" charset="-78"/>
            </a:endParaRPr>
          </a:p>
        </p:txBody>
      </p:sp>
      <p:sp>
        <p:nvSpPr>
          <p:cNvPr id="4" name="Title 3">
            <a:extLst>
              <a:ext uri="{FF2B5EF4-FFF2-40B4-BE49-F238E27FC236}">
                <a16:creationId xmlns:a16="http://schemas.microsoft.com/office/drawing/2014/main" id="{A88C2232-4C3F-456A-99D9-CA17DDE26A9B}"/>
              </a:ext>
            </a:extLst>
          </p:cNvPr>
          <p:cNvSpPr txBox="1">
            <a:spLocks noGrp="1"/>
          </p:cNvSpPr>
          <p:nvPr>
            <p:ph type="title"/>
          </p:nvPr>
        </p:nvSpPr>
        <p:spPr>
          <a:xfrm>
            <a:off x="838200" y="725516"/>
            <a:ext cx="10515600" cy="604781"/>
          </a:xfrm>
          <a:prstGeom prst="rect">
            <a:avLst/>
          </a:prstGeom>
          <a:noFill/>
        </p:spPr>
        <p:txBody>
          <a:bodyPr wrap="square" rtlCol="0">
            <a:spAutoFit/>
          </a:bodyPr>
          <a:lstStyle/>
          <a:p>
            <a:pPr algn="r" rtl="1"/>
            <a:r>
              <a:rPr lang="fa-IR" sz="3600" dirty="0">
                <a:cs typeface="B Titr" panose="00000700000000000000" pitchFamily="2" charset="-78"/>
              </a:rPr>
              <a:t>زمینه عملیاتی</a:t>
            </a:r>
            <a:r>
              <a:rPr lang="fa-IR" sz="3600" b="1" dirty="0">
                <a:cs typeface="B Titr" panose="00000700000000000000" pitchFamily="2" charset="-78"/>
              </a:rPr>
              <a:t>(</a:t>
            </a:r>
            <a:r>
              <a:rPr lang="en-US" sz="3600" b="1" dirty="0">
                <a:cs typeface="B Titr" panose="00000700000000000000" pitchFamily="2" charset="-78"/>
              </a:rPr>
              <a:t>Operating Context</a:t>
            </a:r>
            <a:r>
              <a:rPr lang="fa-IR" sz="3600" b="1" dirty="0">
                <a:cs typeface="B Titr" panose="00000700000000000000" pitchFamily="2" charset="-78"/>
              </a:rPr>
              <a:t> )</a:t>
            </a:r>
            <a:endParaRPr lang="en-US" sz="3600" b="1" dirty="0">
              <a:cs typeface="B Titr" panose="00000700000000000000" pitchFamily="2" charset="-78"/>
            </a:endParaRPr>
          </a:p>
        </p:txBody>
      </p:sp>
      <p:sp>
        <p:nvSpPr>
          <p:cNvPr id="5" name="Subtitle 2">
            <a:extLst>
              <a:ext uri="{FF2B5EF4-FFF2-40B4-BE49-F238E27FC236}">
                <a16:creationId xmlns:a16="http://schemas.microsoft.com/office/drawing/2014/main" id="{87364DC7-C3AC-E5B7-5635-CDA324932E0A}"/>
              </a:ext>
            </a:extLst>
          </p:cNvPr>
          <p:cNvSpPr txBox="1">
            <a:spLocks/>
          </p:cNvSpPr>
          <p:nvPr/>
        </p:nvSpPr>
        <p:spPr>
          <a:xfrm>
            <a:off x="838200" y="4619075"/>
            <a:ext cx="105156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زمینه عملیاتی فعلی باید در نظر گرفته شود</a:t>
            </a:r>
            <a:r>
              <a:rPr lang="en-US" dirty="0">
                <a:cs typeface="B Nazanin" panose="00000400000000000000" pitchFamily="2" charset="-78"/>
              </a:rPr>
              <a:t>.</a:t>
            </a:r>
            <a:endParaRPr lang="fa-IR" dirty="0">
              <a:cs typeface="B Nazanin" panose="00000400000000000000" pitchFamily="2" charset="-78"/>
            </a:endParaRPr>
          </a:p>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در نظر گرفتن برنامه تعمیرات برای تجهیزات مشابه بسیار رایج است. این مطلب می‌تواند خطا ایجاد کند</a:t>
            </a:r>
            <a:r>
              <a:rPr lang="en-US" dirty="0">
                <a:cs typeface="B Nazanin" panose="00000400000000000000" pitchFamily="2" charset="-78"/>
              </a:rPr>
              <a:t>.</a:t>
            </a:r>
            <a:endParaRPr lang="fa-IR" dirty="0">
              <a:cs typeface="B Nazanin" panose="00000400000000000000" pitchFamily="2" charset="-78"/>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50932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F0CB3A3A-245D-61C5-B9F8-114AF1ED8E48}"/>
              </a:ext>
            </a:extLst>
          </p:cNvPr>
          <p:cNvSpPr>
            <a:spLocks noGrp="1" noChangeArrowheads="1"/>
          </p:cNvSpPr>
          <p:nvPr>
            <p:ph type="body" sz="half" idx="1"/>
          </p:nvPr>
        </p:nvSpPr>
        <p:spPr/>
        <p:txBody>
          <a:bodyPr>
            <a:normAutofit/>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16387" name="Rectangle 5">
            <a:extLst>
              <a:ext uri="{FF2B5EF4-FFF2-40B4-BE49-F238E27FC236}">
                <a16:creationId xmlns:a16="http://schemas.microsoft.com/office/drawing/2014/main" id="{86D45514-8494-42BE-21B1-D55CAEB88B30}"/>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16388" name="Rounded Rectangle 7">
            <a:extLst>
              <a:ext uri="{FF2B5EF4-FFF2-40B4-BE49-F238E27FC236}">
                <a16:creationId xmlns:a16="http://schemas.microsoft.com/office/drawing/2014/main" id="{C4EECB68-6756-0FF8-3F37-E5CDE485941B}"/>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sp>
        <p:nvSpPr>
          <p:cNvPr id="16389" name="Content Placeholder 6">
            <a:extLst>
              <a:ext uri="{FF2B5EF4-FFF2-40B4-BE49-F238E27FC236}">
                <a16:creationId xmlns:a16="http://schemas.microsoft.com/office/drawing/2014/main" id="{7D5C839D-A6FE-B60E-B29E-9D7B9EABAA23}"/>
              </a:ext>
            </a:extLst>
          </p:cNvPr>
          <p:cNvSpPr>
            <a:spLocks noGrp="1" noChangeArrowheads="1"/>
          </p:cNvSpPr>
          <p:nvPr>
            <p:ph sz="half" idx="2"/>
          </p:nvPr>
        </p:nvSpPr>
        <p:spPr>
          <a:xfrm>
            <a:off x="480527" y="1526224"/>
            <a:ext cx="11101873" cy="4525963"/>
          </a:xfrm>
        </p:spPr>
        <p:txBody>
          <a:bodyPr>
            <a:noAutofit/>
          </a:bodyPr>
          <a:lstStyle/>
          <a:p>
            <a:pPr algn="just" rtl="1">
              <a:buFont typeface="Wingdings" panose="05000000000000000000" pitchFamily="2" charset="2"/>
              <a:buChar char="v"/>
            </a:pPr>
            <a:r>
              <a:rPr lang="fa-IR" altLang="fa-IR" sz="2600" dirty="0">
                <a:ea typeface="B Nazanin" panose="00000400000000000000" pitchFamily="2" charset="-78"/>
                <a:cs typeface="B Nazanin" panose="00000400000000000000" pitchFamily="2" charset="-78"/>
              </a:rPr>
              <a:t> ایده و مفهوم </a:t>
            </a:r>
            <a:r>
              <a:rPr lang="en-US" altLang="fa-IR" sz="2600" dirty="0">
                <a:ea typeface="B Nazanin" panose="00000400000000000000" pitchFamily="2" charset="-78"/>
                <a:cs typeface="B Nazanin" panose="00000400000000000000" pitchFamily="2" charset="-78"/>
              </a:rPr>
              <a:t>RCM</a:t>
            </a:r>
            <a:r>
              <a:rPr lang="fa-IR" altLang="fa-IR" sz="2600" dirty="0">
                <a:ea typeface="B Nazanin" panose="00000400000000000000" pitchFamily="2" charset="-78"/>
                <a:cs typeface="B Nazanin" panose="00000400000000000000" pitchFamily="2" charset="-78"/>
              </a:rPr>
              <a:t> ابتدا در سال 1968 در صنعت هوانوردی</a:t>
            </a:r>
            <a:r>
              <a:rPr lang="fa-IR" kern="100" dirty="0">
                <a:latin typeface="Calibri" panose="020F0502020204030204" pitchFamily="34" charset="0"/>
                <a:ea typeface="Calibri" panose="020F0502020204030204" pitchFamily="34" charset="0"/>
                <a:cs typeface="B Nazanin" panose="00000400000000000000" pitchFamily="2" charset="-78"/>
              </a:rPr>
              <a:t> توسط </a:t>
            </a:r>
            <a:r>
              <a:rPr lang="en-US" kern="100" dirty="0">
                <a:latin typeface="Calibri" panose="020F0502020204030204" pitchFamily="34" charset="0"/>
                <a:ea typeface="Calibri" panose="020F0502020204030204" pitchFamily="34" charset="0"/>
                <a:cs typeface="B Nazanin" panose="00000400000000000000" pitchFamily="2" charset="-78"/>
              </a:rPr>
              <a:t>Nowlan</a:t>
            </a:r>
            <a:r>
              <a:rPr lang="fa-IR" kern="100" dirty="0">
                <a:latin typeface="Calibri" panose="020F0502020204030204" pitchFamily="34" charset="0"/>
                <a:ea typeface="Calibri" panose="020F0502020204030204" pitchFamily="34" charset="0"/>
                <a:cs typeface="B Nazanin" panose="00000400000000000000" pitchFamily="2" charset="-78"/>
              </a:rPr>
              <a:t> و </a:t>
            </a:r>
            <a:r>
              <a:rPr lang="en-US" kern="100" dirty="0">
                <a:latin typeface="Calibri" panose="020F0502020204030204" pitchFamily="34" charset="0"/>
                <a:ea typeface="Calibri" panose="020F0502020204030204" pitchFamily="34" charset="0"/>
                <a:cs typeface="B Nazanin" panose="00000400000000000000" pitchFamily="2" charset="-78"/>
              </a:rPr>
              <a:t>Heap</a:t>
            </a:r>
            <a:r>
              <a:rPr lang="fa-IR" altLang="fa-IR" sz="2600" dirty="0">
                <a:ea typeface="B Nazanin" panose="00000400000000000000" pitchFamily="2" charset="-78"/>
                <a:cs typeface="B Nazanin" panose="00000400000000000000" pitchFamily="2" charset="-78"/>
              </a:rPr>
              <a:t> در گروه نگهداری و تعمیرات شرکت بوئینگ با ساخته شدن هواپیمای 747 </a:t>
            </a:r>
            <a:r>
              <a:rPr lang="fa-IR" kern="100" dirty="0">
                <a:latin typeface="Calibri" panose="020F0502020204030204" pitchFamily="34" charset="0"/>
                <a:ea typeface="Calibri" panose="020F0502020204030204" pitchFamily="34" charset="0"/>
                <a:cs typeface="B Nazanin" panose="00000400000000000000" pitchFamily="2" charset="-78"/>
              </a:rPr>
              <a:t>برای بهبود قابلیت اطمینان، ایمنی و هزینه‌ها </a:t>
            </a:r>
            <a:r>
              <a:rPr lang="fa-IR" altLang="fa-IR" sz="2600" dirty="0">
                <a:ea typeface="B Nazanin" panose="00000400000000000000" pitchFamily="2" charset="-78"/>
                <a:cs typeface="B Nazanin" panose="00000400000000000000" pitchFamily="2" charset="-78"/>
              </a:rPr>
              <a:t>ارائه شد.</a:t>
            </a:r>
          </a:p>
          <a:p>
            <a:pPr algn="just" rtl="1">
              <a:buFont typeface="Wingdings" panose="05000000000000000000" pitchFamily="2" charset="2"/>
              <a:buChar char="v"/>
            </a:pPr>
            <a:r>
              <a:rPr lang="en-US" altLang="fa-IR" sz="2600" dirty="0">
                <a:ea typeface="B Nazanin" panose="00000400000000000000" pitchFamily="2" charset="-78"/>
                <a:cs typeface="B Nazanin" panose="00000400000000000000" pitchFamily="2" charset="-78"/>
              </a:rPr>
              <a:t>RCM</a:t>
            </a:r>
            <a:r>
              <a:rPr lang="fa-IR" altLang="fa-IR" sz="2600" dirty="0">
                <a:ea typeface="B Nazanin" panose="00000400000000000000" pitchFamily="2" charset="-78"/>
                <a:cs typeface="B Nazanin" panose="00000400000000000000" pitchFamily="2" charset="-78"/>
              </a:rPr>
              <a:t> در نیروگاه‌های هسته‌ای و در صنایع نظامی از مرحله طراحی توسعه پیدا کرد.</a:t>
            </a:r>
          </a:p>
          <a:p>
            <a:pPr algn="just" rtl="1">
              <a:buFont typeface="Wingdings" panose="05000000000000000000" pitchFamily="2" charset="2"/>
              <a:buChar char="v"/>
            </a:pPr>
            <a:r>
              <a:rPr lang="fa-IR" kern="100" dirty="0">
                <a:latin typeface="Calibri" panose="020F0502020204030204" pitchFamily="34" charset="0"/>
                <a:ea typeface="Calibri" panose="020F0502020204030204" pitchFamily="34" charset="0"/>
                <a:cs typeface="B Nazanin" panose="00000400000000000000" pitchFamily="2" charset="-78"/>
              </a:rPr>
              <a:t>تفسیرهای مختلفی از این مدل به مرور پدید آمد، اما استاندارد </a:t>
            </a:r>
            <a:r>
              <a:rPr lang="en-US" kern="100" dirty="0">
                <a:latin typeface="Calibri" panose="020F0502020204030204" pitchFamily="34" charset="0"/>
                <a:ea typeface="Calibri" panose="020F0502020204030204" pitchFamily="34" charset="0"/>
                <a:cs typeface="B Nazanin" panose="00000400000000000000" pitchFamily="2" charset="-78"/>
              </a:rPr>
              <a:t>SAE JA1011</a:t>
            </a:r>
            <a:r>
              <a:rPr lang="fa-IR" kern="100" dirty="0">
                <a:latin typeface="Calibri" panose="020F0502020204030204" pitchFamily="34" charset="0"/>
                <a:ea typeface="Calibri" panose="020F0502020204030204" pitchFamily="34" charset="0"/>
                <a:cs typeface="B Nazanin" panose="00000400000000000000" pitchFamily="2" charset="-78"/>
              </a:rPr>
              <a:t> چارچوب معتبر و معیار حداقلی را برای </a:t>
            </a:r>
            <a:r>
              <a:rPr lang="en-US" kern="100" dirty="0">
                <a:latin typeface="Calibri" panose="020F0502020204030204" pitchFamily="34" charset="0"/>
                <a:ea typeface="Calibri" panose="020F0502020204030204" pitchFamily="34" charset="0"/>
                <a:cs typeface="B Nazanin" panose="00000400000000000000" pitchFamily="2" charset="-78"/>
              </a:rPr>
              <a:t>RCM</a:t>
            </a:r>
            <a:r>
              <a:rPr lang="fa-IR" kern="100" dirty="0">
                <a:latin typeface="Calibri" panose="020F0502020204030204" pitchFamily="34" charset="0"/>
                <a:ea typeface="Calibri" panose="020F0502020204030204" pitchFamily="34" charset="0"/>
                <a:cs typeface="B Nazanin" panose="00000400000000000000" pitchFamily="2" charset="-78"/>
              </a:rPr>
              <a:t> تعریف کرد</a:t>
            </a:r>
            <a:endParaRPr lang="fa-IR" altLang="fa-IR" sz="2600" dirty="0">
              <a:ea typeface="B Nazanin" panose="00000400000000000000" pitchFamily="2" charset="-78"/>
              <a:cs typeface="B Nazanin" panose="00000400000000000000" pitchFamily="2" charset="-78"/>
            </a:endParaRPr>
          </a:p>
          <a:p>
            <a:pPr algn="just" rtl="1">
              <a:buFont typeface="Wingdings" panose="05000000000000000000" pitchFamily="2" charset="2"/>
              <a:buChar char="v"/>
            </a:pPr>
            <a:r>
              <a:rPr lang="fa-IR" altLang="fa-IR" sz="2600" dirty="0">
                <a:ea typeface="B Nazanin" panose="00000400000000000000" pitchFamily="2" charset="-78"/>
                <a:cs typeface="B Nazanin" panose="00000400000000000000" pitchFamily="2" charset="-78"/>
              </a:rPr>
              <a:t> تاسیسات صنعتی بزرگ مشابه صنایع هسته ای، در ساخت تیراژ زیاد برای ریسک وجود ندارد</a:t>
            </a:r>
            <a:r>
              <a:rPr lang="en-US" altLang="fa-IR" sz="2600" dirty="0">
                <a:ea typeface="B Nazanin" panose="00000400000000000000" pitchFamily="2" charset="-78"/>
                <a:cs typeface="B Nazanin" panose="00000400000000000000" pitchFamily="2" charset="-78"/>
              </a:rPr>
              <a:t> .</a:t>
            </a:r>
            <a:r>
              <a:rPr lang="fa-IR" altLang="fa-IR" sz="2600" dirty="0">
                <a:ea typeface="B Nazanin" panose="00000400000000000000" pitchFamily="2" charset="-78"/>
                <a:cs typeface="B Nazanin" panose="00000400000000000000" pitchFamily="2" charset="-78"/>
              </a:rPr>
              <a:t>(مشابه آنچه در خودرو وجود دارد)</a:t>
            </a:r>
          </a:p>
          <a:p>
            <a:pPr lvl="0" algn="just" rtl="1">
              <a:lnSpc>
                <a:spcPct val="107000"/>
              </a:lnSpc>
              <a:spcAft>
                <a:spcPts val="800"/>
              </a:spcAft>
              <a:buSzPct val="100000"/>
              <a:buFont typeface="Wingdings" panose="05000000000000000000" pitchFamily="2" charset="2"/>
              <a:buChar char="v"/>
              <a:tabLst>
                <a:tab pos="457200" algn="l"/>
              </a:tabLst>
            </a:pPr>
            <a:r>
              <a:rPr lang="fa-IR" sz="2400" kern="100" dirty="0">
                <a:latin typeface="Calibri" panose="020F0502020204030204" pitchFamily="34" charset="0"/>
                <a:ea typeface="Calibri" panose="020F0502020204030204" pitchFamily="34" charset="0"/>
                <a:cs typeface="B Nazanin" panose="00000400000000000000" pitchFamily="2" charset="-78"/>
              </a:rPr>
              <a:t>.</a:t>
            </a:r>
            <a:endParaRPr lang="en-US" sz="2400" kern="100" dirty="0">
              <a:latin typeface="Calibri" panose="020F0502020204030204" pitchFamily="34" charset="0"/>
              <a:ea typeface="Calibri" panose="020F0502020204030204" pitchFamily="34" charset="0"/>
              <a:cs typeface="B Nazanin" panose="00000400000000000000" pitchFamily="2" charset="-78"/>
            </a:endParaRPr>
          </a:p>
          <a:p>
            <a:pPr algn="r" rtl="1">
              <a:buFont typeface="Wingdings" panose="05000000000000000000" pitchFamily="2" charset="2"/>
              <a:buChar char="v"/>
            </a:pPr>
            <a:endParaRPr lang="fa-IR" altLang="fa-IR" sz="2600" dirty="0">
              <a:ea typeface="B Nazanin" panose="00000400000000000000" pitchFamily="2" charset="-78"/>
              <a:cs typeface="B Nazanin" panose="00000400000000000000" pitchFamily="2" charset="-78"/>
            </a:endParaRPr>
          </a:p>
        </p:txBody>
      </p:sp>
      <p:sp>
        <p:nvSpPr>
          <p:cNvPr id="16390" name="TextBox 5">
            <a:extLst>
              <a:ext uri="{FF2B5EF4-FFF2-40B4-BE49-F238E27FC236}">
                <a16:creationId xmlns:a16="http://schemas.microsoft.com/office/drawing/2014/main" id="{30D7BBC4-528D-162C-4AB1-42020DFE49F0}"/>
              </a:ext>
            </a:extLst>
          </p:cNvPr>
          <p:cNvSpPr txBox="1">
            <a:spLocks noChangeArrowheads="1"/>
          </p:cNvSpPr>
          <p:nvPr/>
        </p:nvSpPr>
        <p:spPr bwMode="auto">
          <a:xfrm>
            <a:off x="8906121" y="482647"/>
            <a:ext cx="2542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a:spcBef>
                <a:spcPct val="0"/>
              </a:spcBef>
              <a:buFontTx/>
              <a:buNone/>
            </a:pPr>
            <a:r>
              <a:rPr lang="fa-IR" altLang="fa-IR" sz="3600" dirty="0">
                <a:ea typeface="B Titr" panose="00000700000000000000" pitchFamily="2" charset="-78"/>
                <a:cs typeface="B Titr" panose="00000700000000000000" pitchFamily="2" charset="-78"/>
              </a:rPr>
              <a:t>پیدایش </a:t>
            </a:r>
            <a:r>
              <a:rPr lang="en-US" altLang="fa-IR" sz="3600" dirty="0">
                <a:ea typeface="B Titr" panose="00000700000000000000" pitchFamily="2" charset="-78"/>
                <a:cs typeface="B Titr" panose="00000700000000000000" pitchFamily="2" charset="-78"/>
              </a:rPr>
              <a:t>RCM</a:t>
            </a:r>
            <a:endParaRPr lang="fa-IR" altLang="fa-IR" sz="3600" dirty="0">
              <a:ea typeface="B Titr" panose="00000700000000000000" pitchFamily="2" charset="-78"/>
              <a:cs typeface="B Titr" panose="00000700000000000000"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A03EF-6EC4-76FA-A2E3-1F4A7CEC774B}"/>
              </a:ext>
            </a:extLst>
          </p:cNvPr>
          <p:cNvSpPr>
            <a:spLocks noGrp="1"/>
          </p:cNvSpPr>
          <p:nvPr>
            <p:ph idx="1"/>
          </p:nvPr>
        </p:nvSpPr>
        <p:spPr>
          <a:xfrm>
            <a:off x="2491273" y="1547569"/>
            <a:ext cx="9142445" cy="2102563"/>
          </a:xfrm>
        </p:spPr>
        <p:txBody>
          <a:bodyPr/>
          <a:lstStyle/>
          <a:p>
            <a:pPr marL="0" indent="0" algn="r" rtl="1">
              <a:buNone/>
            </a:pPr>
            <a:r>
              <a:rPr lang="fa-IR" b="1" dirty="0">
                <a:cs typeface="B Nazanin" panose="00000400000000000000" pitchFamily="2" charset="-78"/>
              </a:rPr>
              <a:t>مثال</a:t>
            </a:r>
            <a:r>
              <a:rPr lang="fa-IR" dirty="0">
                <a:cs typeface="B Nazanin" panose="00000400000000000000" pitchFamily="2" charset="-78"/>
              </a:rPr>
              <a:t> :</a:t>
            </a:r>
          </a:p>
          <a:p>
            <a:pPr algn="r" rtl="1">
              <a:buFont typeface="Wingdings" panose="05000000000000000000" pitchFamily="2" charset="2"/>
              <a:buChar char="v"/>
            </a:pPr>
            <a:r>
              <a:rPr lang="en-US" dirty="0">
                <a:cs typeface="B Nazanin" panose="00000400000000000000" pitchFamily="2" charset="-78"/>
              </a:rPr>
              <a:t> </a:t>
            </a:r>
            <a:r>
              <a:rPr lang="fa-IR" b="1" dirty="0">
                <a:cs typeface="B Nazanin" panose="00000400000000000000" pitchFamily="2" charset="-78"/>
              </a:rPr>
              <a:t>چرخ خودرو: </a:t>
            </a:r>
            <a:r>
              <a:rPr lang="fa-IR" dirty="0">
                <a:cs typeface="B Nazanin" panose="00000400000000000000" pitchFamily="2" charset="-78"/>
              </a:rPr>
              <a:t>ساییدگی،بالانس،فشارهوا</a:t>
            </a:r>
          </a:p>
          <a:p>
            <a:pPr algn="r" rtl="1">
              <a:buFont typeface="Wingdings" panose="05000000000000000000" pitchFamily="2" charset="2"/>
              <a:buChar char="v"/>
            </a:pPr>
            <a:r>
              <a:rPr lang="en-US" dirty="0">
                <a:cs typeface="B Nazanin" panose="00000400000000000000" pitchFamily="2" charset="-78"/>
              </a:rPr>
              <a:t> </a:t>
            </a:r>
            <a:r>
              <a:rPr lang="fa-IR" b="1" dirty="0">
                <a:cs typeface="B Nazanin" panose="00000400000000000000" pitchFamily="2" charset="-78"/>
              </a:rPr>
              <a:t>چرخ یدک</a:t>
            </a:r>
            <a:r>
              <a:rPr lang="fa-IR" dirty="0">
                <a:cs typeface="B Nazanin" panose="00000400000000000000" pitchFamily="2" charset="-78"/>
              </a:rPr>
              <a:t>: فشارهوا،عمر</a:t>
            </a:r>
            <a:endParaRPr lang="en-US" dirty="0">
              <a:cs typeface="B Nazanin" panose="00000400000000000000" pitchFamily="2" charset="-78"/>
            </a:endParaRPr>
          </a:p>
        </p:txBody>
      </p:sp>
      <p:sp>
        <p:nvSpPr>
          <p:cNvPr id="4" name="Title 1">
            <a:extLst>
              <a:ext uri="{FF2B5EF4-FFF2-40B4-BE49-F238E27FC236}">
                <a16:creationId xmlns:a16="http://schemas.microsoft.com/office/drawing/2014/main" id="{860F85ED-3068-7C81-5659-92A053A1AB78}"/>
              </a:ext>
            </a:extLst>
          </p:cNvPr>
          <p:cNvSpPr txBox="1">
            <a:spLocks/>
          </p:cNvSpPr>
          <p:nvPr/>
        </p:nvSpPr>
        <p:spPr>
          <a:xfrm>
            <a:off x="5332445" y="376335"/>
            <a:ext cx="6301273" cy="7717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a-IR" sz="3600" b="1" dirty="0">
                <a:cs typeface="B Titr" panose="00000700000000000000" pitchFamily="2" charset="-78"/>
              </a:rPr>
              <a:t>زمینه عملیاتی</a:t>
            </a:r>
            <a:endParaRPr lang="en-US" sz="3600" b="1" dirty="0">
              <a:cs typeface="B Titr" panose="00000700000000000000" pitchFamily="2" charset="-78"/>
            </a:endParaRPr>
          </a:p>
        </p:txBody>
      </p:sp>
      <p:sp>
        <p:nvSpPr>
          <p:cNvPr id="5" name="TextBox 4">
            <a:extLst>
              <a:ext uri="{FF2B5EF4-FFF2-40B4-BE49-F238E27FC236}">
                <a16:creationId xmlns:a16="http://schemas.microsoft.com/office/drawing/2014/main" id="{1D32FDE8-98A9-BD8A-3EE3-02F7E484C4C1}"/>
              </a:ext>
            </a:extLst>
          </p:cNvPr>
          <p:cNvSpPr txBox="1"/>
          <p:nvPr/>
        </p:nvSpPr>
        <p:spPr>
          <a:xfrm>
            <a:off x="558282" y="3074951"/>
            <a:ext cx="11075436" cy="1977464"/>
          </a:xfrm>
          <a:prstGeom prst="rect">
            <a:avLst/>
          </a:prstGeom>
          <a:noFill/>
        </p:spPr>
        <p:txBody>
          <a:bodyPr wrap="square" rtlCol="0">
            <a:spAutoFit/>
          </a:bodyPr>
          <a:lstStyle/>
          <a:p>
            <a:pPr algn="r" rtl="1">
              <a:lnSpc>
                <a:spcPct val="150000"/>
              </a:lnSpc>
            </a:pPr>
            <a:r>
              <a:rPr lang="fa-IR" sz="2800" b="1" dirty="0">
                <a:cs typeface="B Nazanin" panose="00000400000000000000" pitchFamily="2" charset="-78"/>
              </a:rPr>
              <a:t>مثال :</a:t>
            </a:r>
          </a:p>
          <a:p>
            <a:pPr marL="457200" indent="-457200" algn="r" rtl="1">
              <a:lnSpc>
                <a:spcPct val="150000"/>
              </a:lnSpc>
              <a:buFont typeface="Wingdings" panose="05000000000000000000" pitchFamily="2" charset="2"/>
              <a:buChar char="v"/>
            </a:pPr>
            <a:r>
              <a:rPr lang="fa-IR" sz="2800" b="1" dirty="0">
                <a:cs typeface="B Nazanin" panose="00000400000000000000" pitchFamily="2" charset="-78"/>
              </a:rPr>
              <a:t>کارکرد در دمای محیطی بیشتر:</a:t>
            </a:r>
            <a:r>
              <a:rPr lang="en-US" sz="2800" b="1" dirty="0">
                <a:cs typeface="B Nazanin" panose="00000400000000000000" pitchFamily="2" charset="-78"/>
              </a:rPr>
              <a:t> </a:t>
            </a:r>
            <a:r>
              <a:rPr lang="fa-IR" sz="2800" dirty="0">
                <a:cs typeface="B Nazanin" panose="00000400000000000000" pitchFamily="2" charset="-78"/>
              </a:rPr>
              <a:t>روان کننده متفاوت، عمر کمتر مواد، خنک کنندگی بیشتر، ...</a:t>
            </a:r>
          </a:p>
          <a:p>
            <a:pPr marL="457200" indent="-457200" algn="r" rtl="1">
              <a:lnSpc>
                <a:spcPct val="150000"/>
              </a:lnSpc>
              <a:buFont typeface="Wingdings" panose="05000000000000000000" pitchFamily="2" charset="2"/>
              <a:buChar char="v"/>
            </a:pPr>
            <a:r>
              <a:rPr lang="fa-IR" sz="2800" b="1" dirty="0">
                <a:cs typeface="B Nazanin" panose="00000400000000000000" pitchFamily="2" charset="-78"/>
              </a:rPr>
              <a:t>کارکرد در ارتفاع بیشتر موتورهای احتراقی</a:t>
            </a:r>
            <a:r>
              <a:rPr lang="fa-IR" sz="2800" dirty="0">
                <a:cs typeface="B Nazanin" panose="00000400000000000000" pitchFamily="2" charset="-78"/>
              </a:rPr>
              <a:t>: مصرف سوخت و هوای متفاوت</a:t>
            </a:r>
            <a:endParaRPr lang="en-US" sz="2800" dirty="0">
              <a:cs typeface="B Nazanin" panose="00000400000000000000" pitchFamily="2" charset="-78"/>
            </a:endParaRPr>
          </a:p>
        </p:txBody>
      </p:sp>
    </p:spTree>
    <p:extLst>
      <p:ext uri="{BB962C8B-B14F-4D97-AF65-F5344CB8AC3E}">
        <p14:creationId xmlns:p14="http://schemas.microsoft.com/office/powerpoint/2010/main" val="41643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27EA-6034-EB1C-6FF8-5934F843FCB5}"/>
              </a:ext>
            </a:extLst>
          </p:cNvPr>
          <p:cNvSpPr>
            <a:spLocks noGrp="1"/>
          </p:cNvSpPr>
          <p:nvPr>
            <p:ph type="ctrTitle"/>
          </p:nvPr>
        </p:nvSpPr>
        <p:spPr>
          <a:xfrm>
            <a:off x="5001208" y="238352"/>
            <a:ext cx="6301273" cy="771751"/>
          </a:xfrm>
        </p:spPr>
        <p:txBody>
          <a:bodyPr>
            <a:normAutofit/>
          </a:bodyPr>
          <a:lstStyle/>
          <a:p>
            <a:pPr algn="r"/>
            <a:r>
              <a:rPr lang="fa-IR" sz="3600" b="1" dirty="0">
                <a:cs typeface="B Titr" panose="00000700000000000000" pitchFamily="2" charset="-78"/>
              </a:rPr>
              <a:t>زمینه عملیاتی</a:t>
            </a:r>
            <a:endParaRPr lang="en-US" sz="3600" b="1" dirty="0">
              <a:cs typeface="B Titr" panose="00000700000000000000" pitchFamily="2" charset="-78"/>
            </a:endParaRPr>
          </a:p>
        </p:txBody>
      </p:sp>
      <p:sp>
        <p:nvSpPr>
          <p:cNvPr id="3" name="Subtitle 2">
            <a:extLst>
              <a:ext uri="{FF2B5EF4-FFF2-40B4-BE49-F238E27FC236}">
                <a16:creationId xmlns:a16="http://schemas.microsoft.com/office/drawing/2014/main" id="{ED33BC17-4AB5-E32E-89A5-6C2CFB358460}"/>
              </a:ext>
            </a:extLst>
          </p:cNvPr>
          <p:cNvSpPr>
            <a:spLocks noGrp="1"/>
          </p:cNvSpPr>
          <p:nvPr>
            <p:ph type="subTitle" idx="1"/>
          </p:nvPr>
        </p:nvSpPr>
        <p:spPr>
          <a:xfrm>
            <a:off x="2587690" y="1707924"/>
            <a:ext cx="9144000" cy="1655762"/>
          </a:xfrm>
        </p:spPr>
        <p:txBody>
          <a:bodyPr>
            <a:normAutofit/>
          </a:bodyPr>
          <a:lstStyle/>
          <a:p>
            <a:pPr marL="342900" indent="-342900" algn="r" rtl="1">
              <a:buFont typeface="Wingdings" panose="05000000000000000000" pitchFamily="2" charset="2"/>
              <a:buChar char="v"/>
            </a:pPr>
            <a:r>
              <a:rPr lang="fa-IR" sz="2800" dirty="0">
                <a:cs typeface="B Nazanin" panose="00000400000000000000" pitchFamily="2" charset="-78"/>
              </a:rPr>
              <a:t>زمینه عملیاتی فعلی باید در نظر گرفته شود</a:t>
            </a:r>
          </a:p>
          <a:p>
            <a:pPr marL="342900" indent="-342900" algn="r" rtl="1">
              <a:buFont typeface="Wingdings" panose="05000000000000000000" pitchFamily="2" charset="2"/>
              <a:buChar char="v"/>
            </a:pPr>
            <a:r>
              <a:rPr lang="fa-IR" sz="2800" dirty="0">
                <a:cs typeface="B Nazanin" panose="00000400000000000000" pitchFamily="2" charset="-78"/>
              </a:rPr>
              <a:t>در نظر گرفتن برنامه تعمیرات برای تجهیزات مشابه بسیار رایج است</a:t>
            </a:r>
          </a:p>
          <a:p>
            <a:pPr marL="342900" indent="-342900">
              <a:buFont typeface="Wingdings" panose="05000000000000000000" pitchFamily="2" charset="2"/>
              <a:buChar char="v"/>
            </a:pPr>
            <a:endParaRPr lang="en-US" sz="2800" dirty="0">
              <a:cs typeface="B Nazanin" panose="00000400000000000000" pitchFamily="2" charset="-78"/>
            </a:endParaRPr>
          </a:p>
        </p:txBody>
      </p:sp>
      <p:sp>
        <p:nvSpPr>
          <p:cNvPr id="5" name="TextBox 4">
            <a:extLst>
              <a:ext uri="{FF2B5EF4-FFF2-40B4-BE49-F238E27FC236}">
                <a16:creationId xmlns:a16="http://schemas.microsoft.com/office/drawing/2014/main" id="{1B98D0F0-FCC4-39C6-67D5-802194798E0E}"/>
              </a:ext>
            </a:extLst>
          </p:cNvPr>
          <p:cNvSpPr txBox="1"/>
          <p:nvPr/>
        </p:nvSpPr>
        <p:spPr>
          <a:xfrm>
            <a:off x="4217437" y="3270380"/>
            <a:ext cx="7389845" cy="3108543"/>
          </a:xfrm>
          <a:prstGeom prst="rect">
            <a:avLst/>
          </a:prstGeom>
          <a:noFill/>
        </p:spPr>
        <p:txBody>
          <a:bodyPr wrap="square" rtlCol="0">
            <a:spAutoFit/>
          </a:bodyPr>
          <a:lstStyle/>
          <a:p>
            <a:pPr algn="r" rtl="1">
              <a:lnSpc>
                <a:spcPct val="150000"/>
              </a:lnSpc>
            </a:pPr>
            <a:r>
              <a:rPr lang="fa-IR" sz="2800" b="1" dirty="0">
                <a:cs typeface="B Nazanin" panose="00000400000000000000" pitchFamily="2" charset="-78"/>
              </a:rPr>
              <a:t>مواردی مانند :</a:t>
            </a:r>
          </a:p>
          <a:p>
            <a:pPr marL="457200" indent="-457200" algn="r" rtl="1">
              <a:lnSpc>
                <a:spcPct val="150000"/>
              </a:lnSpc>
              <a:buFont typeface="Wingdings" panose="05000000000000000000" pitchFamily="2" charset="2"/>
              <a:buChar char="v"/>
            </a:pPr>
            <a:r>
              <a:rPr lang="fa-IR" sz="2800" dirty="0">
                <a:cs typeface="B Nazanin" panose="00000400000000000000" pitchFamily="2" charset="-78"/>
              </a:rPr>
              <a:t>محیطی که برای تجهیز در نظر گرفته شده است</a:t>
            </a:r>
          </a:p>
          <a:p>
            <a:pPr marL="457200" indent="-457200" algn="r" rtl="1">
              <a:buFont typeface="Wingdings" panose="05000000000000000000" pitchFamily="2" charset="2"/>
              <a:buChar char="v"/>
            </a:pPr>
            <a:r>
              <a:rPr lang="fa-IR" sz="2800" dirty="0">
                <a:cs typeface="B Nazanin" panose="00000400000000000000" pitchFamily="2" charset="-78"/>
              </a:rPr>
              <a:t>نوع فرآیند(گسسته یا پیوسته)</a:t>
            </a:r>
          </a:p>
          <a:p>
            <a:pPr marL="457200" indent="-457200" algn="r" rtl="1">
              <a:buFont typeface="Wingdings" panose="05000000000000000000" pitchFamily="2" charset="2"/>
              <a:buChar char="v"/>
            </a:pPr>
            <a:r>
              <a:rPr lang="fa-IR" sz="2800" dirty="0">
                <a:cs typeface="B Nazanin" panose="00000400000000000000" pitchFamily="2" charset="-78"/>
              </a:rPr>
              <a:t>استاندارد های کیفیت، ایمنی و محیط زیست</a:t>
            </a:r>
          </a:p>
          <a:p>
            <a:pPr marL="457200" indent="-457200" algn="r" rtl="1">
              <a:buFont typeface="Wingdings" panose="05000000000000000000" pitchFamily="2" charset="2"/>
              <a:buChar char="v"/>
            </a:pPr>
            <a:r>
              <a:rPr lang="fa-IR" sz="2800" dirty="0">
                <a:cs typeface="B Nazanin" panose="00000400000000000000" pitchFamily="2" charset="-78"/>
              </a:rPr>
              <a:t>شدت عملیات (مثال: سرعت کارکرد)</a:t>
            </a: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110292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420E6-3010-A3A2-36FA-811572F6013C}"/>
              </a:ext>
            </a:extLst>
          </p:cNvPr>
          <p:cNvPicPr>
            <a:picLocks noChangeAspect="1"/>
          </p:cNvPicPr>
          <p:nvPr/>
        </p:nvPicPr>
        <p:blipFill>
          <a:blip r:embed="rId2"/>
          <a:stretch>
            <a:fillRect/>
          </a:stretch>
        </p:blipFill>
        <p:spPr>
          <a:xfrm>
            <a:off x="176937" y="1277459"/>
            <a:ext cx="4162535" cy="3900487"/>
          </a:xfrm>
          <a:prstGeom prst="rect">
            <a:avLst/>
          </a:prstGeom>
        </p:spPr>
      </p:pic>
      <p:pic>
        <p:nvPicPr>
          <p:cNvPr id="7" name="Picture 6">
            <a:extLst>
              <a:ext uri="{FF2B5EF4-FFF2-40B4-BE49-F238E27FC236}">
                <a16:creationId xmlns:a16="http://schemas.microsoft.com/office/drawing/2014/main" id="{DA366263-1FC5-AF56-C46A-A0C53EEDB709}"/>
              </a:ext>
            </a:extLst>
          </p:cNvPr>
          <p:cNvPicPr>
            <a:picLocks noChangeAspect="1"/>
          </p:cNvPicPr>
          <p:nvPr/>
        </p:nvPicPr>
        <p:blipFill>
          <a:blip r:embed="rId3"/>
          <a:stretch>
            <a:fillRect/>
          </a:stretch>
        </p:blipFill>
        <p:spPr>
          <a:xfrm>
            <a:off x="5077995" y="1983075"/>
            <a:ext cx="5853522" cy="1907654"/>
          </a:xfrm>
          <a:prstGeom prst="rect">
            <a:avLst/>
          </a:prstGeom>
        </p:spPr>
      </p:pic>
      <p:pic>
        <p:nvPicPr>
          <p:cNvPr id="9" name="Picture 8">
            <a:extLst>
              <a:ext uri="{FF2B5EF4-FFF2-40B4-BE49-F238E27FC236}">
                <a16:creationId xmlns:a16="http://schemas.microsoft.com/office/drawing/2014/main" id="{2280F129-7A4F-7824-08CB-4F459C60B16D}"/>
              </a:ext>
            </a:extLst>
          </p:cNvPr>
          <p:cNvPicPr>
            <a:picLocks noChangeAspect="1"/>
          </p:cNvPicPr>
          <p:nvPr/>
        </p:nvPicPr>
        <p:blipFill>
          <a:blip r:embed="rId4"/>
          <a:stretch>
            <a:fillRect/>
          </a:stretch>
        </p:blipFill>
        <p:spPr>
          <a:xfrm>
            <a:off x="4974241" y="3890729"/>
            <a:ext cx="5957276" cy="2036123"/>
          </a:xfrm>
          <a:prstGeom prst="rect">
            <a:avLst/>
          </a:prstGeom>
        </p:spPr>
      </p:pic>
      <p:sp>
        <p:nvSpPr>
          <p:cNvPr id="10" name="TextBox 9">
            <a:extLst>
              <a:ext uri="{FF2B5EF4-FFF2-40B4-BE49-F238E27FC236}">
                <a16:creationId xmlns:a16="http://schemas.microsoft.com/office/drawing/2014/main" id="{B2F61CCA-5E52-9603-BDBE-87BAF652CDA1}"/>
              </a:ext>
            </a:extLst>
          </p:cNvPr>
          <p:cNvSpPr txBox="1"/>
          <p:nvPr/>
        </p:nvSpPr>
        <p:spPr>
          <a:xfrm>
            <a:off x="9708503" y="1459855"/>
            <a:ext cx="2024742" cy="523220"/>
          </a:xfrm>
          <a:prstGeom prst="rect">
            <a:avLst/>
          </a:prstGeom>
          <a:noFill/>
        </p:spPr>
        <p:txBody>
          <a:bodyPr wrap="square" rtlCol="0">
            <a:spAutoFit/>
          </a:bodyPr>
          <a:lstStyle/>
          <a:p>
            <a:pPr algn="r"/>
            <a:r>
              <a:rPr lang="fa-IR" sz="2800" b="1" dirty="0">
                <a:cs typeface="B Nazanin" panose="00000400000000000000" pitchFamily="2" charset="-78"/>
              </a:rPr>
              <a:t>مثال : پمپ</a:t>
            </a:r>
            <a:endParaRPr lang="en-US" sz="2800" b="1" dirty="0">
              <a:cs typeface="B Nazanin" panose="00000400000000000000" pitchFamily="2" charset="-78"/>
            </a:endParaRPr>
          </a:p>
        </p:txBody>
      </p:sp>
      <p:sp>
        <p:nvSpPr>
          <p:cNvPr id="12" name="Title 11">
            <a:extLst>
              <a:ext uri="{FF2B5EF4-FFF2-40B4-BE49-F238E27FC236}">
                <a16:creationId xmlns:a16="http://schemas.microsoft.com/office/drawing/2014/main" id="{CA03B84B-D98C-6F92-99C8-E5B55CF9B8A8}"/>
              </a:ext>
            </a:extLst>
          </p:cNvPr>
          <p:cNvSpPr>
            <a:spLocks noGrp="1"/>
          </p:cNvSpPr>
          <p:nvPr>
            <p:ph type="title"/>
          </p:nvPr>
        </p:nvSpPr>
        <p:spPr/>
        <p:txBody>
          <a:bodyPr>
            <a:normAutofit/>
          </a:bodyPr>
          <a:lstStyle/>
          <a:p>
            <a:pPr algn="r" rtl="1"/>
            <a:r>
              <a:rPr lang="fa-IR" sz="3600" b="1" dirty="0">
                <a:cs typeface="B Titr" panose="00000700000000000000" pitchFamily="2" charset="-78"/>
              </a:rPr>
              <a:t>زمینه عملیاتی</a:t>
            </a:r>
            <a:br>
              <a:rPr lang="en-US" sz="3600" dirty="0">
                <a:cs typeface="B Titr" panose="00000700000000000000" pitchFamily="2" charset="-78"/>
              </a:rPr>
            </a:br>
            <a:endParaRPr lang="en-US" sz="3600" dirty="0">
              <a:cs typeface="B Titr" panose="00000700000000000000" pitchFamily="2" charset="-78"/>
            </a:endParaRPr>
          </a:p>
        </p:txBody>
      </p:sp>
    </p:spTree>
    <p:extLst>
      <p:ext uri="{BB962C8B-B14F-4D97-AF65-F5344CB8AC3E}">
        <p14:creationId xmlns:p14="http://schemas.microsoft.com/office/powerpoint/2010/main" val="862450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912D-D0B4-91EA-82C6-51ED269ACB50}"/>
              </a:ext>
            </a:extLst>
          </p:cNvPr>
          <p:cNvSpPr>
            <a:spLocks noGrp="1"/>
          </p:cNvSpPr>
          <p:nvPr>
            <p:ph type="title"/>
          </p:nvPr>
        </p:nvSpPr>
        <p:spPr>
          <a:xfrm>
            <a:off x="838200" y="6776"/>
            <a:ext cx="10515600" cy="1325563"/>
          </a:xfrm>
        </p:spPr>
        <p:txBody>
          <a:bodyPr>
            <a:normAutofit/>
          </a:bodyPr>
          <a:lstStyle/>
          <a:p>
            <a:pPr algn="r"/>
            <a:r>
              <a:rPr lang="fa-IR" sz="3600" b="1" dirty="0">
                <a:cs typeface="B Titr" panose="00000700000000000000" pitchFamily="2" charset="-78"/>
              </a:rPr>
              <a:t>سطح عملکرد</a:t>
            </a:r>
            <a:endParaRPr lang="en-US" sz="3600" b="1" dirty="0">
              <a:cs typeface="B Titr" panose="00000700000000000000" pitchFamily="2" charset="-78"/>
            </a:endParaRPr>
          </a:p>
        </p:txBody>
      </p:sp>
      <p:pic>
        <p:nvPicPr>
          <p:cNvPr id="5" name="Content Placeholder 4">
            <a:extLst>
              <a:ext uri="{FF2B5EF4-FFF2-40B4-BE49-F238E27FC236}">
                <a16:creationId xmlns:a16="http://schemas.microsoft.com/office/drawing/2014/main" id="{5E344320-A978-CB1F-C0B6-048E3F531E95}"/>
              </a:ext>
            </a:extLst>
          </p:cNvPr>
          <p:cNvPicPr>
            <a:picLocks noGrp="1" noChangeAspect="1"/>
          </p:cNvPicPr>
          <p:nvPr>
            <p:ph idx="1"/>
          </p:nvPr>
        </p:nvPicPr>
        <p:blipFill>
          <a:blip r:embed="rId3"/>
          <a:stretch>
            <a:fillRect/>
          </a:stretch>
        </p:blipFill>
        <p:spPr>
          <a:xfrm>
            <a:off x="163918" y="1127808"/>
            <a:ext cx="4610986" cy="3041055"/>
          </a:xfrm>
        </p:spPr>
      </p:pic>
      <p:sp>
        <p:nvSpPr>
          <p:cNvPr id="6" name="TextBox 5">
            <a:extLst>
              <a:ext uri="{FF2B5EF4-FFF2-40B4-BE49-F238E27FC236}">
                <a16:creationId xmlns:a16="http://schemas.microsoft.com/office/drawing/2014/main" id="{0622ED55-7F73-F74B-368D-263929F929FC}"/>
              </a:ext>
            </a:extLst>
          </p:cNvPr>
          <p:cNvSpPr txBox="1"/>
          <p:nvPr/>
        </p:nvSpPr>
        <p:spPr>
          <a:xfrm>
            <a:off x="4727644" y="1483367"/>
            <a:ext cx="7300438" cy="3785652"/>
          </a:xfrm>
          <a:prstGeom prst="rect">
            <a:avLst/>
          </a:prstGeom>
          <a:noFill/>
        </p:spPr>
        <p:txBody>
          <a:bodyPr wrap="square" rtlCol="0">
            <a:spAutoFit/>
          </a:bodyPr>
          <a:lstStyle/>
          <a:p>
            <a:pPr marL="342900" indent="-342900" algn="r" rtl="1">
              <a:buFont typeface="Wingdings" panose="05000000000000000000" pitchFamily="2" charset="2"/>
              <a:buChar char="v"/>
            </a:pPr>
            <a:r>
              <a:rPr lang="fa-IR" sz="2400" dirty="0">
                <a:cs typeface="B Nazanin" panose="00000400000000000000" pitchFamily="2" charset="-78"/>
              </a:rPr>
              <a:t>فاصله بین قابلیت مطلوب و ذاتی در </a:t>
            </a:r>
            <a:r>
              <a:rPr lang="en-US" sz="2400" dirty="0">
                <a:cs typeface="B Nazanin" panose="00000400000000000000" pitchFamily="2" charset="-78"/>
              </a:rPr>
              <a:t>SAE</a:t>
            </a:r>
            <a:r>
              <a:rPr lang="fa-IR" sz="2400" dirty="0">
                <a:cs typeface="B Nazanin" panose="00000400000000000000" pitchFamily="2" charset="-78"/>
              </a:rPr>
              <a:t> </a:t>
            </a:r>
            <a:r>
              <a:rPr lang="en-US" sz="2400" dirty="0">
                <a:cs typeface="B Nazanin" panose="00000400000000000000" pitchFamily="2" charset="-78"/>
              </a:rPr>
              <a:t>JA1011 </a:t>
            </a:r>
            <a:r>
              <a:rPr lang="fa-IR" sz="2400" dirty="0">
                <a:cs typeface="B Nazanin" panose="00000400000000000000" pitchFamily="2" charset="-78"/>
              </a:rPr>
              <a:t> حاشیه زوال (تنزل) نامیده میشود</a:t>
            </a:r>
          </a:p>
          <a:p>
            <a:pPr marL="342900" indent="-342900" algn="r" rtl="1">
              <a:buFont typeface="Wingdings" panose="05000000000000000000" pitchFamily="2" charset="2"/>
              <a:buChar char="v"/>
            </a:pPr>
            <a:r>
              <a:rPr lang="fa-IR" sz="2400" dirty="0">
                <a:cs typeface="B Nazanin" panose="00000400000000000000" pitchFamily="2" charset="-78"/>
              </a:rPr>
              <a:t>در طراحی این محدوده باید باید به اندازه کافی در نظر گرفته شود تا تجهیز قابلیت تعمیر و نگهداری داشته باشد</a:t>
            </a:r>
          </a:p>
          <a:p>
            <a:pPr marL="342900" indent="-342900" algn="r" rtl="1">
              <a:buFont typeface="Wingdings" panose="05000000000000000000" pitchFamily="2" charset="2"/>
              <a:buChar char="v"/>
            </a:pPr>
            <a:r>
              <a:rPr lang="fa-IR" sz="2400" dirty="0">
                <a:cs typeface="B Nazanin" panose="00000400000000000000" pitchFamily="2" charset="-78"/>
              </a:rPr>
              <a:t>در غیر این صورت قابلیت اطمینان پایین خواهد بود(مشکل طراحی)</a:t>
            </a:r>
          </a:p>
          <a:p>
            <a:pPr marL="342900" indent="-342900" algn="just" rtl="1">
              <a:buFont typeface="Wingdings" panose="05000000000000000000" pitchFamily="2" charset="2"/>
              <a:buChar char="v"/>
            </a:pPr>
            <a:r>
              <a:rPr lang="fa-IR" sz="2400" dirty="0">
                <a:cs typeface="B Nazanin" panose="00000400000000000000" pitchFamily="2" charset="-78"/>
              </a:rPr>
              <a:t>در عمل موارد زیادی یافت میشود که از تجهیز بیش از توانی که در طراحی در نظر گرفته شده است کار گرفته می‌شود و با وقوع مشکل بخش نت زیر سوال میرود</a:t>
            </a:r>
            <a:endParaRPr lang="en-US" sz="2400" dirty="0">
              <a:cs typeface="B Nazanin" panose="00000400000000000000" pitchFamily="2" charset="-78"/>
            </a:endParaRPr>
          </a:p>
          <a:p>
            <a:pPr marL="342900" indent="-342900" algn="r" rtl="1">
              <a:buFont typeface="Arial" panose="020B0604020202020204" pitchFamily="34" charset="0"/>
              <a:buChar char="•"/>
            </a:pPr>
            <a:endParaRPr lang="fa-IR" sz="2400" dirty="0">
              <a:cs typeface="B Nazanin" panose="00000400000000000000" pitchFamily="2" charset="-78"/>
            </a:endParaRPr>
          </a:p>
          <a:p>
            <a:pPr algn="r" rtl="1"/>
            <a:endParaRPr lang="en-US" sz="2400" dirty="0">
              <a:cs typeface="B Nazanin" panose="00000400000000000000" pitchFamily="2" charset="-78"/>
            </a:endParaRPr>
          </a:p>
        </p:txBody>
      </p:sp>
      <p:sp>
        <p:nvSpPr>
          <p:cNvPr id="7" name="TextBox 6">
            <a:extLst>
              <a:ext uri="{FF2B5EF4-FFF2-40B4-BE49-F238E27FC236}">
                <a16:creationId xmlns:a16="http://schemas.microsoft.com/office/drawing/2014/main" id="{C96CFBD7-DD50-C0D7-3447-79858175C43D}"/>
              </a:ext>
            </a:extLst>
          </p:cNvPr>
          <p:cNvSpPr txBox="1"/>
          <p:nvPr/>
        </p:nvSpPr>
        <p:spPr>
          <a:xfrm>
            <a:off x="9736737" y="5472652"/>
            <a:ext cx="5654351" cy="461665"/>
          </a:xfrm>
          <a:prstGeom prst="rect">
            <a:avLst/>
          </a:prstGeom>
          <a:noFill/>
        </p:spPr>
        <p:txBody>
          <a:bodyPr wrap="square" rtlCol="0">
            <a:spAutoFit/>
          </a:bodyPr>
          <a:lstStyle/>
          <a:p>
            <a:r>
              <a:rPr lang="fa-IR" sz="2400" dirty="0">
                <a:cs typeface="B Nazanin" panose="00000400000000000000" pitchFamily="2" charset="-78"/>
              </a:rPr>
              <a:t>سطح عملکرد </a:t>
            </a:r>
            <a:endParaRPr lang="en-US" sz="2400" dirty="0">
              <a:cs typeface="B Nazanin" panose="00000400000000000000" pitchFamily="2" charset="-78"/>
            </a:endParaRPr>
          </a:p>
        </p:txBody>
      </p:sp>
      <p:sp>
        <p:nvSpPr>
          <p:cNvPr id="8" name="Right Brace 7">
            <a:extLst>
              <a:ext uri="{FF2B5EF4-FFF2-40B4-BE49-F238E27FC236}">
                <a16:creationId xmlns:a16="http://schemas.microsoft.com/office/drawing/2014/main" id="{7E369D4F-17DC-8564-CC41-DE764A742E62}"/>
              </a:ext>
            </a:extLst>
          </p:cNvPr>
          <p:cNvSpPr/>
          <p:nvPr/>
        </p:nvSpPr>
        <p:spPr>
          <a:xfrm>
            <a:off x="9411732" y="5065385"/>
            <a:ext cx="437605" cy="1322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7E6AB996-E241-830E-D316-E708E8B5E803}"/>
              </a:ext>
            </a:extLst>
          </p:cNvPr>
          <p:cNvSpPr txBox="1"/>
          <p:nvPr/>
        </p:nvSpPr>
        <p:spPr>
          <a:xfrm>
            <a:off x="914400" y="5065385"/>
            <a:ext cx="8974406" cy="461665"/>
          </a:xfrm>
          <a:prstGeom prst="rect">
            <a:avLst/>
          </a:prstGeom>
          <a:noFill/>
        </p:spPr>
        <p:txBody>
          <a:bodyPr wrap="square" rtlCol="0">
            <a:spAutoFit/>
          </a:bodyPr>
          <a:lstStyle/>
          <a:p>
            <a:r>
              <a:rPr lang="fa-IR" sz="2400" dirty="0">
                <a:cs typeface="B Nazanin" panose="00000400000000000000" pitchFamily="2" charset="-78"/>
              </a:rPr>
              <a:t>کمی:  نگه داشتن دمای اتاق بین 20 تا 30 درجه، تامین حداقل پنجاه متر مکعب در ساعت</a:t>
            </a:r>
            <a:endParaRPr lang="en-US" sz="2400" dirty="0">
              <a:cs typeface="B Nazanin" panose="00000400000000000000" pitchFamily="2" charset="-78"/>
            </a:endParaRPr>
          </a:p>
        </p:txBody>
      </p:sp>
      <p:sp>
        <p:nvSpPr>
          <p:cNvPr id="10" name="TextBox 9">
            <a:extLst>
              <a:ext uri="{FF2B5EF4-FFF2-40B4-BE49-F238E27FC236}">
                <a16:creationId xmlns:a16="http://schemas.microsoft.com/office/drawing/2014/main" id="{58BAD3F4-C4D3-AA1A-E5DC-4D3D2EEEF8E3}"/>
              </a:ext>
            </a:extLst>
          </p:cNvPr>
          <p:cNvSpPr txBox="1"/>
          <p:nvPr/>
        </p:nvSpPr>
        <p:spPr>
          <a:xfrm>
            <a:off x="5720283" y="5570451"/>
            <a:ext cx="3746538" cy="461665"/>
          </a:xfrm>
          <a:prstGeom prst="rect">
            <a:avLst/>
          </a:prstGeom>
          <a:noFill/>
        </p:spPr>
        <p:txBody>
          <a:bodyPr wrap="none" rtlCol="0">
            <a:spAutoFit/>
          </a:bodyPr>
          <a:lstStyle/>
          <a:p>
            <a:r>
              <a:rPr lang="fa-IR" sz="2400" dirty="0">
                <a:cs typeface="B Nazanin" panose="00000400000000000000" pitchFamily="2" charset="-78"/>
              </a:rPr>
              <a:t>کیفی: انجام ماشین کاری بدون علامت</a:t>
            </a:r>
            <a:endParaRPr lang="en-US" sz="2400" dirty="0">
              <a:cs typeface="B Nazanin" panose="00000400000000000000" pitchFamily="2" charset="-78"/>
            </a:endParaRPr>
          </a:p>
        </p:txBody>
      </p:sp>
      <p:sp>
        <p:nvSpPr>
          <p:cNvPr id="11" name="TextBox 10">
            <a:extLst>
              <a:ext uri="{FF2B5EF4-FFF2-40B4-BE49-F238E27FC236}">
                <a16:creationId xmlns:a16="http://schemas.microsoft.com/office/drawing/2014/main" id="{8BEC7E62-58ED-E156-E62A-3D2B737C3129}"/>
              </a:ext>
            </a:extLst>
          </p:cNvPr>
          <p:cNvSpPr txBox="1"/>
          <p:nvPr/>
        </p:nvSpPr>
        <p:spPr>
          <a:xfrm>
            <a:off x="2140084" y="5808329"/>
            <a:ext cx="8346333" cy="764505"/>
          </a:xfrm>
          <a:prstGeom prst="rect">
            <a:avLst/>
          </a:prstGeom>
          <a:noFill/>
        </p:spPr>
        <p:txBody>
          <a:bodyPr wrap="square" rtlCol="0">
            <a:spAutoFit/>
          </a:bodyPr>
          <a:lstStyle/>
          <a:p>
            <a:pPr>
              <a:buNone/>
            </a:pPr>
            <a:endParaRPr lang="en-US" dirty="0">
              <a:effectLst/>
            </a:endParaRPr>
          </a:p>
          <a:p>
            <a:pPr lvl="2" algn="just" rtl="1">
              <a:lnSpc>
                <a:spcPct val="107000"/>
              </a:lnSpc>
              <a:spcAft>
                <a:spcPts val="800"/>
              </a:spcAft>
              <a:tabLst>
                <a:tab pos="914400" algn="l"/>
              </a:tabLst>
            </a:pPr>
            <a:r>
              <a:rPr lang="fa-IR" sz="2400" dirty="0">
                <a:cs typeface="B Nazanin" panose="00000400000000000000" pitchFamily="2" charset="-78"/>
              </a:rPr>
              <a:t>  مطلق  (صفر یا یک) : مثلاً نشتی مجاز نیست</a:t>
            </a:r>
            <a:endParaRPr lang="en-US" sz="2400" dirty="0">
              <a:cs typeface="B Nazanin" panose="00000400000000000000" pitchFamily="2" charset="-78"/>
            </a:endParaRPr>
          </a:p>
        </p:txBody>
      </p:sp>
    </p:spTree>
    <p:extLst>
      <p:ext uri="{BB962C8B-B14F-4D97-AF65-F5344CB8AC3E}">
        <p14:creationId xmlns:p14="http://schemas.microsoft.com/office/powerpoint/2010/main" val="1210741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1E3D39-188D-2385-4CE9-4C92389F9BCB}"/>
              </a:ext>
            </a:extLst>
          </p:cNvPr>
          <p:cNvPicPr>
            <a:picLocks noGrp="1" noChangeAspect="1"/>
          </p:cNvPicPr>
          <p:nvPr>
            <p:ph idx="1"/>
          </p:nvPr>
        </p:nvPicPr>
        <p:blipFill>
          <a:blip r:embed="rId2"/>
          <a:stretch>
            <a:fillRect/>
          </a:stretch>
        </p:blipFill>
        <p:spPr>
          <a:xfrm>
            <a:off x="894184" y="4295967"/>
            <a:ext cx="7783286" cy="1901809"/>
          </a:xfrm>
        </p:spPr>
      </p:pic>
      <p:sp>
        <p:nvSpPr>
          <p:cNvPr id="6" name="Title 1">
            <a:extLst>
              <a:ext uri="{FF2B5EF4-FFF2-40B4-BE49-F238E27FC236}">
                <a16:creationId xmlns:a16="http://schemas.microsoft.com/office/drawing/2014/main" id="{60D9408D-7346-423C-2682-D256EFB65A33}"/>
              </a:ext>
            </a:extLst>
          </p:cNvPr>
          <p:cNvSpPr>
            <a:spLocks noGrp="1"/>
          </p:cNvSpPr>
          <p:nvPr>
            <p:ph type="title"/>
          </p:nvPr>
        </p:nvSpPr>
        <p:spPr>
          <a:xfrm>
            <a:off x="894184" y="318472"/>
            <a:ext cx="10515600" cy="1325563"/>
          </a:xfrm>
        </p:spPr>
        <p:txBody>
          <a:bodyPr>
            <a:normAutofit/>
          </a:bodyPr>
          <a:lstStyle/>
          <a:p>
            <a:pPr algn="r" rtl="1"/>
            <a:r>
              <a:rPr lang="fa-IR" sz="3600" dirty="0">
                <a:cs typeface="B Titr" panose="00000700000000000000" pitchFamily="2" charset="-78"/>
              </a:rPr>
              <a:t>کارکردهای اصلی </a:t>
            </a:r>
            <a:r>
              <a:rPr lang="fa-IR" sz="3600" b="1" dirty="0">
                <a:effectLst/>
                <a:latin typeface="Calibri" panose="020F0502020204030204" pitchFamily="34" charset="0"/>
                <a:ea typeface="Calibri" panose="020F0502020204030204" pitchFamily="34" charset="0"/>
                <a:cs typeface="B Titr" panose="00000700000000000000" pitchFamily="2" charset="-78"/>
              </a:rPr>
              <a:t>(</a:t>
            </a:r>
            <a:r>
              <a:rPr lang="en-US" sz="3600" b="1" dirty="0">
                <a:effectLst/>
                <a:latin typeface="Calibri" panose="020F0502020204030204" pitchFamily="34" charset="0"/>
                <a:ea typeface="Calibri" panose="020F0502020204030204" pitchFamily="34" charset="0"/>
                <a:cs typeface="B Titr" panose="00000700000000000000" pitchFamily="2" charset="-78"/>
              </a:rPr>
              <a:t>Primary Function</a:t>
            </a:r>
            <a:r>
              <a:rPr lang="fa-IR" sz="3600" b="1" dirty="0">
                <a:effectLst/>
                <a:latin typeface="Calibri" panose="020F0502020204030204" pitchFamily="34" charset="0"/>
                <a:ea typeface="Calibri" panose="020F0502020204030204" pitchFamily="34" charset="0"/>
                <a:cs typeface="B Titr" panose="00000700000000000000" pitchFamily="2" charset="-78"/>
              </a:rPr>
              <a:t>)</a:t>
            </a:r>
            <a:endParaRPr lang="en-US" sz="3600" dirty="0">
              <a:cs typeface="B Titr" panose="00000700000000000000" pitchFamily="2" charset="-78"/>
            </a:endParaRPr>
          </a:p>
        </p:txBody>
      </p:sp>
      <p:sp>
        <p:nvSpPr>
          <p:cNvPr id="3" name="TextBox 2">
            <a:extLst>
              <a:ext uri="{FF2B5EF4-FFF2-40B4-BE49-F238E27FC236}">
                <a16:creationId xmlns:a16="http://schemas.microsoft.com/office/drawing/2014/main" id="{9349980A-DF25-4CCF-4CBD-305668E07E1F}"/>
              </a:ext>
            </a:extLst>
          </p:cNvPr>
          <p:cNvSpPr txBox="1"/>
          <p:nvPr/>
        </p:nvSpPr>
        <p:spPr>
          <a:xfrm>
            <a:off x="1063690" y="1533980"/>
            <a:ext cx="10515599" cy="2705228"/>
          </a:xfrm>
          <a:prstGeom prst="rect">
            <a:avLst/>
          </a:prstGeom>
          <a:noFill/>
        </p:spPr>
        <p:txBody>
          <a:bodyPr wrap="square">
            <a:spAutoFit/>
          </a:bodyPr>
          <a:lstStyle/>
          <a:p>
            <a:pPr marL="342900" indent="-342900" algn="justLow" rtl="1">
              <a:lnSpc>
                <a:spcPct val="107000"/>
              </a:lnSpc>
              <a:spcAft>
                <a:spcPts val="800"/>
              </a:spcAft>
              <a:buSzPct val="100000"/>
              <a:buFont typeface="Wingdings" panose="05000000000000000000" pitchFamily="2" charset="2"/>
              <a:buChar char="v"/>
              <a:tabLst>
                <a:tab pos="457200" algn="l"/>
              </a:tabLst>
            </a:pPr>
            <a:r>
              <a:rPr lang="fa-IR" altLang="en-US" sz="2800" b="1" dirty="0">
                <a:solidFill>
                  <a:srgbClr val="0070C0"/>
                </a:solidFill>
                <a:ea typeface="B Nazanin" panose="00000400000000000000" pitchFamily="2" charset="-78"/>
                <a:cs typeface="B Nazanin" panose="00000400000000000000" pitchFamily="2" charset="-78"/>
              </a:rPr>
              <a:t>آن چه مالک یا کاربر از سیستم یا دارایی خود انتظار دارد و </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دلیل خرید تجهیز است</a:t>
            </a:r>
          </a:p>
          <a:p>
            <a:pPr marL="342900" indent="-342900" algn="justLow" rtl="1">
              <a:lnSpc>
                <a:spcPct val="107000"/>
              </a:lnSpc>
              <a:spcAft>
                <a:spcPts val="800"/>
              </a:spcAft>
              <a:buSzPct val="100000"/>
              <a:buFont typeface="Wingdings" panose="05000000000000000000" pitchFamily="2" charset="2"/>
              <a:buChar char="v"/>
              <a:tabLst>
                <a:tab pos="457200" algn="l"/>
              </a:tabLst>
            </a:pPr>
            <a:r>
              <a:rPr lang="fa-IR" altLang="en-US" sz="2800" b="1" dirty="0">
                <a:solidFill>
                  <a:srgbClr val="7030A0"/>
                </a:solidFill>
                <a:ea typeface="B Nazanin" panose="00000400000000000000" pitchFamily="2" charset="-78"/>
                <a:cs typeface="B Nazanin" panose="00000400000000000000" pitchFamily="2" charset="-78"/>
              </a:rPr>
              <a:t>متن تمامي وظايف مي بايست از يک فعل و يک مفعول و سطح عملکرد تشکيل شده باشد.</a:t>
            </a:r>
            <a:r>
              <a:rPr lang="en-US" altLang="en-US" sz="2800" b="1" dirty="0">
                <a:solidFill>
                  <a:srgbClr val="7030A0"/>
                </a:solidFill>
                <a:ea typeface="B Nazanin" panose="00000400000000000000" pitchFamily="2" charset="-78"/>
                <a:cs typeface="B Nazanin" panose="00000400000000000000" pitchFamily="2" charset="-78"/>
              </a:rPr>
              <a:t>  </a:t>
            </a:r>
            <a:r>
              <a:rPr lang="fa-IR" altLang="en-US" sz="2800" b="1" dirty="0">
                <a:solidFill>
                  <a:srgbClr val="7030A0"/>
                </a:solidFill>
                <a:ea typeface="B Nazanin" panose="00000400000000000000" pitchFamily="2" charset="-78"/>
                <a:cs typeface="B Nazanin" panose="00000400000000000000" pitchFamily="2" charset="-78"/>
              </a:rPr>
              <a:t> ( هرجا که امکان داشته باشد)</a:t>
            </a:r>
            <a:endParaRPr lang="en-US" altLang="en-US" sz="2800" b="1" dirty="0">
              <a:solidFill>
                <a:srgbClr val="7030A0"/>
              </a:solidFill>
              <a:ea typeface="B Nazanin" panose="00000400000000000000" pitchFamily="2" charset="-78"/>
              <a:cs typeface="B Nazanin" panose="00000400000000000000" pitchFamily="2" charset="-78"/>
            </a:endParaRPr>
          </a:p>
          <a:p>
            <a:pPr algn="justLow" rtl="1">
              <a:lnSpc>
                <a:spcPct val="107000"/>
              </a:lnSpc>
              <a:spcAft>
                <a:spcPts val="800"/>
              </a:spcAft>
              <a:buSzPct val="100000"/>
              <a:tabLst>
                <a:tab pos="457200" algn="l"/>
              </a:tabLst>
            </a:pPr>
            <a:endParaRPr lang="fa-IR" sz="2800" b="1"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Low" rtl="1">
              <a:lnSpc>
                <a:spcPct val="107000"/>
              </a:lnSpc>
              <a:spcAft>
                <a:spcPts val="800"/>
              </a:spcAft>
              <a:buSzPct val="100000"/>
              <a:buFont typeface="Wingdings" panose="05000000000000000000" pitchFamily="2" charset="2"/>
              <a:buChar char="v"/>
              <a:tabLst>
                <a:tab pos="457200" algn="l"/>
              </a:tabLst>
            </a:pPr>
            <a:r>
              <a:rPr lang="fa-IR" sz="2800" b="1" kern="100" dirty="0">
                <a:effectLst/>
                <a:latin typeface="Calibri" panose="020F0502020204030204" pitchFamily="34" charset="0"/>
                <a:ea typeface="Calibri" panose="020F0502020204030204" pitchFamily="34" charset="0"/>
                <a:cs typeface="B Nazanin" panose="00000400000000000000" pitchFamily="2" charset="-78"/>
              </a:rPr>
              <a:t>در مورد پمپ مثال قبلی</a:t>
            </a:r>
            <a:r>
              <a:rPr lang="fa-IR" sz="2800" kern="100" dirty="0">
                <a:effectLst/>
                <a:latin typeface="Calibri" panose="020F0502020204030204" pitchFamily="34" charset="0"/>
                <a:ea typeface="Calibri" panose="020F0502020204030204" pitchFamily="34" charset="0"/>
                <a:cs typeface="B Nazanin" panose="00000400000000000000" pitchFamily="2" charset="-78"/>
              </a:rPr>
              <a:t> : </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704497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71C2-FF64-77D1-44B7-4CB57D0EBAFD}"/>
              </a:ext>
            </a:extLst>
          </p:cNvPr>
          <p:cNvSpPr>
            <a:spLocks noGrp="1"/>
          </p:cNvSpPr>
          <p:nvPr>
            <p:ph type="title"/>
          </p:nvPr>
        </p:nvSpPr>
        <p:spPr>
          <a:xfrm>
            <a:off x="1002792" y="206629"/>
            <a:ext cx="10515600" cy="1325563"/>
          </a:xfrm>
        </p:spPr>
        <p:txBody>
          <a:bodyPr>
            <a:normAutofit/>
          </a:bodyPr>
          <a:lstStyle/>
          <a:p>
            <a:pPr algn="r" rtl="1"/>
            <a:r>
              <a:rPr lang="fa-IR" sz="3600" dirty="0">
                <a:cs typeface="B Titr" panose="00000700000000000000" pitchFamily="2" charset="-78"/>
              </a:rPr>
              <a:t>کارکردهای ثانویه (</a:t>
            </a:r>
            <a:r>
              <a:rPr lang="en-US" sz="3600" b="1" dirty="0">
                <a:cs typeface="B Titr" panose="00000700000000000000" pitchFamily="2" charset="-78"/>
              </a:rPr>
              <a:t>(Secondary Function</a:t>
            </a:r>
            <a:endParaRPr lang="en-US" sz="3600" dirty="0">
              <a:cs typeface="B Titr" panose="00000700000000000000" pitchFamily="2" charset="-78"/>
            </a:endParaRPr>
          </a:p>
        </p:txBody>
      </p:sp>
      <p:sp>
        <p:nvSpPr>
          <p:cNvPr id="3" name="TextBox 2">
            <a:extLst>
              <a:ext uri="{FF2B5EF4-FFF2-40B4-BE49-F238E27FC236}">
                <a16:creationId xmlns:a16="http://schemas.microsoft.com/office/drawing/2014/main" id="{716D4A97-5BD9-794D-84F7-A92DBCD35263}"/>
              </a:ext>
            </a:extLst>
          </p:cNvPr>
          <p:cNvSpPr txBox="1"/>
          <p:nvPr/>
        </p:nvSpPr>
        <p:spPr>
          <a:xfrm>
            <a:off x="905070" y="1627542"/>
            <a:ext cx="11056029" cy="523220"/>
          </a:xfrm>
          <a:prstGeom prst="rect">
            <a:avLst/>
          </a:prstGeom>
          <a:noFill/>
        </p:spPr>
        <p:txBody>
          <a:bodyPr wrap="square" rtlCol="0">
            <a:spAutoFit/>
          </a:bodyPr>
          <a:lstStyle/>
          <a:p>
            <a:pPr algn="r" rtl="1"/>
            <a:r>
              <a:rPr lang="fa-IR" sz="2800" b="1" kern="100" dirty="0">
                <a:latin typeface="Calibri" panose="020F0502020204030204" pitchFamily="34" charset="0"/>
                <a:cs typeface="B Nazanin" panose="00000400000000000000" pitchFamily="2" charset="-78"/>
              </a:rPr>
              <a:t>وظایفی که تجهیز در کنار وظایف اصلی انجام می‌دهد و حائز اهمیت هستند(</a:t>
            </a:r>
            <a:r>
              <a:rPr lang="en-US" sz="2800" b="1" kern="100" dirty="0">
                <a:latin typeface="Calibri" panose="020F0502020204030204" pitchFamily="34" charset="0"/>
                <a:cs typeface="B Nazanin" panose="00000400000000000000" pitchFamily="2" charset="-78"/>
              </a:rPr>
              <a:t>peaches</a:t>
            </a:r>
            <a:r>
              <a:rPr lang="fa-IR" sz="2800" b="1" kern="100" dirty="0">
                <a:latin typeface="Calibri" panose="020F0502020204030204" pitchFamily="34" charset="0"/>
                <a:cs typeface="B Nazanin" panose="00000400000000000000" pitchFamily="2" charset="-78"/>
              </a:rPr>
              <a:t>)</a:t>
            </a:r>
            <a:endParaRPr lang="en-US" sz="2800" b="1" kern="100" dirty="0">
              <a:latin typeface="Calibri" panose="020F0502020204030204" pitchFamily="34" charset="0"/>
              <a:cs typeface="B Nazanin" panose="00000400000000000000" pitchFamily="2" charset="-78"/>
            </a:endParaRPr>
          </a:p>
        </p:txBody>
      </p:sp>
      <p:sp>
        <p:nvSpPr>
          <p:cNvPr id="10" name="TextBox 9">
            <a:extLst>
              <a:ext uri="{FF2B5EF4-FFF2-40B4-BE49-F238E27FC236}">
                <a16:creationId xmlns:a16="http://schemas.microsoft.com/office/drawing/2014/main" id="{4554046C-4224-9124-090C-A21E8FB338EA}"/>
              </a:ext>
            </a:extLst>
          </p:cNvPr>
          <p:cNvSpPr txBox="1"/>
          <p:nvPr/>
        </p:nvSpPr>
        <p:spPr>
          <a:xfrm>
            <a:off x="93306" y="1973480"/>
            <a:ext cx="12192000" cy="4365939"/>
          </a:xfrm>
          <a:prstGeom prst="rect">
            <a:avLst/>
          </a:prstGeom>
          <a:noFill/>
        </p:spPr>
        <p:txBody>
          <a:bodyPr wrap="square">
            <a:spAutoFit/>
          </a:bodyPr>
          <a:lstStyle/>
          <a:p>
            <a:pPr marL="457200" indent="-457200" algn="justLow">
              <a:buSzPct val="100000"/>
              <a:buFont typeface="Wingdings" panose="05000000000000000000" pitchFamily="2" charset="2"/>
              <a:buChar char="v"/>
            </a:pPr>
            <a:endParaRPr lang="en-US" sz="2800" dirty="0">
              <a:effectLst/>
              <a:cs typeface="B Nazanin" panose="00000400000000000000" pitchFamily="2" charset="-78"/>
            </a:endParaRPr>
          </a:p>
          <a:p>
            <a:pPr marL="914400" lvl="1" indent="-45720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P(protection)</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حفاظت (آلارم‌ها، سوئیچ‌های قطع اضطراری)</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914400" lvl="1" indent="-45720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E(</a:t>
            </a:r>
            <a:r>
              <a:rPr lang="en-US" sz="2800" b="1" kern="100" dirty="0" err="1">
                <a:effectLst/>
                <a:latin typeface="Calibri" panose="020F0502020204030204" pitchFamily="34" charset="0"/>
                <a:ea typeface="Calibri" panose="020F0502020204030204" pitchFamily="34" charset="0"/>
                <a:cs typeface="B Nazanin" panose="00000400000000000000" pitchFamily="2" charset="-78"/>
              </a:rPr>
              <a:t>eggiciency</a:t>
            </a:r>
            <a:r>
              <a:rPr lang="en-US" sz="2800" b="1" kern="100" dirty="0">
                <a:effectLst/>
                <a:latin typeface="Calibri" panose="020F0502020204030204" pitchFamily="34" charset="0"/>
                <a:ea typeface="Calibri" panose="020F0502020204030204" pitchFamily="34" charset="0"/>
                <a:cs typeface="B Nazanin" panose="00000400000000000000" pitchFamily="2" charset="-78"/>
              </a:rPr>
              <a:t> and economy)</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بهره‌وری/اقتصاد (کمترین مصرف انرژی)</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971550" lvl="1" indent="-51435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A(appearance)</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ظاهر/نمای سازمانی</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914400" lvl="1" indent="-45720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C(</a:t>
            </a:r>
            <a:r>
              <a:rPr lang="en-US" sz="2800" b="1" kern="100" dirty="0" err="1">
                <a:effectLst/>
                <a:latin typeface="Calibri" panose="020F0502020204030204" pitchFamily="34" charset="0"/>
                <a:ea typeface="Calibri" panose="020F0502020204030204" pitchFamily="34" charset="0"/>
                <a:cs typeface="B Nazanin" panose="00000400000000000000" pitchFamily="2" charset="-78"/>
              </a:rPr>
              <a:t>control,containment,comfort</a:t>
            </a:r>
            <a:r>
              <a:rPr lang="en-US"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kern="100" dirty="0">
                <a:effectLst/>
                <a:latin typeface="Calibri" panose="020F0502020204030204" pitchFamily="34" charset="0"/>
                <a:ea typeface="Calibri" panose="020F0502020204030204" pitchFamily="34" charset="0"/>
                <a:cs typeface="B Nazanin" panose="00000400000000000000" pitchFamily="2" charset="-78"/>
              </a:rPr>
              <a:t> :کنترل/محدودسازی/راحتی کاربر</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914400" lvl="1" indent="-45720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H(health or </a:t>
            </a:r>
            <a:r>
              <a:rPr lang="en-US" sz="2800" b="1" kern="100" dirty="0" err="1">
                <a:effectLst/>
                <a:latin typeface="Calibri" panose="020F0502020204030204" pitchFamily="34" charset="0"/>
                <a:ea typeface="Calibri" panose="020F0502020204030204" pitchFamily="34" charset="0"/>
                <a:cs typeface="B Nazanin" panose="00000400000000000000" pitchFamily="2" charset="-78"/>
              </a:rPr>
              <a:t>safty</a:t>
            </a:r>
            <a:r>
              <a:rPr lang="en-US" sz="2800" b="1" kern="100" dirty="0">
                <a:effectLst/>
                <a:latin typeface="Calibri" panose="020F0502020204030204" pitchFamily="34" charset="0"/>
                <a:ea typeface="Calibri" panose="020F0502020204030204" pitchFamily="34" charset="0"/>
                <a:cs typeface="B Nazanin" panose="00000400000000000000" pitchFamily="2" charset="-78"/>
              </a:rPr>
              <a:t>)</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B Nazanin" panose="00000400000000000000" pitchFamily="2" charset="-78"/>
              </a:rPr>
              <a:t>: سلامت/ایمنی </a:t>
            </a:r>
          </a:p>
          <a:p>
            <a:pPr marL="914400" lvl="1" indent="-45720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E(environmental integrity)</a:t>
            </a:r>
            <a:r>
              <a:rPr lang="fa-IR" sz="2800" b="1" kern="100" dirty="0">
                <a:effectLst/>
                <a:latin typeface="Calibri" panose="020F0502020204030204" pitchFamily="34" charset="0"/>
                <a:ea typeface="Calibri" panose="020F0502020204030204" pitchFamily="34" charset="0"/>
                <a:cs typeface="B Nazanin" panose="00000400000000000000" pitchFamily="2" charset="-78"/>
              </a:rPr>
              <a:t> </a:t>
            </a:r>
            <a:r>
              <a:rPr lang="fa-IR" sz="2800" kern="100" dirty="0">
                <a:effectLst/>
                <a:latin typeface="Calibri" panose="020F0502020204030204" pitchFamily="34" charset="0"/>
                <a:ea typeface="Calibri" panose="020F0502020204030204" pitchFamily="34" charset="0"/>
                <a:cs typeface="B Nazanin" panose="00000400000000000000" pitchFamily="2" charset="-78"/>
              </a:rPr>
              <a:t>: محیط‌زیست (مطابق استاندارد زیست‌محیطی)</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a:p>
            <a:pPr marL="914400" lvl="1" indent="-457200" algn="justLow" rtl="1">
              <a:lnSpc>
                <a:spcPct val="107000"/>
              </a:lnSpc>
              <a:spcAft>
                <a:spcPts val="800"/>
              </a:spcAft>
              <a:buSzPct val="100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B Nazanin" panose="00000400000000000000" pitchFamily="2" charset="-78"/>
              </a:rPr>
              <a:t>S(structural </a:t>
            </a:r>
            <a:r>
              <a:rPr lang="en-US" sz="2800" b="1" kern="100" dirty="0" err="1">
                <a:effectLst/>
                <a:latin typeface="Calibri" panose="020F0502020204030204" pitchFamily="34" charset="0"/>
                <a:ea typeface="Calibri" panose="020F0502020204030204" pitchFamily="34" charset="0"/>
                <a:cs typeface="B Nazanin" panose="00000400000000000000" pitchFamily="2" charset="-78"/>
              </a:rPr>
              <a:t>integrityand</a:t>
            </a:r>
            <a:r>
              <a:rPr lang="en-US" sz="2800" b="1" kern="100" dirty="0">
                <a:effectLst/>
                <a:latin typeface="Calibri" panose="020F0502020204030204" pitchFamily="34" charset="0"/>
                <a:ea typeface="Calibri" panose="020F0502020204030204" pitchFamily="34" charset="0"/>
                <a:cs typeface="B Nazanin" panose="00000400000000000000" pitchFamily="2" charset="-78"/>
              </a:rPr>
              <a:t> superfluous functions)</a:t>
            </a:r>
            <a:r>
              <a:rPr lang="fa-IR" sz="2800" kern="100" dirty="0">
                <a:effectLst/>
                <a:latin typeface="Calibri" panose="020F0502020204030204" pitchFamily="34" charset="0"/>
                <a:ea typeface="Calibri" panose="020F0502020204030204" pitchFamily="34" charset="0"/>
                <a:cs typeface="B Nazanin" panose="00000400000000000000" pitchFamily="2" charset="-78"/>
              </a:rPr>
              <a:t> : استحکام/عملکرد اضافه یا تزیینی</a:t>
            </a:r>
            <a:endParaRPr lang="en-US" sz="2800" kern="1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25094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B0C5-3626-FEDE-FF7A-5658031DBFE4}"/>
              </a:ext>
            </a:extLst>
          </p:cNvPr>
          <p:cNvSpPr>
            <a:spLocks noGrp="1"/>
          </p:cNvSpPr>
          <p:nvPr>
            <p:ph type="title"/>
          </p:nvPr>
        </p:nvSpPr>
        <p:spPr/>
        <p:txBody>
          <a:bodyPr/>
          <a:lstStyle/>
          <a:p>
            <a:pPr algn="r" rtl="1"/>
            <a:r>
              <a:rPr lang="fa-IR" dirty="0">
                <a:cs typeface="B Titr" panose="00000700000000000000" pitchFamily="2" charset="-78"/>
              </a:rPr>
              <a:t>حفاظت</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A8E25449-21BE-2A3B-1CA5-8B080534DDD4}"/>
              </a:ext>
            </a:extLst>
          </p:cNvPr>
          <p:cNvPicPr>
            <a:picLocks noGrp="1" noChangeAspect="1"/>
          </p:cNvPicPr>
          <p:nvPr>
            <p:ph idx="1"/>
          </p:nvPr>
        </p:nvPicPr>
        <p:blipFill>
          <a:blip r:embed="rId2"/>
          <a:stretch>
            <a:fillRect/>
          </a:stretch>
        </p:blipFill>
        <p:spPr>
          <a:xfrm>
            <a:off x="146139" y="1939817"/>
            <a:ext cx="5856444" cy="3107569"/>
          </a:xfrm>
        </p:spPr>
      </p:pic>
      <p:sp>
        <p:nvSpPr>
          <p:cNvPr id="3" name="TextBox 2">
            <a:extLst>
              <a:ext uri="{FF2B5EF4-FFF2-40B4-BE49-F238E27FC236}">
                <a16:creationId xmlns:a16="http://schemas.microsoft.com/office/drawing/2014/main" id="{3C1BFE1E-CD32-B016-1D90-14D4F757783A}"/>
              </a:ext>
            </a:extLst>
          </p:cNvPr>
          <p:cNvSpPr txBox="1"/>
          <p:nvPr/>
        </p:nvSpPr>
        <p:spPr>
          <a:xfrm>
            <a:off x="5922273" y="1948197"/>
            <a:ext cx="6198232" cy="2677656"/>
          </a:xfrm>
          <a:prstGeom prst="rect">
            <a:avLst/>
          </a:prstGeom>
          <a:noFill/>
        </p:spPr>
        <p:txBody>
          <a:bodyPr wrap="square" rtlCol="0">
            <a:spAutoFit/>
          </a:bodyPr>
          <a:lstStyle/>
          <a:p>
            <a:pPr marL="457200" indent="-457200" algn="r" rtl="1">
              <a:buFont typeface="Wingdings" panose="05000000000000000000" pitchFamily="2" charset="2"/>
              <a:buChar char="v"/>
            </a:pPr>
            <a:r>
              <a:rPr lang="fa-IR" sz="2400" dirty="0">
                <a:cs typeface="B Nazanin" panose="00000400000000000000" pitchFamily="2" charset="-78"/>
              </a:rPr>
              <a:t>عملگرهای هشدار دهنده: از طریق استفاده از دستگاه‌هایی مانند آلارم‌های صوتی و چراغ‌های چشمک‌زن</a:t>
            </a:r>
          </a:p>
          <a:p>
            <a:pPr marL="457200" indent="-457200" algn="r" rtl="1">
              <a:buFont typeface="Wingdings" panose="05000000000000000000" pitchFamily="2" charset="2"/>
              <a:buChar char="v"/>
            </a:pPr>
            <a:r>
              <a:rPr lang="fa-IR" sz="2400" dirty="0">
                <a:cs typeface="B Nazanin" panose="00000400000000000000" pitchFamily="2" charset="-78"/>
              </a:rPr>
              <a:t>خاموش کردن خودکار یک جزء در صورت خرابی</a:t>
            </a:r>
          </a:p>
          <a:p>
            <a:pPr marL="457200" indent="-457200" algn="r" rtl="1">
              <a:buFont typeface="Wingdings" panose="05000000000000000000" pitchFamily="2" charset="2"/>
              <a:buChar char="v"/>
            </a:pPr>
            <a:r>
              <a:rPr lang="fa-IR" sz="2400" dirty="0">
                <a:cs typeface="B Nazanin" panose="00000400000000000000" pitchFamily="2" charset="-78"/>
              </a:rPr>
              <a:t>حذف یا رفع شرایط غیرعادی پس از خرابی: مانند رله‌های اضافه بار، فیوزها، و شیرهای اطمینان</a:t>
            </a:r>
          </a:p>
          <a:p>
            <a:pPr marL="457200" indent="-457200" algn="r" rtl="1">
              <a:buFont typeface="Wingdings" panose="05000000000000000000" pitchFamily="2" charset="2"/>
              <a:buChar char="v"/>
            </a:pPr>
            <a:r>
              <a:rPr lang="fa-IR" sz="2400" dirty="0">
                <a:cs typeface="B Nazanin" panose="00000400000000000000" pitchFamily="2" charset="-78"/>
              </a:rPr>
              <a:t>به عهده گرفتن یک عملکرد در صورت خرابی: با استفاده از المان جایگزین</a:t>
            </a:r>
            <a:endParaRPr lang="en-US" sz="2400" dirty="0">
              <a:cs typeface="B Nazanin" panose="00000400000000000000" pitchFamily="2" charset="-78"/>
            </a:endParaRPr>
          </a:p>
        </p:txBody>
      </p:sp>
    </p:spTree>
    <p:extLst>
      <p:ext uri="{BB962C8B-B14F-4D97-AF65-F5344CB8AC3E}">
        <p14:creationId xmlns:p14="http://schemas.microsoft.com/office/powerpoint/2010/main" val="792553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D6A2-C514-7893-B362-8899F87B6A11}"/>
              </a:ext>
            </a:extLst>
          </p:cNvPr>
          <p:cNvSpPr>
            <a:spLocks noGrp="1"/>
          </p:cNvSpPr>
          <p:nvPr>
            <p:ph type="title"/>
          </p:nvPr>
        </p:nvSpPr>
        <p:spPr>
          <a:xfrm>
            <a:off x="-346010" y="122529"/>
            <a:ext cx="12884020" cy="1325563"/>
          </a:xfrm>
        </p:spPr>
        <p:txBody>
          <a:bodyPr>
            <a:normAutofit/>
          </a:bodyPr>
          <a:lstStyle/>
          <a:p>
            <a:pPr marL="742950" lvl="1" indent="-285750" algn="r" rtl="1">
              <a:lnSpc>
                <a:spcPct val="107000"/>
              </a:lnSpc>
              <a:spcAft>
                <a:spcPts val="800"/>
              </a:spcAft>
              <a:tabLst>
                <a:tab pos="914400" algn="l"/>
              </a:tabLst>
            </a:pPr>
            <a:r>
              <a:rPr lang="fa-IR" sz="3600" kern="100" dirty="0">
                <a:effectLst/>
                <a:latin typeface="Calibri" panose="020F0502020204030204" pitchFamily="34" charset="0"/>
                <a:ea typeface="Calibri" panose="020F0502020204030204" pitchFamily="34" charset="0"/>
                <a:cs typeface="B Titr" panose="00000700000000000000" pitchFamily="2" charset="-78"/>
              </a:rPr>
              <a:t>کنترل/محدودسازی/راحتی کاربر </a:t>
            </a:r>
            <a:endParaRPr lang="en-US" sz="3600" kern="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Content Placeholder 2">
            <a:extLst>
              <a:ext uri="{FF2B5EF4-FFF2-40B4-BE49-F238E27FC236}">
                <a16:creationId xmlns:a16="http://schemas.microsoft.com/office/drawing/2014/main" id="{1E1C385D-B187-7607-CBD7-750A3BC47720}"/>
              </a:ext>
            </a:extLst>
          </p:cNvPr>
          <p:cNvSpPr>
            <a:spLocks noGrp="1"/>
          </p:cNvSpPr>
          <p:nvPr>
            <p:ph idx="1"/>
          </p:nvPr>
        </p:nvSpPr>
        <p:spPr>
          <a:xfrm>
            <a:off x="408992" y="1908272"/>
            <a:ext cx="10515600" cy="4351338"/>
          </a:xfrm>
        </p:spPr>
        <p:txBody>
          <a:bodyPr>
            <a:normAutofit/>
          </a:bodyPr>
          <a:lstStyle/>
          <a:p>
            <a:pPr>
              <a:buFont typeface="Wingdings" panose="05000000000000000000" pitchFamily="2" charset="2"/>
              <a:buChar char="v"/>
            </a:pPr>
            <a:r>
              <a:rPr lang="en-US" dirty="0"/>
              <a:t>need to regulate some operational parameters, such as </a:t>
            </a:r>
            <a:r>
              <a:rPr lang="en-US" dirty="0" err="1"/>
              <a:t>speeds,pressures</a:t>
            </a:r>
            <a:r>
              <a:rPr lang="en-US" dirty="0"/>
              <a:t>, flow rates, levels, and so on</a:t>
            </a:r>
            <a:r>
              <a:rPr lang="fa-IR" dirty="0"/>
              <a:t>.</a:t>
            </a:r>
            <a:r>
              <a:rPr lang="en-US" dirty="0"/>
              <a:t>Therefore, the owner expects</a:t>
            </a:r>
            <a:r>
              <a:rPr lang="fa-IR" dirty="0"/>
              <a:t> </a:t>
            </a:r>
            <a:r>
              <a:rPr lang="en-US" dirty="0"/>
              <a:t>the asset to </a:t>
            </a:r>
            <a:r>
              <a:rPr lang="en-US" i="1" dirty="0"/>
              <a:t>control </a:t>
            </a:r>
            <a:r>
              <a:rPr lang="en-US" dirty="0"/>
              <a:t>such parameters</a:t>
            </a:r>
            <a:endParaRPr lang="fa-IR" dirty="0"/>
          </a:p>
          <a:p>
            <a:pPr>
              <a:buFont typeface="Wingdings" panose="05000000000000000000" pitchFamily="2" charset="2"/>
              <a:buChar char="v"/>
            </a:pPr>
            <a:r>
              <a:rPr lang="en-US" i="1" dirty="0"/>
              <a:t>Containment </a:t>
            </a:r>
            <a:r>
              <a:rPr lang="en-US" dirty="0"/>
              <a:t>functions are of vital importance for the asset’ s owners</a:t>
            </a:r>
            <a:r>
              <a:rPr lang="fa-IR" dirty="0"/>
              <a:t> </a:t>
            </a:r>
            <a:r>
              <a:rPr lang="en-US" dirty="0"/>
              <a:t>in many circumstances, especially when the fluid is expensive, or when</a:t>
            </a:r>
            <a:r>
              <a:rPr lang="fa-IR" dirty="0"/>
              <a:t> </a:t>
            </a:r>
            <a:r>
              <a:rPr lang="en-US" dirty="0"/>
              <a:t>leaks may cause severe consequences to the ambient environment or the</a:t>
            </a:r>
            <a:r>
              <a:rPr lang="fa-IR" dirty="0"/>
              <a:t> </a:t>
            </a:r>
            <a:r>
              <a:rPr lang="en-US" dirty="0"/>
              <a:t>company image.</a:t>
            </a:r>
            <a:endParaRPr lang="fa-IR" dirty="0"/>
          </a:p>
          <a:p>
            <a:pPr>
              <a:buFont typeface="Wingdings" panose="05000000000000000000" pitchFamily="2" charset="2"/>
              <a:buChar char="v"/>
            </a:pPr>
            <a:r>
              <a:rPr lang="en-US" dirty="0"/>
              <a:t>Some undesired consequences may be experienced if assets and their</a:t>
            </a:r>
            <a:r>
              <a:rPr lang="fa-IR" dirty="0"/>
              <a:t> </a:t>
            </a:r>
            <a:r>
              <a:rPr lang="en-US" dirty="0"/>
              <a:t>surroundings fail to offer an adequate level of </a:t>
            </a:r>
            <a:r>
              <a:rPr lang="en-US" i="1" dirty="0"/>
              <a:t>comfort </a:t>
            </a:r>
            <a:r>
              <a:rPr lang="en-US" dirty="0"/>
              <a:t>to their users and maintainers</a:t>
            </a:r>
          </a:p>
        </p:txBody>
      </p:sp>
    </p:spTree>
    <p:extLst>
      <p:ext uri="{BB962C8B-B14F-4D97-AF65-F5344CB8AC3E}">
        <p14:creationId xmlns:p14="http://schemas.microsoft.com/office/powerpoint/2010/main" val="2957623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C1C8-B7F2-BB93-12DD-01E8B73B6755}"/>
              </a:ext>
            </a:extLst>
          </p:cNvPr>
          <p:cNvSpPr>
            <a:spLocks noGrp="1"/>
          </p:cNvSpPr>
          <p:nvPr>
            <p:ph type="title"/>
          </p:nvPr>
        </p:nvSpPr>
        <p:spPr/>
        <p:txBody>
          <a:bodyPr>
            <a:normAutofit/>
          </a:bodyPr>
          <a:lstStyle/>
          <a:p>
            <a:pPr algn="r" rtl="1"/>
            <a:r>
              <a:rPr lang="fa-IR" sz="3600" kern="100" dirty="0">
                <a:latin typeface="Calibri" panose="020F0502020204030204" pitchFamily="34" charset="0"/>
                <a:ea typeface="Calibri" panose="020F0502020204030204" pitchFamily="34" charset="0"/>
                <a:cs typeface="B Titr" panose="00000700000000000000" pitchFamily="2" charset="-78"/>
              </a:rPr>
              <a:t>سلامت/ایمنی </a:t>
            </a:r>
            <a:br>
              <a:rPr lang="fa-IR" sz="3600" kern="100" dirty="0">
                <a:latin typeface="Calibri" panose="020F0502020204030204" pitchFamily="34" charset="0"/>
                <a:ea typeface="Calibri" panose="020F0502020204030204" pitchFamily="34" charset="0"/>
                <a:cs typeface="B Titr" panose="00000700000000000000" pitchFamily="2" charset="-78"/>
              </a:rPr>
            </a:b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FCE73AA6-AD62-A19C-AF68-2D452B6B46DE}"/>
              </a:ext>
            </a:extLst>
          </p:cNvPr>
          <p:cNvSpPr>
            <a:spLocks noGrp="1"/>
          </p:cNvSpPr>
          <p:nvPr>
            <p:ph idx="1"/>
          </p:nvPr>
        </p:nvSpPr>
        <p:spPr>
          <a:xfrm>
            <a:off x="335902" y="1825625"/>
            <a:ext cx="11017898" cy="4351338"/>
          </a:xfrm>
        </p:spPr>
        <p:txBody>
          <a:bodyPr>
            <a:normAutofit/>
          </a:bodyPr>
          <a:lstStyle/>
          <a:p>
            <a:pPr marL="0" indent="0" algn="just">
              <a:buNone/>
            </a:pPr>
            <a:r>
              <a:rPr lang="en-US" dirty="0">
                <a:cs typeface="+mj-cs"/>
              </a:rPr>
              <a:t>The general</a:t>
            </a:r>
            <a:r>
              <a:rPr lang="fa-IR" dirty="0">
                <a:cs typeface="+mj-cs"/>
              </a:rPr>
              <a:t> </a:t>
            </a:r>
            <a:r>
              <a:rPr lang="en-US" dirty="0">
                <a:cs typeface="+mj-cs"/>
              </a:rPr>
              <a:t>manager of one plant asked management to shut down the plant at any</a:t>
            </a:r>
            <a:r>
              <a:rPr lang="fa-IR" dirty="0">
                <a:cs typeface="+mj-cs"/>
              </a:rPr>
              <a:t> </a:t>
            </a:r>
            <a:r>
              <a:rPr lang="en-US" dirty="0">
                <a:cs typeface="+mj-cs"/>
              </a:rPr>
              <a:t>time issues threatening workers’ health and safety were found. “ We simply</a:t>
            </a:r>
            <a:r>
              <a:rPr lang="fa-IR" dirty="0">
                <a:cs typeface="+mj-cs"/>
              </a:rPr>
              <a:t> </a:t>
            </a:r>
            <a:r>
              <a:rPr lang="en-US" dirty="0">
                <a:cs typeface="+mj-cs"/>
              </a:rPr>
              <a:t>stop the plant until we feel confident the safety related risk is properly</a:t>
            </a:r>
            <a:r>
              <a:rPr lang="fa-IR" dirty="0">
                <a:cs typeface="+mj-cs"/>
              </a:rPr>
              <a:t> </a:t>
            </a:r>
            <a:r>
              <a:rPr lang="en-US" dirty="0">
                <a:cs typeface="+mj-cs"/>
              </a:rPr>
              <a:t>identified, assessed and mitigated,” he said.</a:t>
            </a:r>
          </a:p>
        </p:txBody>
      </p:sp>
    </p:spTree>
    <p:extLst>
      <p:ext uri="{BB962C8B-B14F-4D97-AF65-F5344CB8AC3E}">
        <p14:creationId xmlns:p14="http://schemas.microsoft.com/office/powerpoint/2010/main" val="2693689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A271-0E20-B610-2A38-6B634C596C28}"/>
              </a:ext>
            </a:extLst>
          </p:cNvPr>
          <p:cNvSpPr>
            <a:spLocks noGrp="1"/>
          </p:cNvSpPr>
          <p:nvPr>
            <p:ph type="title"/>
          </p:nvPr>
        </p:nvSpPr>
        <p:spPr>
          <a:xfrm>
            <a:off x="914399" y="355794"/>
            <a:ext cx="10905931" cy="1325563"/>
          </a:xfrm>
        </p:spPr>
        <p:txBody>
          <a:bodyPr>
            <a:noAutofit/>
          </a:bodyPr>
          <a:lstStyle/>
          <a:p>
            <a:pPr algn="r" rtl="1"/>
            <a:r>
              <a:rPr lang="fa-IR" sz="3600" kern="100" dirty="0">
                <a:latin typeface="Calibri" panose="020F0502020204030204" pitchFamily="34" charset="0"/>
                <a:ea typeface="Calibri" panose="020F0502020204030204" pitchFamily="34" charset="0"/>
                <a:cs typeface="B Titr" panose="00000700000000000000" pitchFamily="2" charset="-78"/>
              </a:rPr>
              <a:t>محیط‌زیست (مطابق استاندارد زیست‌محیطی)</a:t>
            </a:r>
            <a:br>
              <a:rPr lang="en-US" sz="3600" kern="100" dirty="0">
                <a:latin typeface="Calibri" panose="020F0502020204030204" pitchFamily="34" charset="0"/>
                <a:ea typeface="Calibri" panose="020F0502020204030204" pitchFamily="34" charset="0"/>
                <a:cs typeface="B Titr" panose="00000700000000000000" pitchFamily="2" charset="-78"/>
              </a:rPr>
            </a:b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E68F9C5D-D36F-1C7E-8D23-8AAA5290BF89}"/>
              </a:ext>
            </a:extLst>
          </p:cNvPr>
          <p:cNvSpPr>
            <a:spLocks noGrp="1"/>
          </p:cNvSpPr>
          <p:nvPr>
            <p:ph idx="1"/>
          </p:nvPr>
        </p:nvSpPr>
        <p:spPr>
          <a:xfrm>
            <a:off x="447869" y="1825625"/>
            <a:ext cx="10905931" cy="4351338"/>
          </a:xfrm>
        </p:spPr>
        <p:txBody>
          <a:bodyPr>
            <a:noAutofit/>
          </a:bodyPr>
          <a:lstStyle/>
          <a:p>
            <a:pPr>
              <a:buFont typeface="Wingdings" panose="05000000000000000000" pitchFamily="2" charset="2"/>
              <a:buChar char="v"/>
            </a:pPr>
            <a:r>
              <a:rPr lang="en-US" dirty="0">
                <a:cs typeface="+mj-cs"/>
              </a:rPr>
              <a:t>The case of the underwater oil spill caused by </a:t>
            </a:r>
            <a:r>
              <a:rPr lang="en-US" dirty="0" err="1">
                <a:cs typeface="+mj-cs"/>
              </a:rPr>
              <a:t>BritishPetroleum</a:t>
            </a:r>
            <a:r>
              <a:rPr lang="en-US" dirty="0">
                <a:cs typeface="+mj-cs"/>
              </a:rPr>
              <a:t> (BP) in the Gulf of Mexico in April 2010 is one example of a</a:t>
            </a:r>
            <a:r>
              <a:rPr lang="fa-IR" dirty="0">
                <a:cs typeface="+mj-cs"/>
              </a:rPr>
              <a:t> </a:t>
            </a:r>
            <a:r>
              <a:rPr lang="en-US" dirty="0">
                <a:cs typeface="+mj-cs"/>
              </a:rPr>
              <a:t>disaster that could in all likelihood have been averted and could certainly</a:t>
            </a:r>
            <a:r>
              <a:rPr lang="fa-IR" dirty="0">
                <a:cs typeface="+mj-cs"/>
              </a:rPr>
              <a:t> </a:t>
            </a:r>
            <a:r>
              <a:rPr lang="en-US" dirty="0">
                <a:cs typeface="+mj-cs"/>
              </a:rPr>
              <a:t>have been managed better once it occurred. </a:t>
            </a:r>
            <a:endParaRPr lang="fa-IR" dirty="0">
              <a:cs typeface="+mj-cs"/>
            </a:endParaRPr>
          </a:p>
          <a:p>
            <a:pPr>
              <a:buFont typeface="Wingdings" panose="05000000000000000000" pitchFamily="2" charset="2"/>
              <a:buChar char="v"/>
            </a:pPr>
            <a:r>
              <a:rPr lang="en-US" dirty="0">
                <a:cs typeface="+mj-cs"/>
              </a:rPr>
              <a:t>Sadly, there are many more</a:t>
            </a:r>
            <a:r>
              <a:rPr lang="fa-IR" dirty="0">
                <a:cs typeface="+mj-cs"/>
              </a:rPr>
              <a:t> </a:t>
            </a:r>
            <a:r>
              <a:rPr lang="en-US" dirty="0">
                <a:cs typeface="+mj-cs"/>
              </a:rPr>
              <a:t>examples of the environment being taken for granted and significantly</a:t>
            </a:r>
            <a:r>
              <a:rPr lang="fa-IR" dirty="0">
                <a:cs typeface="+mj-cs"/>
              </a:rPr>
              <a:t> </a:t>
            </a:r>
            <a:r>
              <a:rPr lang="en-US" dirty="0">
                <a:cs typeface="+mj-cs"/>
              </a:rPr>
              <a:t>harmed by poor practices in asset management.</a:t>
            </a:r>
            <a:endParaRPr lang="fa-IR" dirty="0">
              <a:cs typeface="+mj-cs"/>
            </a:endParaRPr>
          </a:p>
          <a:p>
            <a:pPr>
              <a:buFont typeface="Wingdings" panose="05000000000000000000" pitchFamily="2" charset="2"/>
              <a:buChar char="v"/>
            </a:pPr>
            <a:r>
              <a:rPr lang="en-US" dirty="0">
                <a:cs typeface="+mj-cs"/>
              </a:rPr>
              <a:t> </a:t>
            </a:r>
            <a:r>
              <a:rPr lang="en-US" i="1" dirty="0">
                <a:cs typeface="+mj-cs"/>
              </a:rPr>
              <a:t>Environmental integrity </a:t>
            </a:r>
            <a:r>
              <a:rPr lang="en-US" dirty="0">
                <a:cs typeface="+mj-cs"/>
              </a:rPr>
              <a:t>is</a:t>
            </a:r>
            <a:r>
              <a:rPr lang="fa-IR" dirty="0">
                <a:cs typeface="+mj-cs"/>
              </a:rPr>
              <a:t> </a:t>
            </a:r>
            <a:r>
              <a:rPr lang="en-US" dirty="0">
                <a:cs typeface="+mj-cs"/>
              </a:rPr>
              <a:t>an aspect of major concern for RCM-R® and for any SAE JA1011-compliantmethod.</a:t>
            </a:r>
            <a:endParaRPr lang="fa-IR" dirty="0">
              <a:cs typeface="+mj-cs"/>
            </a:endParaRPr>
          </a:p>
          <a:p>
            <a:pPr>
              <a:buFont typeface="Wingdings" panose="05000000000000000000" pitchFamily="2" charset="2"/>
              <a:buChar char="v"/>
            </a:pPr>
            <a:r>
              <a:rPr lang="en-US" dirty="0">
                <a:cs typeface="+mj-cs"/>
              </a:rPr>
              <a:t> Thus, the analysis team must identify ways in which assets deal</a:t>
            </a:r>
            <a:r>
              <a:rPr lang="fa-IR" dirty="0">
                <a:cs typeface="+mj-cs"/>
              </a:rPr>
              <a:t> </a:t>
            </a:r>
            <a:r>
              <a:rPr lang="en-US" dirty="0">
                <a:cs typeface="+mj-cs"/>
              </a:rPr>
              <a:t>with environmental integrity</a:t>
            </a:r>
          </a:p>
        </p:txBody>
      </p:sp>
    </p:spTree>
    <p:extLst>
      <p:ext uri="{BB962C8B-B14F-4D97-AF65-F5344CB8AC3E}">
        <p14:creationId xmlns:p14="http://schemas.microsoft.com/office/powerpoint/2010/main" val="304826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4D51A-A633-F4CC-B655-1C00404A8BC7}"/>
              </a:ext>
            </a:extLst>
          </p:cNvPr>
          <p:cNvSpPr>
            <a:spLocks noGrp="1"/>
          </p:cNvSpPr>
          <p:nvPr>
            <p:ph idx="1"/>
          </p:nvPr>
        </p:nvSpPr>
        <p:spPr>
          <a:xfrm>
            <a:off x="447382" y="351388"/>
            <a:ext cx="11297233" cy="4351338"/>
          </a:xfrm>
        </p:spPr>
        <p:txBody>
          <a:bodyPr>
            <a:normAutofit/>
          </a:bodyPr>
          <a:lstStyle/>
          <a:p>
            <a:pPr marL="0" indent="0" algn="l">
              <a:buNone/>
            </a:pPr>
            <a:r>
              <a:rPr lang="en-US" b="0" i="0" u="none" strike="noStrike" baseline="0" dirty="0">
                <a:latin typeface="MinionPro-Regular"/>
              </a:rPr>
              <a:t>A European version of MSG titled </a:t>
            </a:r>
            <a:r>
              <a:rPr lang="en-US" b="0" i="1" u="none" strike="noStrike" baseline="0" dirty="0">
                <a:latin typeface="MinionPro-It"/>
              </a:rPr>
              <a:t>European Maintenance System Guide</a:t>
            </a:r>
            <a:r>
              <a:rPr lang="fa-IR" b="0" i="1" u="none" strike="noStrike" baseline="0" dirty="0">
                <a:latin typeface="MinionPro-It"/>
              </a:rPr>
              <a:t> </a:t>
            </a:r>
            <a:r>
              <a:rPr lang="en-US" b="0" i="0" u="none" strike="noStrike" baseline="0" dirty="0">
                <a:latin typeface="MinionPro-Regular"/>
              </a:rPr>
              <a:t>was applied to the Concorde and Airbus 330/340 in 1993</a:t>
            </a:r>
            <a:endParaRPr lang="en-US" sz="4000" dirty="0"/>
          </a:p>
        </p:txBody>
      </p:sp>
      <p:pic>
        <p:nvPicPr>
          <p:cNvPr id="5" name="Picture 4">
            <a:extLst>
              <a:ext uri="{FF2B5EF4-FFF2-40B4-BE49-F238E27FC236}">
                <a16:creationId xmlns:a16="http://schemas.microsoft.com/office/drawing/2014/main" id="{D29BC5DF-1AC3-8F7A-0EBB-03584B1484A9}"/>
              </a:ext>
            </a:extLst>
          </p:cNvPr>
          <p:cNvPicPr>
            <a:picLocks noChangeAspect="1"/>
          </p:cNvPicPr>
          <p:nvPr/>
        </p:nvPicPr>
        <p:blipFill>
          <a:blip r:embed="rId2"/>
          <a:stretch>
            <a:fillRect/>
          </a:stretch>
        </p:blipFill>
        <p:spPr>
          <a:xfrm>
            <a:off x="3395079" y="1485530"/>
            <a:ext cx="5401841" cy="5156303"/>
          </a:xfrm>
          <a:prstGeom prst="rect">
            <a:avLst/>
          </a:prstGeom>
        </p:spPr>
      </p:pic>
    </p:spTree>
    <p:extLst>
      <p:ext uri="{BB962C8B-B14F-4D97-AF65-F5344CB8AC3E}">
        <p14:creationId xmlns:p14="http://schemas.microsoft.com/office/powerpoint/2010/main" val="1612912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4371-B527-73EE-ED28-FF5297DEEAF6}"/>
              </a:ext>
            </a:extLst>
          </p:cNvPr>
          <p:cNvSpPr>
            <a:spLocks noGrp="1"/>
          </p:cNvSpPr>
          <p:nvPr>
            <p:ph type="title"/>
          </p:nvPr>
        </p:nvSpPr>
        <p:spPr>
          <a:xfrm>
            <a:off x="838200" y="383786"/>
            <a:ext cx="10961914" cy="1325563"/>
          </a:xfrm>
        </p:spPr>
        <p:txBody>
          <a:bodyPr>
            <a:noAutofit/>
          </a:bodyPr>
          <a:lstStyle/>
          <a:p>
            <a:pPr algn="r" rtl="1"/>
            <a:r>
              <a:rPr lang="fa-IR" sz="3600" b="1" kern="100" dirty="0">
                <a:latin typeface="Calibri" panose="020F0502020204030204" pitchFamily="34" charset="0"/>
                <a:ea typeface="Calibri" panose="020F0502020204030204" pitchFamily="34" charset="0"/>
                <a:cs typeface="B Titr" panose="00000700000000000000" pitchFamily="2" charset="-78"/>
              </a:rPr>
              <a:t>:</a:t>
            </a:r>
            <a:r>
              <a:rPr lang="fa-IR" sz="3600" kern="100" dirty="0">
                <a:latin typeface="Calibri" panose="020F0502020204030204" pitchFamily="34" charset="0"/>
                <a:ea typeface="Calibri" panose="020F0502020204030204" pitchFamily="34" charset="0"/>
                <a:cs typeface="B Titr" panose="00000700000000000000" pitchFamily="2" charset="-78"/>
              </a:rPr>
              <a:t> استحکام/عملکرد اضافه</a:t>
            </a:r>
            <a:br>
              <a:rPr lang="en-US" sz="3600" kern="100" dirty="0">
                <a:latin typeface="Calibri" panose="020F0502020204030204" pitchFamily="34" charset="0"/>
                <a:ea typeface="Calibri" panose="020F0502020204030204" pitchFamily="34" charset="0"/>
                <a:cs typeface="B Titr" panose="00000700000000000000" pitchFamily="2" charset="-78"/>
              </a:rPr>
            </a:b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48000E8D-8277-1CAE-6EA0-98754F765600}"/>
              </a:ext>
            </a:extLst>
          </p:cNvPr>
          <p:cNvSpPr>
            <a:spLocks noGrp="1"/>
          </p:cNvSpPr>
          <p:nvPr>
            <p:ph idx="1"/>
          </p:nvPr>
        </p:nvSpPr>
        <p:spPr/>
        <p:txBody>
          <a:bodyPr>
            <a:normAutofit/>
          </a:bodyPr>
          <a:lstStyle/>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سلامت بیس ماشین</a:t>
            </a:r>
          </a:p>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محکم بودن پیچ و مهره‌ها</a:t>
            </a:r>
          </a:p>
          <a:p>
            <a:pPr algn="r" rtl="1">
              <a:buFont typeface="Wingdings" panose="05000000000000000000" pitchFamily="2" charset="2"/>
              <a:buChar char="v"/>
            </a:pPr>
            <a:r>
              <a:rPr lang="en-US" dirty="0">
                <a:cs typeface="B Nazanin" panose="00000400000000000000" pitchFamily="2" charset="-78"/>
              </a:rPr>
              <a:t> </a:t>
            </a:r>
            <a:r>
              <a:rPr lang="fa-IR" dirty="0">
                <a:cs typeface="B Nazanin" panose="00000400000000000000" pitchFamily="2" charset="-78"/>
              </a:rPr>
              <a:t>بررسی حفاظ های زاید</a:t>
            </a:r>
            <a:endParaRPr lang="en-US" dirty="0">
              <a:cs typeface="B Nazanin" panose="00000400000000000000" pitchFamily="2" charset="-78"/>
            </a:endParaRPr>
          </a:p>
        </p:txBody>
      </p:sp>
    </p:spTree>
    <p:extLst>
      <p:ext uri="{BB962C8B-B14F-4D97-AF65-F5344CB8AC3E}">
        <p14:creationId xmlns:p14="http://schemas.microsoft.com/office/powerpoint/2010/main" val="3708489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3907-CACC-9E44-4E22-FA4DDCE4AB09}"/>
              </a:ext>
            </a:extLst>
          </p:cNvPr>
          <p:cNvSpPr>
            <a:spLocks noGrp="1"/>
          </p:cNvSpPr>
          <p:nvPr>
            <p:ph type="title"/>
          </p:nvPr>
        </p:nvSpPr>
        <p:spPr/>
        <p:txBody>
          <a:bodyPr>
            <a:normAutofit/>
          </a:bodyPr>
          <a:lstStyle/>
          <a:p>
            <a:pPr algn="r" rtl="1"/>
            <a:r>
              <a:rPr lang="fa-IR" sz="3600" dirty="0">
                <a:cs typeface="B Titr" panose="00000700000000000000" pitchFamily="2" charset="-78"/>
              </a:rPr>
              <a:t>کارکردهای پنهان</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2FD114B8-F472-A8B7-2F3A-B0DBCC5C98E2}"/>
              </a:ext>
            </a:extLst>
          </p:cNvPr>
          <p:cNvSpPr>
            <a:spLocks noGrp="1"/>
          </p:cNvSpPr>
          <p:nvPr>
            <p:ph idx="1"/>
          </p:nvPr>
        </p:nvSpPr>
        <p:spPr>
          <a:xfrm>
            <a:off x="333570" y="1769641"/>
            <a:ext cx="10515600" cy="4351338"/>
          </a:xfrm>
        </p:spPr>
        <p:txBody>
          <a:bodyPr>
            <a:normAutofit/>
          </a:bodyPr>
          <a:lstStyle/>
          <a:p>
            <a:pPr marL="0" indent="0" algn="l">
              <a:buNone/>
            </a:pPr>
            <a:r>
              <a:rPr lang="en-US" b="0" i="0" u="none" strike="noStrike" baseline="0" dirty="0">
                <a:latin typeface="MinionPro-Regular"/>
              </a:rPr>
              <a:t>A function whose failure on its own does not become evident to the</a:t>
            </a:r>
            <a:r>
              <a:rPr lang="fa-IR" b="0" i="0" u="none" strike="noStrike" baseline="0" dirty="0">
                <a:latin typeface="MinionPro-Regular"/>
              </a:rPr>
              <a:t> </a:t>
            </a:r>
            <a:r>
              <a:rPr lang="en-US" b="0" i="0" u="none" strike="noStrike" baseline="0" dirty="0">
                <a:latin typeface="MinionPro-Regular"/>
              </a:rPr>
              <a:t>operator(s) under normal circumstances is defined by SAE JA1012 as a</a:t>
            </a:r>
            <a:r>
              <a:rPr lang="fa-IR" b="0" i="0" u="none" strike="noStrike" baseline="0" dirty="0">
                <a:latin typeface="MinionPro-Regular"/>
              </a:rPr>
              <a:t> </a:t>
            </a:r>
            <a:r>
              <a:rPr lang="en-US" b="0" i="1" u="none" strike="noStrike" baseline="0" dirty="0">
                <a:latin typeface="MinionPro-It"/>
              </a:rPr>
              <a:t>hidden function</a:t>
            </a:r>
            <a:r>
              <a:rPr lang="fa-IR" b="0" i="1" u="none" strike="noStrike" baseline="0" dirty="0">
                <a:latin typeface="MinionPro-It"/>
              </a:rPr>
              <a:t>.</a:t>
            </a:r>
            <a:endParaRPr lang="en-US" dirty="0"/>
          </a:p>
        </p:txBody>
      </p:sp>
      <p:sp>
        <p:nvSpPr>
          <p:cNvPr id="5" name="TextBox 4">
            <a:extLst>
              <a:ext uri="{FF2B5EF4-FFF2-40B4-BE49-F238E27FC236}">
                <a16:creationId xmlns:a16="http://schemas.microsoft.com/office/drawing/2014/main" id="{58C7BA5F-9886-3AE2-AF12-4FE7E6C27658}"/>
              </a:ext>
            </a:extLst>
          </p:cNvPr>
          <p:cNvSpPr txBox="1"/>
          <p:nvPr/>
        </p:nvSpPr>
        <p:spPr>
          <a:xfrm>
            <a:off x="333570" y="3204980"/>
            <a:ext cx="6097554" cy="3539430"/>
          </a:xfrm>
          <a:prstGeom prst="rect">
            <a:avLst/>
          </a:prstGeom>
          <a:noFill/>
        </p:spPr>
        <p:txBody>
          <a:bodyPr wrap="square">
            <a:spAutoFit/>
          </a:bodyPr>
          <a:lstStyle/>
          <a:p>
            <a:pPr marL="285750" indent="-285750" algn="l">
              <a:buFont typeface="Wingdings" panose="05000000000000000000" pitchFamily="2" charset="2"/>
              <a:buChar char="v"/>
            </a:pPr>
            <a:r>
              <a:rPr lang="en-US" sz="2800" b="0" i="0" u="none" strike="noStrike" baseline="0" dirty="0">
                <a:latin typeface="MinionPro-Regular"/>
              </a:rPr>
              <a:t>Warning lights</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alarms</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shutdown mechanisms</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 relief mechanisms</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 fire</a:t>
            </a:r>
            <a:r>
              <a:rPr lang="fa-IR" sz="2800" b="0" i="0" u="none" strike="noStrike" baseline="0" dirty="0">
                <a:latin typeface="MinionPro-Regular"/>
              </a:rPr>
              <a:t> </a:t>
            </a:r>
            <a:r>
              <a:rPr lang="en-US" sz="2800" b="0" i="0" u="none" strike="noStrike" baseline="0" dirty="0">
                <a:latin typeface="MinionPro-Regular"/>
              </a:rPr>
              <a:t>suppression systems</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 life preserving devices </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warning signs </a:t>
            </a:r>
            <a:endParaRPr lang="fa-IR" sz="2800" b="0" i="0" u="none" strike="noStrike" baseline="0" dirty="0">
              <a:latin typeface="MinionPro-Regular"/>
            </a:endParaRPr>
          </a:p>
          <a:p>
            <a:pPr marL="285750" indent="-285750" algn="l">
              <a:buFont typeface="Wingdings" panose="05000000000000000000" pitchFamily="2" charset="2"/>
              <a:buChar char="v"/>
            </a:pPr>
            <a:r>
              <a:rPr lang="en-US" sz="2800" b="0" i="0" u="none" strike="noStrike" baseline="0" dirty="0">
                <a:latin typeface="MinionPro-Regular"/>
              </a:rPr>
              <a:t>Standby</a:t>
            </a:r>
            <a:r>
              <a:rPr lang="fa-IR" sz="2800" b="0" i="0" u="none" strike="noStrike" baseline="0" dirty="0">
                <a:latin typeface="MinionPro-Regular"/>
              </a:rPr>
              <a:t> </a:t>
            </a:r>
            <a:r>
              <a:rPr lang="en-US" sz="2800" b="0" i="0" u="none" strike="noStrike" baseline="0" dirty="0">
                <a:latin typeface="MinionPro-Regular"/>
              </a:rPr>
              <a:t>components</a:t>
            </a:r>
            <a:endParaRPr lang="en-US" sz="2800" dirty="0"/>
          </a:p>
        </p:txBody>
      </p:sp>
    </p:spTree>
    <p:extLst>
      <p:ext uri="{BB962C8B-B14F-4D97-AF65-F5344CB8AC3E}">
        <p14:creationId xmlns:p14="http://schemas.microsoft.com/office/powerpoint/2010/main" val="2374903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2798-EBF0-800B-0F46-0C13E6EC3124}"/>
              </a:ext>
            </a:extLst>
          </p:cNvPr>
          <p:cNvSpPr>
            <a:spLocks noGrp="1"/>
          </p:cNvSpPr>
          <p:nvPr>
            <p:ph type="title"/>
          </p:nvPr>
        </p:nvSpPr>
        <p:spPr>
          <a:xfrm>
            <a:off x="1519334" y="234032"/>
            <a:ext cx="10515600" cy="1325563"/>
          </a:xfrm>
        </p:spPr>
        <p:txBody>
          <a:bodyPr/>
          <a:lstStyle/>
          <a:p>
            <a:pPr algn="r"/>
            <a:r>
              <a:rPr lang="fa-IR" dirty="0">
                <a:cs typeface="B Titr" panose="00000700000000000000" pitchFamily="2" charset="-78"/>
              </a:rPr>
              <a:t>کارکردهای پمپ</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B9AA6F1F-7FB4-DC43-56F4-A3B64A1F071C}"/>
              </a:ext>
            </a:extLst>
          </p:cNvPr>
          <p:cNvPicPr>
            <a:picLocks noGrp="1" noChangeAspect="1"/>
          </p:cNvPicPr>
          <p:nvPr>
            <p:ph idx="1"/>
          </p:nvPr>
        </p:nvPicPr>
        <p:blipFill>
          <a:blip r:embed="rId2"/>
          <a:stretch>
            <a:fillRect/>
          </a:stretch>
        </p:blipFill>
        <p:spPr>
          <a:xfrm>
            <a:off x="522514" y="234032"/>
            <a:ext cx="7035111" cy="6623968"/>
          </a:xfrm>
        </p:spPr>
      </p:pic>
    </p:spTree>
    <p:extLst>
      <p:ext uri="{BB962C8B-B14F-4D97-AF65-F5344CB8AC3E}">
        <p14:creationId xmlns:p14="http://schemas.microsoft.com/office/powerpoint/2010/main" val="2632767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11D26D-F2FC-3849-857C-E1AC19AF08D1}"/>
              </a:ext>
            </a:extLst>
          </p:cNvPr>
          <p:cNvSpPr>
            <a:spLocks noGrp="1"/>
          </p:cNvSpPr>
          <p:nvPr>
            <p:ph type="title"/>
          </p:nvPr>
        </p:nvSpPr>
        <p:spPr>
          <a:xfrm>
            <a:off x="880188" y="741784"/>
            <a:ext cx="10972800" cy="1066800"/>
          </a:xfrm>
        </p:spPr>
        <p:txBody>
          <a:bodyPr>
            <a:normAutofit/>
          </a:bodyPr>
          <a:lstStyle/>
          <a:p>
            <a:pPr algn="r"/>
            <a:r>
              <a:rPr lang="fa-IR" sz="3600" dirty="0">
                <a:cs typeface="B Titr" panose="00000700000000000000" pitchFamily="2" charset="-78"/>
              </a:rPr>
              <a:t>کارکردها</a:t>
            </a:r>
          </a:p>
        </p:txBody>
      </p:sp>
      <p:sp>
        <p:nvSpPr>
          <p:cNvPr id="5" name="Content Placeholder 2">
            <a:extLst>
              <a:ext uri="{FF2B5EF4-FFF2-40B4-BE49-F238E27FC236}">
                <a16:creationId xmlns:a16="http://schemas.microsoft.com/office/drawing/2014/main" id="{9E2FE339-0A42-D37D-273C-78DB470C7290}"/>
              </a:ext>
            </a:extLst>
          </p:cNvPr>
          <p:cNvSpPr>
            <a:spLocks noGrp="1"/>
          </p:cNvSpPr>
          <p:nvPr>
            <p:ph idx="1"/>
          </p:nvPr>
        </p:nvSpPr>
        <p:spPr>
          <a:xfrm>
            <a:off x="5163214" y="1919248"/>
            <a:ext cx="6689774" cy="4325112"/>
          </a:xfrm>
        </p:spPr>
        <p:txBody>
          <a:bodyPr>
            <a:noAutofit/>
          </a:bodyPr>
          <a:lstStyle/>
          <a:p>
            <a:pPr algn="r" rtl="1">
              <a:buFont typeface="Wingdings" panose="05000000000000000000" pitchFamily="2" charset="2"/>
              <a:buChar char="v"/>
            </a:pPr>
            <a:r>
              <a:rPr lang="fa-IR" b="1" dirty="0">
                <a:cs typeface="B Nazanin" panose="00000400000000000000" pitchFamily="2" charset="-78"/>
              </a:rPr>
              <a:t>مثال 2</a:t>
            </a:r>
            <a:r>
              <a:rPr lang="fa-IR" dirty="0">
                <a:cs typeface="B Nazanin" panose="00000400000000000000" pitchFamily="2" charset="-78"/>
              </a:rPr>
              <a:t> : غبارگير </a:t>
            </a:r>
            <a:r>
              <a:rPr lang="en-US" dirty="0">
                <a:cs typeface="B Nazanin" panose="00000400000000000000" pitchFamily="2" charset="-78"/>
              </a:rPr>
              <a:t>Bag House</a:t>
            </a:r>
            <a:endParaRPr lang="en-US" sz="2400" dirty="0">
              <a:cs typeface="B Nazanin" panose="00000400000000000000" pitchFamily="2" charset="-78"/>
            </a:endParaRPr>
          </a:p>
          <a:p>
            <a:pPr algn="r" rtl="1">
              <a:buFont typeface="Wingdings" panose="05000000000000000000" pitchFamily="2" charset="2"/>
              <a:buChar char="v"/>
            </a:pPr>
            <a:r>
              <a:rPr lang="fa-IR" sz="2800" b="1" dirty="0">
                <a:cs typeface="B Nazanin" panose="00000400000000000000" pitchFamily="2" charset="-78"/>
              </a:rPr>
              <a:t>اوليه</a:t>
            </a:r>
            <a:r>
              <a:rPr lang="fa-IR" sz="2800" dirty="0">
                <a:cs typeface="B Nazanin" panose="00000400000000000000" pitchFamily="2" charset="-78"/>
              </a:rPr>
              <a:t> : جداسازي گرد و غبار از گاز/ هواي ورودي</a:t>
            </a:r>
            <a:endParaRPr lang="en-US" sz="2800" dirty="0">
              <a:cs typeface="B Nazanin" panose="00000400000000000000" pitchFamily="2" charset="-78"/>
            </a:endParaRPr>
          </a:p>
          <a:p>
            <a:pPr algn="r" rtl="1">
              <a:buFont typeface="Wingdings" panose="05000000000000000000" pitchFamily="2" charset="2"/>
              <a:buChar char="v"/>
            </a:pPr>
            <a:r>
              <a:rPr lang="fa-IR" sz="2800" b="1" dirty="0">
                <a:cs typeface="B Nazanin" panose="00000400000000000000" pitchFamily="2" charset="-78"/>
              </a:rPr>
              <a:t>ثانويه</a:t>
            </a:r>
            <a:r>
              <a:rPr lang="fa-IR" sz="2800" dirty="0">
                <a:cs typeface="B Nazanin" panose="00000400000000000000" pitchFamily="2" charset="-78"/>
              </a:rPr>
              <a:t>: اندازه گيري ميزان گرد و غبار در دودکش</a:t>
            </a:r>
            <a:endParaRPr lang="en-US" dirty="0">
              <a:cs typeface="B Nazanin" panose="00000400000000000000" pitchFamily="2" charset="-78"/>
            </a:endParaRPr>
          </a:p>
          <a:p>
            <a:pPr algn="r" rtl="1">
              <a:buFont typeface="Wingdings" panose="05000000000000000000" pitchFamily="2" charset="2"/>
              <a:buChar char="v"/>
            </a:pPr>
            <a:r>
              <a:rPr lang="fa-IR" sz="2800" b="1" dirty="0">
                <a:cs typeface="B Nazanin" panose="00000400000000000000" pitchFamily="2" charset="-78"/>
              </a:rPr>
              <a:t>پنهان (حفاظتي): </a:t>
            </a:r>
            <a:r>
              <a:rPr lang="fa-IR" sz="2800" dirty="0">
                <a:cs typeface="B Nazanin" panose="00000400000000000000" pitchFamily="2" charset="-78"/>
              </a:rPr>
              <a:t>بايد قادر باشد بصورت اتوماتيک سيستم را خاموش کند در صورتي که دما بالا رود يا اختلاف فشار زياد شود.</a:t>
            </a:r>
          </a:p>
          <a:p>
            <a:pPr lvl="2" algn="r" rtl="1">
              <a:buFont typeface="Wingdings" panose="05000000000000000000" pitchFamily="2" charset="2"/>
              <a:buChar char="v"/>
            </a:pPr>
            <a:endParaRPr lang="fa-IR" sz="2800" dirty="0">
              <a:cs typeface="B Nazanin" panose="00000400000000000000" pitchFamily="2" charset="-78"/>
            </a:endParaRPr>
          </a:p>
        </p:txBody>
      </p:sp>
      <p:pic>
        <p:nvPicPr>
          <p:cNvPr id="6" name="Picture 2">
            <a:extLst>
              <a:ext uri="{FF2B5EF4-FFF2-40B4-BE49-F238E27FC236}">
                <a16:creationId xmlns:a16="http://schemas.microsoft.com/office/drawing/2014/main" id="{21E4B6D6-6066-DA24-B106-1B7DB5633B46}"/>
              </a:ext>
            </a:extLst>
          </p:cNvPr>
          <p:cNvPicPr>
            <a:picLocks noChangeAspect="1" noChangeArrowheads="1"/>
          </p:cNvPicPr>
          <p:nvPr/>
        </p:nvPicPr>
        <p:blipFill>
          <a:blip r:embed="rId2"/>
          <a:srcRect l="34722" t="17593" r="11111" b="27778"/>
          <a:stretch>
            <a:fillRect/>
          </a:stretch>
        </p:blipFill>
        <p:spPr bwMode="auto">
          <a:xfrm>
            <a:off x="0" y="852448"/>
            <a:ext cx="5697415" cy="4309584"/>
          </a:xfrm>
          <a:prstGeom prst="rect">
            <a:avLst/>
          </a:prstGeom>
          <a:noFill/>
          <a:ln w="9525">
            <a:noFill/>
            <a:miter lim="800000"/>
            <a:headEnd/>
            <a:tailEnd/>
          </a:ln>
          <a:effectLst/>
        </p:spPr>
      </p:pic>
    </p:spTree>
    <p:extLst>
      <p:ext uri="{BB962C8B-B14F-4D97-AF65-F5344CB8AC3E}">
        <p14:creationId xmlns:p14="http://schemas.microsoft.com/office/powerpoint/2010/main" val="1775139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B84B-9A62-6E3B-6742-71AC3E32CF01}"/>
              </a:ext>
            </a:extLst>
          </p:cNvPr>
          <p:cNvSpPr>
            <a:spLocks noGrp="1"/>
          </p:cNvSpPr>
          <p:nvPr>
            <p:ph type="title"/>
          </p:nvPr>
        </p:nvSpPr>
        <p:spPr>
          <a:xfrm>
            <a:off x="1170836" y="228661"/>
            <a:ext cx="10515600" cy="1325563"/>
          </a:xfrm>
        </p:spPr>
        <p:txBody>
          <a:bodyPr>
            <a:normAutofit/>
          </a:bodyPr>
          <a:lstStyle/>
          <a:p>
            <a:pPr algn="r" rtl="1"/>
            <a:r>
              <a:rPr lang="fa-IR" sz="3600" dirty="0">
                <a:cs typeface="B Titr" panose="00000700000000000000" pitchFamily="2" charset="-78"/>
              </a:rPr>
              <a:t>نمودار بلوک کارکردی</a:t>
            </a:r>
            <a:r>
              <a:rPr lang="fa-IR" sz="3600" b="1" kern="100" dirty="0">
                <a:latin typeface="Calibri" panose="020F0502020204030204" pitchFamily="34" charset="0"/>
                <a:ea typeface="Calibri" panose="020F0502020204030204" pitchFamily="34" charset="0"/>
                <a:cs typeface="B Titr" panose="00000700000000000000" pitchFamily="2" charset="-78"/>
              </a:rPr>
              <a:t> </a:t>
            </a:r>
            <a:r>
              <a:rPr lang="fa-IR" sz="3600" b="1" kern="100" dirty="0">
                <a:latin typeface="Calibri" panose="020F0502020204030204" pitchFamily="34" charset="0"/>
                <a:ea typeface="Calibri" panose="020F0502020204030204" pitchFamily="34" charset="0"/>
                <a:cs typeface="B Nazanin" panose="00000400000000000000" pitchFamily="2" charset="-78"/>
              </a:rPr>
              <a:t>(</a:t>
            </a:r>
            <a:r>
              <a:rPr lang="en-US" sz="3600" b="1" kern="100" dirty="0">
                <a:latin typeface="Calibri" panose="020F0502020204030204" pitchFamily="34" charset="0"/>
                <a:ea typeface="Calibri" panose="020F0502020204030204" pitchFamily="34" charset="0"/>
                <a:cs typeface="B Nazanin" panose="00000400000000000000" pitchFamily="2" charset="-78"/>
              </a:rPr>
              <a:t>Functional Block Diagram</a:t>
            </a:r>
            <a:r>
              <a:rPr lang="fa-IR" sz="3600" b="1" kern="100" dirty="0">
                <a:latin typeface="Calibri" panose="020F0502020204030204" pitchFamily="34" charset="0"/>
                <a:ea typeface="Calibri" panose="020F0502020204030204" pitchFamily="34" charset="0"/>
                <a:cs typeface="B Nazanin" panose="00000400000000000000" pitchFamily="2" charset="-78"/>
              </a:rPr>
              <a:t>)</a:t>
            </a:r>
            <a:endParaRPr lang="en-US" sz="3600" dirty="0"/>
          </a:p>
        </p:txBody>
      </p:sp>
      <p:pic>
        <p:nvPicPr>
          <p:cNvPr id="5" name="Content Placeholder 4">
            <a:extLst>
              <a:ext uri="{FF2B5EF4-FFF2-40B4-BE49-F238E27FC236}">
                <a16:creationId xmlns:a16="http://schemas.microsoft.com/office/drawing/2014/main" id="{A4A45C23-0C25-E2BB-0CB6-A2DA800036E9}"/>
              </a:ext>
            </a:extLst>
          </p:cNvPr>
          <p:cNvPicPr>
            <a:picLocks noGrp="1" noChangeAspect="1"/>
          </p:cNvPicPr>
          <p:nvPr>
            <p:ph idx="1"/>
          </p:nvPr>
        </p:nvPicPr>
        <p:blipFill>
          <a:blip r:embed="rId2"/>
          <a:stretch>
            <a:fillRect/>
          </a:stretch>
        </p:blipFill>
        <p:spPr>
          <a:xfrm>
            <a:off x="82206" y="1093236"/>
            <a:ext cx="3674061" cy="3665376"/>
          </a:xfrm>
        </p:spPr>
      </p:pic>
      <p:sp>
        <p:nvSpPr>
          <p:cNvPr id="4" name="TextBox 3">
            <a:extLst>
              <a:ext uri="{FF2B5EF4-FFF2-40B4-BE49-F238E27FC236}">
                <a16:creationId xmlns:a16="http://schemas.microsoft.com/office/drawing/2014/main" id="{D86E2BE8-D645-D521-DA95-FA9D4EF69343}"/>
              </a:ext>
            </a:extLst>
          </p:cNvPr>
          <p:cNvSpPr txBox="1"/>
          <p:nvPr/>
        </p:nvSpPr>
        <p:spPr>
          <a:xfrm>
            <a:off x="3704253" y="1554224"/>
            <a:ext cx="7982183" cy="5293757"/>
          </a:xfrm>
          <a:prstGeom prst="rect">
            <a:avLst/>
          </a:prstGeom>
          <a:noFill/>
        </p:spPr>
        <p:txBody>
          <a:bodyPr wrap="square">
            <a:spAutoFit/>
          </a:bodyPr>
          <a:lstStyle/>
          <a:p>
            <a:pPr algn="justLow" rtl="1">
              <a:spcAft>
                <a:spcPts val="800"/>
              </a:spcAft>
            </a:pPr>
            <a:r>
              <a:rPr lang="fa-IR" sz="2400" b="1" dirty="0">
                <a:effectLst/>
                <a:latin typeface="Calibri" panose="020F0502020204030204" pitchFamily="34" charset="0"/>
                <a:ea typeface="Calibri" panose="020F0502020204030204" pitchFamily="34" charset="0"/>
                <a:cs typeface="B Nazanin" panose="00000400000000000000" pitchFamily="2" charset="-78"/>
              </a:rPr>
              <a:t>ابزار کاربردی برای دارایی‌های پیچیده</a:t>
            </a:r>
            <a:r>
              <a:rPr lang="en-US" sz="2400" b="1" dirty="0">
                <a:effectLst/>
                <a:latin typeface="Calibri" panose="020F0502020204030204" pitchFamily="34" charset="0"/>
                <a:ea typeface="Calibri" panose="020F0502020204030204" pitchFamily="34" charset="0"/>
                <a:cs typeface="B Nazanin" panose="00000400000000000000" pitchFamily="2" charset="-78"/>
              </a:rPr>
              <a:t> :</a:t>
            </a:r>
          </a:p>
          <a:p>
            <a:pPr marL="57150" indent="-342900" algn="justLow" rtl="1">
              <a:spcAft>
                <a:spcPts val="800"/>
              </a:spcAft>
              <a:buFont typeface="Wingdings" panose="05000000000000000000" pitchFamily="2" charset="2"/>
              <a:buChar char="v"/>
            </a:pPr>
            <a:r>
              <a:rPr lang="en-US" sz="2400" dirty="0">
                <a:cs typeface="B Nazanin" panose="00000400000000000000" pitchFamily="2" charset="-78"/>
              </a:rPr>
              <a:t> </a:t>
            </a:r>
            <a:r>
              <a:rPr lang="fa-IR" sz="2400" dirty="0">
                <a:cs typeface="B Nazanin" panose="00000400000000000000" pitchFamily="2" charset="-78"/>
              </a:rPr>
              <a:t>سیستم را به بلوک‌های کوچکتر، هرکدام با یک عملکرد، تقسیم کنید و مرزهای ورودی/خروجی/تامین و ضایعات را شفاف بنویسید.</a:t>
            </a:r>
          </a:p>
          <a:p>
            <a:pPr marL="57150" indent="-342900" algn="justLow" rtl="1">
              <a:spcAft>
                <a:spcPts val="800"/>
              </a:spcAft>
              <a:buFont typeface="Wingdings" panose="05000000000000000000" pitchFamily="2" charset="2"/>
              <a:buChar char="v"/>
            </a:pPr>
            <a:endParaRPr lang="en-US" sz="1200" dirty="0">
              <a:cs typeface="B Nazanin" panose="00000400000000000000" pitchFamily="2" charset="-78"/>
            </a:endParaRPr>
          </a:p>
          <a:p>
            <a:pPr algn="justLow" rtl="1"/>
            <a:r>
              <a:rPr lang="fa-IR" sz="2400" b="1" dirty="0">
                <a:latin typeface="Calibri" panose="020F0502020204030204" pitchFamily="34" charset="0"/>
                <a:cs typeface="B Nazanin" panose="00000400000000000000" pitchFamily="2" charset="-78"/>
              </a:rPr>
              <a:t>فواید این نمودار در </a:t>
            </a:r>
            <a:r>
              <a:rPr lang="en-US" sz="2400" b="1" dirty="0">
                <a:latin typeface="Calibri" panose="020F0502020204030204" pitchFamily="34" charset="0"/>
                <a:cs typeface="B Nazanin" panose="00000400000000000000" pitchFamily="2" charset="-78"/>
              </a:rPr>
              <a:t>RCM</a:t>
            </a:r>
            <a:r>
              <a:rPr lang="fa-IR" sz="2400" b="1" dirty="0">
                <a:latin typeface="Calibri" panose="020F0502020204030204" pitchFamily="34" charset="0"/>
                <a:cs typeface="B Nazanin" panose="00000400000000000000" pitchFamily="2" charset="-78"/>
              </a:rPr>
              <a:t>:</a:t>
            </a:r>
            <a:endParaRPr lang="en-US" sz="2400" b="1" dirty="0">
              <a:latin typeface="Calibri" panose="020F0502020204030204" pitchFamily="34" charset="0"/>
              <a:cs typeface="B Nazanin" panose="00000400000000000000" pitchFamily="2" charset="-78"/>
            </a:endParaRPr>
          </a:p>
          <a:p>
            <a:pPr algn="justLow" rtl="1"/>
            <a:endParaRPr lang="en-US" sz="1600" b="1" dirty="0">
              <a:latin typeface="Calibri" panose="020F0502020204030204" pitchFamily="34" charset="0"/>
              <a:cs typeface="B Nazanin" panose="00000400000000000000" pitchFamily="2" charset="-78"/>
            </a:endParaRPr>
          </a:p>
          <a:p>
            <a:pPr marL="342900" lvl="0" indent="-342900" algn="justLow" rtl="1">
              <a:buFont typeface="Wingdings" panose="05000000000000000000" pitchFamily="2" charset="2"/>
              <a:buChar char="v"/>
            </a:pPr>
            <a:r>
              <a:rPr lang="fa-IR" sz="2400" b="1" dirty="0">
                <a:latin typeface="Calibri" panose="020F0502020204030204" pitchFamily="34" charset="0"/>
                <a:cs typeface="B Nazanin" panose="00000400000000000000" pitchFamily="2" charset="-78"/>
              </a:rPr>
              <a:t>کامل‌بودن لیست عملکردها: </a:t>
            </a:r>
            <a:r>
              <a:rPr lang="en-US" sz="2400" b="1" dirty="0">
                <a:latin typeface="Calibri" panose="020F0502020204030204" pitchFamily="34" charset="0"/>
                <a:cs typeface="B Nazanin" panose="00000400000000000000" pitchFamily="2" charset="-78"/>
              </a:rPr>
              <a:t> </a:t>
            </a:r>
            <a:r>
              <a:rPr lang="fa-IR" sz="2400" dirty="0">
                <a:cs typeface="B Nazanin" panose="00000400000000000000" pitchFamily="2" charset="-78"/>
              </a:rPr>
              <a:t>جلوگیری از فراموش شدن مثلاً عملکرد حذف ذرات (فیلتر) یا عملکرد کنترلی سیستم.</a:t>
            </a:r>
            <a:endParaRPr lang="en-US" sz="2400" dirty="0">
              <a:cs typeface="B Nazanin" panose="00000400000000000000" pitchFamily="2" charset="-78"/>
            </a:endParaRPr>
          </a:p>
          <a:p>
            <a:pPr marL="342900" lvl="0" indent="-342900" algn="justLow" rtl="1">
              <a:buFont typeface="Wingdings" panose="05000000000000000000" pitchFamily="2" charset="2"/>
              <a:buChar char="v"/>
            </a:pPr>
            <a:r>
              <a:rPr lang="fa-IR" sz="2400" b="1" dirty="0">
                <a:latin typeface="Calibri" panose="020F0502020204030204" pitchFamily="34" charset="0"/>
                <a:cs typeface="B Nazanin" panose="00000400000000000000" pitchFamily="2" charset="-78"/>
              </a:rPr>
              <a:t>دیده شدن عملکردهای پنهان:</a:t>
            </a:r>
            <a:r>
              <a:rPr lang="en-US" sz="2400" b="1" dirty="0">
                <a:latin typeface="Calibri" panose="020F0502020204030204" pitchFamily="34" charset="0"/>
                <a:cs typeface="B Nazanin" panose="00000400000000000000" pitchFamily="2" charset="-78"/>
              </a:rPr>
              <a:t> </a:t>
            </a:r>
            <a:r>
              <a:rPr lang="fa-IR" sz="2400" b="1" dirty="0">
                <a:latin typeface="Calibri" panose="020F0502020204030204" pitchFamily="34" charset="0"/>
                <a:cs typeface="B Nazanin" panose="00000400000000000000" pitchFamily="2" charset="-78"/>
              </a:rPr>
              <a:t> </a:t>
            </a:r>
            <a:r>
              <a:rPr lang="fa-IR" sz="2400" dirty="0">
                <a:cs typeface="B Nazanin" panose="00000400000000000000" pitchFamily="2" charset="-78"/>
              </a:rPr>
              <a:t>مثل تخلیه </a:t>
            </a:r>
            <a:r>
              <a:rPr lang="en-US" sz="2400" dirty="0">
                <a:cs typeface="B Nazanin" panose="00000400000000000000" pitchFamily="2" charset="-78"/>
              </a:rPr>
              <a:t>Blowdown</a:t>
            </a:r>
            <a:r>
              <a:rPr lang="fa-IR" sz="2400" dirty="0">
                <a:cs typeface="B Nazanin" panose="00000400000000000000" pitchFamily="2" charset="-78"/>
              </a:rPr>
              <a:t> یا عملکرد حفاظتی کنترل سطح آب.</a:t>
            </a:r>
            <a:endParaRPr lang="en-US" sz="2400" dirty="0">
              <a:cs typeface="B Nazanin" panose="00000400000000000000" pitchFamily="2" charset="-78"/>
            </a:endParaRPr>
          </a:p>
          <a:p>
            <a:pPr marL="342900" lvl="0" indent="-342900" algn="justLow" rtl="1">
              <a:buFont typeface="Wingdings" panose="05000000000000000000" pitchFamily="2" charset="2"/>
              <a:buChar char="v"/>
            </a:pPr>
            <a:r>
              <a:rPr lang="fa-IR" sz="2400" b="1" dirty="0">
                <a:latin typeface="Calibri" panose="020F0502020204030204" pitchFamily="34" charset="0"/>
                <a:cs typeface="B Nazanin" panose="00000400000000000000" pitchFamily="2" charset="-78"/>
              </a:rPr>
              <a:t>آماده‌سازی برای تحلیل خرابی‌ها</a:t>
            </a:r>
            <a:r>
              <a:rPr lang="fa-IR" sz="2400" b="1" dirty="0">
                <a:cs typeface="B Nazanin" panose="00000400000000000000" pitchFamily="2" charset="-78"/>
              </a:rPr>
              <a:t>:</a:t>
            </a:r>
            <a:r>
              <a:rPr lang="fa-IR" sz="2400" dirty="0">
                <a:cs typeface="B Nazanin" panose="00000400000000000000" pitchFamily="2" charset="-78"/>
              </a:rPr>
              <a:t> </a:t>
            </a:r>
            <a:r>
              <a:rPr lang="en-US" sz="2400" dirty="0">
                <a:cs typeface="B Nazanin" panose="00000400000000000000" pitchFamily="2" charset="-78"/>
              </a:rPr>
              <a:t> </a:t>
            </a:r>
            <a:r>
              <a:rPr lang="fa-IR" sz="2400" dirty="0">
                <a:cs typeface="B Nazanin" panose="00000400000000000000" pitchFamily="2" charset="-78"/>
              </a:rPr>
              <a:t>در هر بلوک می‌توان به‌راحتی </a:t>
            </a:r>
            <a:r>
              <a:rPr lang="en-US" sz="2400" dirty="0">
                <a:cs typeface="B Nazanin" panose="00000400000000000000" pitchFamily="2" charset="-78"/>
              </a:rPr>
              <a:t>Failure Mode</a:t>
            </a:r>
            <a:r>
              <a:rPr lang="fa-IR" sz="2400" dirty="0">
                <a:cs typeface="B Nazanin" panose="00000400000000000000" pitchFamily="2" charset="-78"/>
              </a:rPr>
              <a:t> ها را جداگانه تحلیل کرد.</a:t>
            </a:r>
            <a:endParaRPr lang="en-US" sz="2400" dirty="0">
              <a:cs typeface="B Nazanin" panose="00000400000000000000" pitchFamily="2" charset="-78"/>
            </a:endParaRPr>
          </a:p>
          <a:p>
            <a:pPr marL="342900" lvl="0" indent="-342900" algn="justLow" rtl="1">
              <a:buFont typeface="Wingdings" panose="05000000000000000000" pitchFamily="2" charset="2"/>
              <a:buChar char="v"/>
            </a:pPr>
            <a:r>
              <a:rPr lang="fa-IR" sz="2400" b="1" dirty="0">
                <a:latin typeface="Calibri" panose="020F0502020204030204" pitchFamily="34" charset="0"/>
                <a:cs typeface="B Nazanin" panose="00000400000000000000" pitchFamily="2" charset="-78"/>
              </a:rPr>
              <a:t>شناسایی مرزهای واضح: </a:t>
            </a:r>
            <a:r>
              <a:rPr lang="fa-IR" sz="2400" dirty="0">
                <a:cs typeface="B Nazanin" panose="00000400000000000000" pitchFamily="2" charset="-78"/>
              </a:rPr>
              <a:t>برای برنامه‌ریزی تست، بازرسی و نقاط اندازه‌گیر</a:t>
            </a:r>
            <a:endParaRPr lang="en-US" sz="2400" dirty="0">
              <a:cs typeface="B Nazanin" panose="00000400000000000000" pitchFamily="2" charset="-78"/>
            </a:endParaRPr>
          </a:p>
          <a:p>
            <a:pPr marL="285750" indent="-285750" algn="justLow" rtl="1">
              <a:spcAft>
                <a:spcPts val="800"/>
              </a:spcAft>
              <a:buFont typeface="Arial" panose="020B0604020202020204" pitchFamily="34" charset="0"/>
              <a:buChar char="•"/>
            </a:pPr>
            <a:endParaRPr lang="en-US" sz="2400" b="1"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836176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FAFF-A09D-044C-4453-DB5C900848EB}"/>
              </a:ext>
            </a:extLst>
          </p:cNvPr>
          <p:cNvSpPr>
            <a:spLocks noGrp="1"/>
          </p:cNvSpPr>
          <p:nvPr>
            <p:ph type="title"/>
          </p:nvPr>
        </p:nvSpPr>
        <p:spPr/>
        <p:txBody>
          <a:bodyPr>
            <a:normAutofit/>
          </a:bodyPr>
          <a:lstStyle/>
          <a:p>
            <a:pPr algn="r" rtl="1"/>
            <a:r>
              <a:rPr lang="fa-IR" sz="3600" dirty="0">
                <a:cs typeface="B Titr" panose="00000700000000000000" pitchFamily="2" charset="-78"/>
              </a:rPr>
              <a:t>نمونه بلوک دیاگرام یک تجهیز</a:t>
            </a:r>
            <a:endParaRPr lang="en-US" sz="3600" dirty="0">
              <a:cs typeface="B Titr" panose="00000700000000000000" pitchFamily="2" charset="-78"/>
            </a:endParaRPr>
          </a:p>
        </p:txBody>
      </p:sp>
      <p:pic>
        <p:nvPicPr>
          <p:cNvPr id="5" name="Content Placeholder 4">
            <a:extLst>
              <a:ext uri="{FF2B5EF4-FFF2-40B4-BE49-F238E27FC236}">
                <a16:creationId xmlns:a16="http://schemas.microsoft.com/office/drawing/2014/main" id="{FB58DA4D-D4D4-620D-A6DD-0ABD0ECB96BB}"/>
              </a:ext>
            </a:extLst>
          </p:cNvPr>
          <p:cNvPicPr>
            <a:picLocks noGrp="1" noChangeAspect="1"/>
          </p:cNvPicPr>
          <p:nvPr>
            <p:ph idx="1"/>
          </p:nvPr>
        </p:nvPicPr>
        <p:blipFill>
          <a:blip r:embed="rId2"/>
          <a:stretch>
            <a:fillRect/>
          </a:stretch>
        </p:blipFill>
        <p:spPr>
          <a:xfrm rot="5400000">
            <a:off x="2716855" y="-677615"/>
            <a:ext cx="5145153" cy="9881759"/>
          </a:xfrm>
        </p:spPr>
      </p:pic>
    </p:spTree>
    <p:extLst>
      <p:ext uri="{BB962C8B-B14F-4D97-AF65-F5344CB8AC3E}">
        <p14:creationId xmlns:p14="http://schemas.microsoft.com/office/powerpoint/2010/main" val="347271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83A6-BBDE-392D-C6E8-8105357733ED}"/>
              </a:ext>
            </a:extLst>
          </p:cNvPr>
          <p:cNvSpPr>
            <a:spLocks noGrp="1"/>
          </p:cNvSpPr>
          <p:nvPr>
            <p:ph type="title"/>
          </p:nvPr>
        </p:nvSpPr>
        <p:spPr>
          <a:xfrm>
            <a:off x="1530220" y="206505"/>
            <a:ext cx="10374086" cy="1325563"/>
          </a:xfrm>
        </p:spPr>
        <p:txBody>
          <a:bodyPr>
            <a:normAutofit/>
          </a:bodyPr>
          <a:lstStyle/>
          <a:p>
            <a:pPr algn="r" rtl="1"/>
            <a:r>
              <a:rPr lang="fa-IR" sz="3600" b="1" kern="100" dirty="0">
                <a:latin typeface="Calibri" panose="020F0502020204030204" pitchFamily="34" charset="0"/>
                <a:ea typeface="Calibri" panose="020F0502020204030204" pitchFamily="34" charset="0"/>
                <a:cs typeface="B Titr" panose="00000700000000000000" pitchFamily="2" charset="-78"/>
              </a:rPr>
              <a:t>مثال: سیستم پمپاژ آب خنک‌کننده کوره قوس الکتریکی (</a:t>
            </a:r>
            <a:r>
              <a:rPr lang="en-US" sz="3600" b="1" kern="100" dirty="0">
                <a:latin typeface="Calibri" panose="020F0502020204030204" pitchFamily="34" charset="0"/>
                <a:ea typeface="Calibri" panose="020F0502020204030204" pitchFamily="34" charset="0"/>
                <a:cs typeface="B Titr" panose="00000700000000000000" pitchFamily="2" charset="-78"/>
              </a:rPr>
              <a:t>EAF</a:t>
            </a:r>
            <a:r>
              <a:rPr lang="fa-IR" sz="3600" b="1" kern="100" dirty="0">
                <a:latin typeface="Calibri" panose="020F0502020204030204" pitchFamily="34" charset="0"/>
                <a:ea typeface="Calibri" panose="020F0502020204030204" pitchFamily="34" charset="0"/>
                <a:cs typeface="B Titr" panose="00000700000000000000" pitchFamily="2" charset="-78"/>
              </a:rPr>
              <a:t>) در فولادسازی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A10804D4-D12F-31E2-C77F-E8D96B543DBF}"/>
              </a:ext>
            </a:extLst>
          </p:cNvPr>
          <p:cNvSpPr>
            <a:spLocks noGrp="1"/>
          </p:cNvSpPr>
          <p:nvPr>
            <p:ph idx="1"/>
          </p:nvPr>
        </p:nvSpPr>
        <p:spPr>
          <a:xfrm>
            <a:off x="5850294" y="1813119"/>
            <a:ext cx="5960706" cy="4351338"/>
          </a:xfrm>
        </p:spPr>
        <p:txBody>
          <a:bodyPr>
            <a:noAutofit/>
          </a:bodyPr>
          <a:lstStyle/>
          <a:p>
            <a:pPr algn="just" rtl="1">
              <a:lnSpc>
                <a:spcPct val="100000"/>
              </a:lnSpc>
              <a:spcAft>
                <a:spcPts val="800"/>
              </a:spcAft>
              <a:buNone/>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هدف:</a:t>
            </a:r>
            <a:r>
              <a:rPr lang="fa-IR" sz="2000" kern="100" dirty="0">
                <a:effectLst/>
                <a:latin typeface="Calibri" panose="020F0502020204030204" pitchFamily="34" charset="0"/>
                <a:ea typeface="Calibri" panose="020F0502020204030204" pitchFamily="34" charset="0"/>
                <a:cs typeface="B Nazanin" panose="00000400000000000000" pitchFamily="2" charset="-78"/>
              </a:rPr>
              <a:t> تقسیم سیستم به بلوک‌های عملکردی برای شناسایی همه عملکردها (اصلی، فرعی، پنهان)، تعیین مرزهای ورودی/خروجی و آماده‌سازی برای تحلیل خرابی‌ها.</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0000"/>
              </a:lnSpc>
              <a:spcAft>
                <a:spcPts val="800"/>
              </a:spcAft>
              <a:buNone/>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مرحله ۱: تعریف کلی سیستم</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0000"/>
              </a:lnSpc>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این سیستم وظیفه دارد جریان پیوسته آب خنک‌کننده را با فشار و دمای مناسب از مخزن به مبدل‌ها و مجدد به برج خنک‌کننده برگرداند.</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0000"/>
              </a:lnSpc>
              <a:spcAft>
                <a:spcPts val="800"/>
              </a:spcAft>
              <a:buNone/>
            </a:pPr>
            <a:r>
              <a:rPr lang="fa-IR" sz="2000" b="1" kern="100" dirty="0">
                <a:effectLst/>
                <a:latin typeface="Calibri" panose="020F0502020204030204" pitchFamily="34" charset="0"/>
                <a:ea typeface="Calibri" panose="020F0502020204030204" pitchFamily="34" charset="0"/>
                <a:cs typeface="B Nazanin" panose="00000400000000000000" pitchFamily="2" charset="-78"/>
              </a:rPr>
              <a:t>ورودی‌ها:</a:t>
            </a:r>
            <a:endParaRPr lang="en-US" sz="2000" b="1" kern="100" dirty="0">
              <a:effectLst/>
              <a:latin typeface="Calibri" panose="020F0502020204030204" pitchFamily="34" charset="0"/>
              <a:ea typeface="Calibri" panose="020F0502020204030204" pitchFamily="34" charset="0"/>
              <a:cs typeface="B Nazanin" panose="00000400000000000000" pitchFamily="2" charset="-78"/>
            </a:endParaRPr>
          </a:p>
          <a:p>
            <a:pPr lvl="0" algn="just" rtl="1">
              <a:lnSpc>
                <a:spcPct val="100000"/>
              </a:lnSpc>
              <a:spcAft>
                <a:spcPts val="800"/>
              </a:spcAft>
              <a:buSzPct val="100000"/>
              <a:buFont typeface="Wingdings" panose="05000000000000000000" pitchFamily="2" charset="2"/>
              <a:buChar char="v"/>
              <a:tabLst>
                <a:tab pos="457200" algn="l"/>
              </a:tabLst>
            </a:pPr>
            <a:r>
              <a:rPr lang="fa-IR" sz="2000" kern="100" dirty="0">
                <a:effectLst/>
                <a:latin typeface="Calibri" panose="020F0502020204030204" pitchFamily="34" charset="0"/>
                <a:ea typeface="Calibri" panose="020F0502020204030204" pitchFamily="34" charset="0"/>
                <a:cs typeface="B Nazanin" panose="00000400000000000000" pitchFamily="2" charset="-78"/>
              </a:rPr>
              <a:t>آب برگشتی از مبدل‌ها (</a:t>
            </a:r>
            <a:r>
              <a:rPr lang="en-US" sz="2000" kern="100" dirty="0">
                <a:effectLst/>
                <a:latin typeface="Calibri" panose="020F0502020204030204" pitchFamily="34" charset="0"/>
                <a:ea typeface="Calibri" panose="020F0502020204030204" pitchFamily="34" charset="0"/>
                <a:cs typeface="B Nazanin" panose="00000400000000000000" pitchFamily="2" charset="-78"/>
              </a:rPr>
              <a:t>Recycle</a:t>
            </a:r>
            <a:r>
              <a:rPr lang="fa-IR" sz="2000" kern="100" dirty="0">
                <a:effectLst/>
                <a:latin typeface="Calibri" panose="020F0502020204030204" pitchFamily="34" charset="0"/>
                <a:ea typeface="Calibri" panose="020F0502020204030204" pitchFamily="34" charset="0"/>
                <a:cs typeface="B Nazanin" panose="00000400000000000000" pitchFamily="2" charset="-78"/>
              </a:rPr>
              <a:t>)</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lvl="0" algn="just" rtl="1">
              <a:lnSpc>
                <a:spcPct val="100000"/>
              </a:lnSpc>
              <a:spcAft>
                <a:spcPts val="800"/>
              </a:spcAft>
              <a:buSzPct val="100000"/>
              <a:buFont typeface="Wingdings" panose="05000000000000000000" pitchFamily="2" charset="2"/>
              <a:buChar char="v"/>
              <a:tabLst>
                <a:tab pos="457200" algn="l"/>
              </a:tabLst>
            </a:pPr>
            <a:r>
              <a:rPr lang="fa-IR" sz="2000" kern="100" dirty="0">
                <a:effectLst/>
                <a:latin typeface="Calibri" panose="020F0502020204030204" pitchFamily="34" charset="0"/>
                <a:ea typeface="Calibri" panose="020F0502020204030204" pitchFamily="34" charset="0"/>
                <a:cs typeface="B Nazanin" panose="00000400000000000000" pitchFamily="2" charset="-78"/>
              </a:rPr>
              <a:t>برق تغذیه پمپ‌ها</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lvl="0" algn="just" rtl="1">
              <a:lnSpc>
                <a:spcPct val="100000"/>
              </a:lnSpc>
              <a:spcAft>
                <a:spcPts val="800"/>
              </a:spcAft>
              <a:buSzPct val="100000"/>
              <a:buFont typeface="Wingdings" panose="05000000000000000000" pitchFamily="2" charset="2"/>
              <a:buChar char="v"/>
              <a:tabLst>
                <a:tab pos="457200" algn="l"/>
              </a:tabLst>
            </a:pPr>
            <a:r>
              <a:rPr lang="fa-IR" sz="2000" kern="100" dirty="0">
                <a:effectLst/>
                <a:latin typeface="Calibri" panose="020F0502020204030204" pitchFamily="34" charset="0"/>
                <a:ea typeface="Calibri" panose="020F0502020204030204" pitchFamily="34" charset="0"/>
                <a:cs typeface="B Nazanin" panose="00000400000000000000" pitchFamily="2" charset="-78"/>
              </a:rPr>
              <a:t>سیگنال‌های کنترلی</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marL="457200" algn="just" rtl="1">
              <a:lnSpc>
                <a:spcPct val="100000"/>
              </a:lnSpc>
              <a:spcAft>
                <a:spcPts val="800"/>
              </a:spcAft>
              <a:buNone/>
            </a:pPr>
            <a:r>
              <a:rPr lang="fa-IR" sz="2000" kern="100" dirty="0">
                <a:effectLst/>
                <a:latin typeface="Calibri" panose="020F0502020204030204" pitchFamily="34" charset="0"/>
                <a:ea typeface="Calibri" panose="020F0502020204030204" pitchFamily="34" charset="0"/>
                <a:cs typeface="B Nazanin" panose="00000400000000000000" pitchFamily="2" charset="-78"/>
              </a:rPr>
              <a:t> </a:t>
            </a:r>
            <a:endParaRPr lang="en-US" sz="2000" kern="100" dirty="0">
              <a:effectLst/>
              <a:latin typeface="Calibri" panose="020F0502020204030204" pitchFamily="34" charset="0"/>
              <a:ea typeface="Calibri" panose="020F0502020204030204" pitchFamily="34" charset="0"/>
              <a:cs typeface="B Nazanin" panose="00000400000000000000" pitchFamily="2" charset="-78"/>
            </a:endParaRPr>
          </a:p>
          <a:p>
            <a:pPr>
              <a:lnSpc>
                <a:spcPct val="100000"/>
              </a:lnSpc>
            </a:pP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id="{208A85FC-0A2F-560C-2AC7-765763243B5D}"/>
              </a:ext>
            </a:extLst>
          </p:cNvPr>
          <p:cNvSpPr txBox="1"/>
          <p:nvPr/>
        </p:nvSpPr>
        <p:spPr>
          <a:xfrm>
            <a:off x="255969" y="1825625"/>
            <a:ext cx="5071811" cy="1775991"/>
          </a:xfrm>
          <a:prstGeom prst="rect">
            <a:avLst/>
          </a:prstGeom>
          <a:noFill/>
        </p:spPr>
        <p:txBody>
          <a:bodyPr wrap="square" rtlCol="0">
            <a:spAutoFit/>
          </a:bodyPr>
          <a:lstStyle/>
          <a:p>
            <a:pPr algn="just" rtl="1">
              <a:lnSpc>
                <a:spcPct val="107000"/>
              </a:lnSpc>
              <a:spcAft>
                <a:spcPts val="800"/>
              </a:spcAft>
              <a:buNone/>
            </a:pPr>
            <a:r>
              <a:rPr lang="fa-IR" sz="2000" b="1" kern="100" dirty="0">
                <a:latin typeface="Calibri" panose="020F0502020204030204" pitchFamily="34" charset="0"/>
                <a:ea typeface="Calibri" panose="020F0502020204030204" pitchFamily="34" charset="0"/>
                <a:cs typeface="B Nazanin" panose="00000400000000000000" pitchFamily="2" charset="-78"/>
              </a:rPr>
              <a:t>خروجی‌ها:</a:t>
            </a:r>
            <a:endParaRPr lang="en-US" sz="2000" b="1" kern="1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SzPct val="100000"/>
              <a:buFont typeface="Wingdings" panose="05000000000000000000" pitchFamily="2" charset="2"/>
              <a:buChar char="v"/>
              <a:tabLst>
                <a:tab pos="4572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آب خنک تازه با فشار و دمای مناسب به مبدل‌ها</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SzPct val="100000"/>
              <a:buFont typeface="Wingdings" panose="05000000000000000000" pitchFamily="2" charset="2"/>
              <a:buChar char="v"/>
              <a:tabLst>
                <a:tab pos="4572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سیگنال وضعیت سیستم به اتاق کنترل</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SzPct val="100000"/>
              <a:buFont typeface="Wingdings" panose="05000000000000000000" pitchFamily="2" charset="2"/>
              <a:buChar char="v"/>
              <a:tabLst>
                <a:tab pos="4572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تخلیه آبِ پُر رسوب یا آلودگی (</a:t>
            </a:r>
            <a:r>
              <a:rPr lang="en-US" sz="2000" kern="100" dirty="0">
                <a:latin typeface="Calibri" panose="020F0502020204030204" pitchFamily="34" charset="0"/>
                <a:ea typeface="Calibri" panose="020F0502020204030204" pitchFamily="34" charset="0"/>
                <a:cs typeface="B Nazanin" panose="00000400000000000000" pitchFamily="2" charset="-78"/>
              </a:rPr>
              <a:t>Blowdown</a:t>
            </a:r>
            <a:r>
              <a:rPr lang="fa-IR" sz="2000" kern="100" dirty="0">
                <a:latin typeface="Calibri" panose="020F0502020204030204" pitchFamily="34" charset="0"/>
                <a:ea typeface="Calibri" panose="020F0502020204030204" pitchFamily="34" charset="0"/>
                <a:cs typeface="B Nazanin" panose="00000400000000000000" pitchFamily="2" charset="-78"/>
              </a:rPr>
              <a:t>)</a:t>
            </a:r>
            <a:endParaRPr lang="en-US" sz="2000" kern="1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41424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A0A8-1EDF-C0B2-C610-61728D0C3D52}"/>
              </a:ext>
            </a:extLst>
          </p:cNvPr>
          <p:cNvSpPr>
            <a:spLocks noGrp="1"/>
          </p:cNvSpPr>
          <p:nvPr>
            <p:ph type="title"/>
          </p:nvPr>
        </p:nvSpPr>
        <p:spPr>
          <a:xfrm>
            <a:off x="838200" y="365125"/>
            <a:ext cx="10809848" cy="1325563"/>
          </a:xfrm>
        </p:spPr>
        <p:txBody>
          <a:bodyPr>
            <a:noAutofit/>
          </a:bodyPr>
          <a:lstStyle/>
          <a:p>
            <a:pPr algn="r" rtl="1"/>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مثال: سیستم پمپاژ آب خنک‌کننده کوره قوس الکتریکی (</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EAF</a:t>
            </a: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در فولادسازی</a:t>
            </a:r>
            <a:b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b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D4191B81-A57B-657E-D24E-B3821A387EDF}"/>
              </a:ext>
            </a:extLst>
          </p:cNvPr>
          <p:cNvSpPr>
            <a:spLocks noGrp="1"/>
          </p:cNvSpPr>
          <p:nvPr>
            <p:ph idx="1"/>
          </p:nvPr>
        </p:nvSpPr>
        <p:spPr>
          <a:xfrm>
            <a:off x="838199" y="1690688"/>
            <a:ext cx="10809849" cy="4351338"/>
          </a:xfrm>
        </p:spPr>
        <p:txBody>
          <a:bodyPr>
            <a:noAutofit/>
          </a:bodyPr>
          <a:lstStyle/>
          <a:p>
            <a:pPr algn="just" rtl="1">
              <a:lnSpc>
                <a:spcPct val="100000"/>
              </a:lnSpc>
              <a:spcAft>
                <a:spcPts val="800"/>
              </a:spcAft>
              <a:buNone/>
            </a:pPr>
            <a:r>
              <a:rPr lang="fa-IR" sz="2000" b="1" kern="100" dirty="0">
                <a:latin typeface="Calibri" panose="020F0502020204030204" pitchFamily="34" charset="0"/>
                <a:ea typeface="Calibri" panose="020F0502020204030204" pitchFamily="34" charset="0"/>
                <a:cs typeface="B Nazanin" panose="00000400000000000000" pitchFamily="2" charset="-78"/>
              </a:rPr>
              <a:t>مرحله ۲: تقسیم به بلوک‌ها و تعریف عملکرد</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0000"/>
              </a:lnSpc>
              <a:spcAft>
                <a:spcPts val="800"/>
              </a:spcAft>
              <a:buNone/>
            </a:pPr>
            <a:r>
              <a:rPr lang="fa-IR" sz="2000" kern="100" dirty="0">
                <a:latin typeface="Calibri" panose="020F0502020204030204" pitchFamily="34" charset="0"/>
                <a:ea typeface="Calibri" panose="020F0502020204030204" pitchFamily="34" charset="0"/>
                <a:cs typeface="B Nazanin" panose="00000400000000000000" pitchFamily="2" charset="-78"/>
              </a:rPr>
              <a:t>هر بلوک یک عملکرد مشخص دارد و در نمودار مشخص می‌شود:</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457200" lvl="0" indent="-457200" algn="just" rtl="1">
              <a:lnSpc>
                <a:spcPct val="100000"/>
              </a:lnSpc>
              <a:spcAft>
                <a:spcPts val="800"/>
              </a:spcAft>
              <a:buFont typeface="+mj-lt"/>
              <a:buAutoNum type="arabicParenR"/>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منبع آب خام / مخزن ذخیره (</a:t>
            </a:r>
            <a:r>
              <a:rPr lang="en-US" sz="2000" b="1" kern="100" dirty="0">
                <a:latin typeface="Calibri" panose="020F0502020204030204" pitchFamily="34" charset="0"/>
                <a:ea typeface="Calibri" panose="020F0502020204030204" pitchFamily="34" charset="0"/>
                <a:cs typeface="B Nazanin" panose="00000400000000000000" pitchFamily="2" charset="-78"/>
              </a:rPr>
              <a:t>Tank</a:t>
            </a:r>
            <a:r>
              <a:rPr lang="fa-IR" sz="2000" b="1" kern="100" dirty="0">
                <a:latin typeface="Calibri" panose="020F0502020204030204" pitchFamily="34" charset="0"/>
                <a:ea typeface="Calibri" panose="020F0502020204030204" pitchFamily="34" charset="0"/>
                <a:cs typeface="B Nazanin" panose="00000400000000000000" pitchFamily="2" charset="-78"/>
              </a:rPr>
              <a:t>)</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0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عملکرد:</a:t>
            </a:r>
            <a:r>
              <a:rPr lang="fa-IR" sz="2000" kern="100" dirty="0">
                <a:latin typeface="Calibri" panose="020F0502020204030204" pitchFamily="34" charset="0"/>
                <a:ea typeface="Calibri" panose="020F0502020204030204" pitchFamily="34" charset="0"/>
                <a:cs typeface="B Nazanin" panose="00000400000000000000" pitchFamily="2" charset="-78"/>
              </a:rPr>
              <a:t> ذخیره آب خنک‌کننده جهت پمپاژ</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0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مرز ورودی:</a:t>
            </a:r>
            <a:r>
              <a:rPr lang="fa-IR" sz="2000" kern="100" dirty="0">
                <a:latin typeface="Calibri" panose="020F0502020204030204" pitchFamily="34" charset="0"/>
                <a:ea typeface="Calibri" panose="020F0502020204030204" pitchFamily="34" charset="0"/>
                <a:cs typeface="B Nazanin" panose="00000400000000000000" pitchFamily="2" charset="-78"/>
              </a:rPr>
              <a:t> آب برگشتی</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0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مرز خروجی:</a:t>
            </a:r>
            <a:r>
              <a:rPr lang="fa-IR" sz="2000" kern="100" dirty="0">
                <a:latin typeface="Calibri" panose="020F0502020204030204" pitchFamily="34" charset="0"/>
                <a:ea typeface="Calibri" panose="020F0502020204030204" pitchFamily="34" charset="0"/>
                <a:cs typeface="B Nazanin" panose="00000400000000000000" pitchFamily="2" charset="-78"/>
              </a:rPr>
              <a:t> آب به پمپ‌ها</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0000"/>
              </a:lnSpc>
              <a:spcAft>
                <a:spcPts val="800"/>
              </a:spcAft>
              <a:buFont typeface="+mj-lt"/>
              <a:buAutoNum type="arabicParenR"/>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پمپ اصلی (</a:t>
            </a:r>
            <a:r>
              <a:rPr lang="en-US" sz="2000" b="1" kern="100" dirty="0">
                <a:latin typeface="Calibri" panose="020F0502020204030204" pitchFamily="34" charset="0"/>
                <a:ea typeface="Calibri" panose="020F0502020204030204" pitchFamily="34" charset="0"/>
                <a:cs typeface="B Nazanin" panose="00000400000000000000" pitchFamily="2" charset="-78"/>
              </a:rPr>
              <a:t>Main Pump</a:t>
            </a:r>
            <a:r>
              <a:rPr lang="fa-IR" sz="2000" b="1" kern="100" dirty="0">
                <a:latin typeface="Calibri" panose="020F0502020204030204" pitchFamily="34" charset="0"/>
                <a:ea typeface="Calibri" panose="020F0502020204030204" pitchFamily="34" charset="0"/>
                <a:cs typeface="B Nazanin" panose="00000400000000000000" pitchFamily="2" charset="-78"/>
              </a:rPr>
              <a:t>)</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0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عملکرد:</a:t>
            </a:r>
            <a:r>
              <a:rPr lang="fa-IR" sz="2000" kern="100" dirty="0">
                <a:latin typeface="Calibri" panose="020F0502020204030204" pitchFamily="34" charset="0"/>
                <a:ea typeface="Calibri" panose="020F0502020204030204" pitchFamily="34" charset="0"/>
                <a:cs typeface="B Nazanin" panose="00000400000000000000" pitchFamily="2" charset="-78"/>
              </a:rPr>
              <a:t> پمپاژ آب با فشار مشخص (مثلاً 8 بار)</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0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ورودی:</a:t>
            </a:r>
            <a:r>
              <a:rPr lang="fa-IR" sz="2000" kern="100" dirty="0">
                <a:latin typeface="Calibri" panose="020F0502020204030204" pitchFamily="34" charset="0"/>
                <a:ea typeface="Calibri" panose="020F0502020204030204" pitchFamily="34" charset="0"/>
                <a:cs typeface="B Nazanin" panose="00000400000000000000" pitchFamily="2" charset="-78"/>
              </a:rPr>
              <a:t> آب از مخزن</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0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خروجی: </a:t>
            </a:r>
            <a:r>
              <a:rPr lang="fa-IR" sz="2000" kern="100" dirty="0">
                <a:latin typeface="Calibri" panose="020F0502020204030204" pitchFamily="34" charset="0"/>
                <a:ea typeface="Calibri" panose="020F0502020204030204" pitchFamily="34" charset="0"/>
                <a:cs typeface="B Nazanin" panose="00000400000000000000" pitchFamily="2" charset="-78"/>
              </a:rPr>
              <a:t>آب پرفشار به لوله‌کشی</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a:lnSpc>
                <a:spcPct val="10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3290654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33D2-3BF3-67C1-E00D-8C6D43BCB11E}"/>
              </a:ext>
            </a:extLst>
          </p:cNvPr>
          <p:cNvSpPr>
            <a:spLocks noGrp="1"/>
          </p:cNvSpPr>
          <p:nvPr>
            <p:ph type="title"/>
          </p:nvPr>
        </p:nvSpPr>
        <p:spPr/>
        <p:txBody>
          <a:bodyPr>
            <a:noAutofit/>
          </a:bodyPr>
          <a:lstStyle/>
          <a:p>
            <a:pPr algn="r" rtl="1"/>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مثال: سیستم پمپاژ آب خنک‌کننده کوره قوس الکتریکی (</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EAF</a:t>
            </a:r>
            <a:r>
              <a:rPr kumimoji="0" lang="fa-IR"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در فولادسازی</a:t>
            </a:r>
            <a:b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b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BAA75E93-CE41-B942-A9A0-B75F98D7C6C4}"/>
              </a:ext>
            </a:extLst>
          </p:cNvPr>
          <p:cNvSpPr>
            <a:spLocks noGrp="1"/>
          </p:cNvSpPr>
          <p:nvPr>
            <p:ph idx="1"/>
          </p:nvPr>
        </p:nvSpPr>
        <p:spPr>
          <a:xfrm>
            <a:off x="5962261" y="1825625"/>
            <a:ext cx="5839408" cy="4351338"/>
          </a:xfrm>
        </p:spPr>
        <p:txBody>
          <a:bodyPr>
            <a:noAutofit/>
          </a:bodyPr>
          <a:lstStyle/>
          <a:p>
            <a:pPr marL="457200" lvl="0" indent="-457200" algn="just" rtl="1">
              <a:lnSpc>
                <a:spcPct val="107000"/>
              </a:lnSpc>
              <a:spcAft>
                <a:spcPts val="800"/>
              </a:spcAft>
              <a:buFont typeface="+mj-lt"/>
              <a:buAutoNum type="arabicParenR" startAt="3"/>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فیلتر / </a:t>
            </a:r>
            <a:r>
              <a:rPr lang="en-US" sz="2000" b="1" kern="100" dirty="0">
                <a:latin typeface="Calibri" panose="020F0502020204030204" pitchFamily="34" charset="0"/>
                <a:ea typeface="Calibri" panose="020F0502020204030204" pitchFamily="34" charset="0"/>
                <a:cs typeface="B Nazanin" panose="00000400000000000000" pitchFamily="2" charset="-78"/>
              </a:rPr>
              <a:t>Strainer</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عملکرد: </a:t>
            </a:r>
            <a:r>
              <a:rPr lang="fa-IR" sz="2000" kern="100" dirty="0">
                <a:latin typeface="Calibri" panose="020F0502020204030204" pitchFamily="34" charset="0"/>
                <a:ea typeface="Calibri" panose="020F0502020204030204" pitchFamily="34" charset="0"/>
                <a:cs typeface="B Nazanin" panose="00000400000000000000" pitchFamily="2" charset="-78"/>
              </a:rPr>
              <a:t>حذف ذرات معلق قبل از ورود به مبدل</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ورودی: </a:t>
            </a:r>
            <a:r>
              <a:rPr lang="fa-IR" sz="2000" kern="100" dirty="0">
                <a:latin typeface="Calibri" panose="020F0502020204030204" pitchFamily="34" charset="0"/>
                <a:ea typeface="Calibri" panose="020F0502020204030204" pitchFamily="34" charset="0"/>
                <a:cs typeface="B Nazanin" panose="00000400000000000000" pitchFamily="2" charset="-78"/>
              </a:rPr>
              <a:t>آب پرفشار از پمپ</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خروجی: </a:t>
            </a:r>
            <a:r>
              <a:rPr lang="fa-IR" sz="2000" kern="100" dirty="0">
                <a:latin typeface="Calibri" panose="020F0502020204030204" pitchFamily="34" charset="0"/>
                <a:ea typeface="Calibri" panose="020F0502020204030204" pitchFamily="34" charset="0"/>
                <a:cs typeface="B Nazanin" panose="00000400000000000000" pitchFamily="2" charset="-78"/>
              </a:rPr>
              <a:t>آب تمیز به مبدل</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خروجی ضایعات: </a:t>
            </a:r>
            <a:r>
              <a:rPr lang="fa-IR" sz="2000" kern="100" dirty="0">
                <a:latin typeface="Calibri" panose="020F0502020204030204" pitchFamily="34" charset="0"/>
                <a:ea typeface="Calibri" panose="020F0502020204030204" pitchFamily="34" charset="0"/>
                <a:cs typeface="B Nazanin" panose="00000400000000000000" pitchFamily="2" charset="-78"/>
              </a:rPr>
              <a:t>ذرات و رسوبات تخلیه‌شده</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arenR" startAt="3"/>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مبدل حرارتی (</a:t>
            </a:r>
            <a:r>
              <a:rPr lang="en-US" sz="2000" b="1" kern="100" dirty="0">
                <a:latin typeface="Calibri" panose="020F0502020204030204" pitchFamily="34" charset="0"/>
                <a:ea typeface="Calibri" panose="020F0502020204030204" pitchFamily="34" charset="0"/>
                <a:cs typeface="B Nazanin" panose="00000400000000000000" pitchFamily="2" charset="-78"/>
              </a:rPr>
              <a:t>Heat Exchanger</a:t>
            </a:r>
            <a:r>
              <a:rPr lang="fa-IR" sz="2000" b="1" kern="100" dirty="0">
                <a:latin typeface="Calibri" panose="020F0502020204030204" pitchFamily="34" charset="0"/>
                <a:ea typeface="Calibri" panose="020F0502020204030204" pitchFamily="34" charset="0"/>
                <a:cs typeface="B Nazanin" panose="00000400000000000000" pitchFamily="2" charset="-78"/>
              </a:rPr>
              <a:t>)</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عملکرد: </a:t>
            </a:r>
            <a:r>
              <a:rPr lang="fa-IR" sz="2000" kern="100" dirty="0">
                <a:latin typeface="Calibri" panose="020F0502020204030204" pitchFamily="34" charset="0"/>
                <a:ea typeface="Calibri" panose="020F0502020204030204" pitchFamily="34" charset="0"/>
                <a:cs typeface="B Nazanin" panose="00000400000000000000" pitchFamily="2" charset="-78"/>
              </a:rPr>
              <a:t>خنک کردن آب قبل از برگشت به کوره</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ورودی: </a:t>
            </a:r>
            <a:r>
              <a:rPr lang="fa-IR" sz="2000" kern="100" dirty="0">
                <a:latin typeface="Calibri" panose="020F0502020204030204" pitchFamily="34" charset="0"/>
                <a:ea typeface="Calibri" panose="020F0502020204030204" pitchFamily="34" charset="0"/>
                <a:cs typeface="B Nazanin" panose="00000400000000000000" pitchFamily="2" charset="-78"/>
              </a:rPr>
              <a:t>آب پرفشار گرم</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lvl="1" algn="just" rtl="1">
              <a:lnSpc>
                <a:spcPct val="107000"/>
              </a:lnSpc>
              <a:spcAft>
                <a:spcPts val="800"/>
              </a:spcAft>
              <a:buSzPct val="100000"/>
              <a:buFont typeface="Wingdings" panose="05000000000000000000" pitchFamily="2" charset="2"/>
              <a:buChar char="v"/>
              <a:tabLst>
                <a:tab pos="914400" algn="l"/>
              </a:tabLst>
            </a:pPr>
            <a:r>
              <a:rPr lang="fa-IR" sz="2000" kern="100" dirty="0">
                <a:latin typeface="Calibri" panose="020F0502020204030204" pitchFamily="34" charset="0"/>
                <a:ea typeface="Calibri" panose="020F0502020204030204" pitchFamily="34" charset="0"/>
                <a:cs typeface="B Nazanin" panose="00000400000000000000" pitchFamily="2" charset="-78"/>
              </a:rPr>
              <a:t> </a:t>
            </a:r>
            <a:r>
              <a:rPr lang="fa-IR" sz="2000" b="1" kern="100" dirty="0">
                <a:latin typeface="Calibri" panose="020F0502020204030204" pitchFamily="34" charset="0"/>
                <a:ea typeface="Calibri" panose="020F0502020204030204" pitchFamily="34" charset="0"/>
                <a:cs typeface="B Nazanin" panose="00000400000000000000" pitchFamily="2" charset="-78"/>
              </a:rPr>
              <a:t>خروجی: </a:t>
            </a:r>
            <a:r>
              <a:rPr lang="fa-IR" sz="2000" kern="100" dirty="0">
                <a:latin typeface="Calibri" panose="020F0502020204030204" pitchFamily="34" charset="0"/>
                <a:ea typeface="Calibri" panose="020F0502020204030204" pitchFamily="34" charset="0"/>
                <a:cs typeface="B Nazanin" panose="00000400000000000000" pitchFamily="2" charset="-78"/>
              </a:rPr>
              <a:t>آب پرفشار خنک‌شده</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id="{8A48B5E0-80F3-B00C-8335-F0ECEC3566BC}"/>
              </a:ext>
            </a:extLst>
          </p:cNvPr>
          <p:cNvSpPr txBox="1"/>
          <p:nvPr/>
        </p:nvSpPr>
        <p:spPr>
          <a:xfrm>
            <a:off x="130629" y="1825625"/>
            <a:ext cx="5965371" cy="4206280"/>
          </a:xfrm>
          <a:prstGeom prst="rect">
            <a:avLst/>
          </a:prstGeom>
          <a:noFill/>
        </p:spPr>
        <p:txBody>
          <a:bodyPr wrap="square" rtlCol="0">
            <a:spAutoFit/>
          </a:bodyPr>
          <a:lstStyle/>
          <a:p>
            <a:pPr marL="457200" lvl="0" indent="-457200" algn="just" rtl="1">
              <a:lnSpc>
                <a:spcPct val="107000"/>
              </a:lnSpc>
              <a:spcAft>
                <a:spcPts val="800"/>
              </a:spcAft>
              <a:buFont typeface="+mj-lt"/>
              <a:buAutoNum type="arabicParenR" startAt="5"/>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برج خنک‌کننده (</a:t>
            </a:r>
            <a:r>
              <a:rPr lang="en-US" sz="2000" b="1" kern="100" dirty="0">
                <a:latin typeface="Calibri" panose="020F0502020204030204" pitchFamily="34" charset="0"/>
                <a:ea typeface="Calibri" panose="020F0502020204030204" pitchFamily="34" charset="0"/>
                <a:cs typeface="B Nazanin" panose="00000400000000000000" pitchFamily="2" charset="-78"/>
              </a:rPr>
              <a:t>Cooling Tower</a:t>
            </a:r>
            <a:r>
              <a:rPr lang="fa-IR" sz="2000" b="1" kern="100" dirty="0">
                <a:latin typeface="Calibri" panose="020F0502020204030204" pitchFamily="34" charset="0"/>
                <a:ea typeface="Calibri" panose="020F0502020204030204" pitchFamily="34" charset="0"/>
                <a:cs typeface="B Nazanin" panose="00000400000000000000" pitchFamily="2" charset="-78"/>
              </a:rPr>
              <a:t>)</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عملکرد: </a:t>
            </a:r>
            <a:r>
              <a:rPr lang="fa-IR" sz="2000" kern="100" dirty="0">
                <a:latin typeface="Calibri" panose="020F0502020204030204" pitchFamily="34" charset="0"/>
                <a:ea typeface="Calibri" panose="020F0502020204030204" pitchFamily="34" charset="0"/>
                <a:cs typeface="B Nazanin" panose="00000400000000000000" pitchFamily="2" charset="-78"/>
              </a:rPr>
              <a:t>کاهش دمای آب برگشتی از مبدل</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ورودی: </a:t>
            </a:r>
            <a:r>
              <a:rPr lang="fa-IR" sz="2000" kern="100" dirty="0">
                <a:latin typeface="Calibri" panose="020F0502020204030204" pitchFamily="34" charset="0"/>
                <a:ea typeface="Calibri" panose="020F0502020204030204" pitchFamily="34" charset="0"/>
                <a:cs typeface="B Nazanin" panose="00000400000000000000" pitchFamily="2" charset="-78"/>
              </a:rPr>
              <a:t>آب گرم برگشتی</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خروجی: </a:t>
            </a:r>
            <a:r>
              <a:rPr lang="fa-IR" sz="2000" kern="100" dirty="0">
                <a:latin typeface="Calibri" panose="020F0502020204030204" pitchFamily="34" charset="0"/>
                <a:ea typeface="Calibri" panose="020F0502020204030204" pitchFamily="34" charset="0"/>
                <a:cs typeface="B Nazanin" panose="00000400000000000000" pitchFamily="2" charset="-78"/>
              </a:rPr>
              <a:t>آب خنک به مخزن</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خروجی ضایعات: </a:t>
            </a:r>
            <a:r>
              <a:rPr lang="fa-IR" sz="2000" kern="100" dirty="0">
                <a:latin typeface="Calibri" panose="020F0502020204030204" pitchFamily="34" charset="0"/>
                <a:ea typeface="Calibri" panose="020F0502020204030204" pitchFamily="34" charset="0"/>
                <a:cs typeface="B Nazanin" panose="00000400000000000000" pitchFamily="2" charset="-78"/>
              </a:rPr>
              <a:t>بخار/تلفات حرارتی</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arenR" startAt="5"/>
              <a:tabLst>
                <a:tab pos="4572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سیستم کنترل و ابزار دقیق</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عملکرد: </a:t>
            </a:r>
            <a:r>
              <a:rPr lang="fa-IR" sz="2000" kern="100" dirty="0">
                <a:latin typeface="Calibri" panose="020F0502020204030204" pitchFamily="34" charset="0"/>
                <a:ea typeface="Calibri" panose="020F0502020204030204" pitchFamily="34" charset="0"/>
                <a:cs typeface="B Nazanin" panose="00000400000000000000" pitchFamily="2" charset="-78"/>
              </a:rPr>
              <a:t>مانیتورینگ فشار، دما، جریان و ارسال سیگنال فرمان/هشدار</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ورودی: </a:t>
            </a:r>
            <a:r>
              <a:rPr lang="fa-IR" sz="2000" kern="100" dirty="0">
                <a:latin typeface="Calibri" panose="020F0502020204030204" pitchFamily="34" charset="0"/>
                <a:ea typeface="Calibri" panose="020F0502020204030204" pitchFamily="34" charset="0"/>
                <a:cs typeface="B Nazanin" panose="00000400000000000000" pitchFamily="2" charset="-78"/>
              </a:rPr>
              <a:t>سیگنال حسگرها</a:t>
            </a:r>
            <a:endParaRPr lang="en-US" sz="2000" kern="100" dirty="0">
              <a:latin typeface="Calibri" panose="020F0502020204030204" pitchFamily="34" charset="0"/>
              <a:ea typeface="Calibri" panose="020F0502020204030204" pitchFamily="34" charset="0"/>
              <a:cs typeface="B Nazanin" panose="00000400000000000000" pitchFamily="2" charset="-78"/>
            </a:endParaRPr>
          </a:p>
          <a:p>
            <a:pPr marL="800100" lvl="1" indent="-342900" algn="just" rtl="1">
              <a:lnSpc>
                <a:spcPct val="107000"/>
              </a:lnSpc>
              <a:spcAft>
                <a:spcPts val="800"/>
              </a:spcAft>
              <a:buSzPct val="100000"/>
              <a:buFont typeface="Wingdings" panose="05000000000000000000" pitchFamily="2" charset="2"/>
              <a:buChar char="v"/>
              <a:tabLst>
                <a:tab pos="914400" algn="l"/>
              </a:tabLst>
            </a:pPr>
            <a:r>
              <a:rPr lang="fa-IR" sz="2000" b="1" kern="100" dirty="0">
                <a:latin typeface="Calibri" panose="020F0502020204030204" pitchFamily="34" charset="0"/>
                <a:ea typeface="Calibri" panose="020F0502020204030204" pitchFamily="34" charset="0"/>
                <a:cs typeface="B Nazanin" panose="00000400000000000000" pitchFamily="2" charset="-78"/>
              </a:rPr>
              <a:t>خروجی: </a:t>
            </a:r>
            <a:r>
              <a:rPr lang="fa-IR" sz="2000" kern="100" dirty="0">
                <a:latin typeface="Calibri" panose="020F0502020204030204" pitchFamily="34" charset="0"/>
                <a:ea typeface="Calibri" panose="020F0502020204030204" pitchFamily="34" charset="0"/>
                <a:cs typeface="B Nazanin" panose="00000400000000000000" pitchFamily="2" charset="-78"/>
              </a:rPr>
              <a:t>فرمان به پمپ/شیرها</a:t>
            </a:r>
            <a:endParaRPr lang="en-US" sz="2000" kern="1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03719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F5E3-25D8-F3E0-DB41-98A444818FBE}"/>
              </a:ext>
            </a:extLst>
          </p:cNvPr>
          <p:cNvSpPr>
            <a:spLocks noGrp="1"/>
          </p:cNvSpPr>
          <p:nvPr>
            <p:ph type="title"/>
          </p:nvPr>
        </p:nvSpPr>
        <p:spPr/>
        <p:txBody>
          <a:bodyPr>
            <a:normAutofit/>
          </a:bodyPr>
          <a:lstStyle/>
          <a:p>
            <a:pPr algn="r" rtl="1"/>
            <a:r>
              <a:rPr lang="fa-IR" sz="3600" dirty="0">
                <a:cs typeface="B Titr" panose="00000700000000000000" pitchFamily="2" charset="-78"/>
              </a:rPr>
              <a:t>خرابی کارکردی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70821FB2-0BC3-A59A-C847-DE6B7DC6A9E0}"/>
              </a:ext>
            </a:extLst>
          </p:cNvPr>
          <p:cNvSpPr>
            <a:spLocks noGrp="1"/>
          </p:cNvSpPr>
          <p:nvPr>
            <p:ph idx="1"/>
          </p:nvPr>
        </p:nvSpPr>
        <p:spPr>
          <a:xfrm>
            <a:off x="281354" y="2432115"/>
            <a:ext cx="11072446" cy="1589379"/>
          </a:xfrm>
        </p:spPr>
        <p:txBody>
          <a:bodyPr>
            <a:noAutofit/>
          </a:bodyPr>
          <a:lstStyle/>
          <a:p>
            <a:pPr marL="0" indent="0" algn="just">
              <a:buNone/>
            </a:pPr>
            <a:r>
              <a:rPr lang="en-US" dirty="0">
                <a:latin typeface="MinionPro-Regular"/>
              </a:rPr>
              <a:t>A</a:t>
            </a:r>
            <a:r>
              <a:rPr lang="en-US" b="0" i="0" u="none" strike="noStrike" baseline="0" dirty="0">
                <a:latin typeface="MinionPro-Regular"/>
              </a:rPr>
              <a:t> state in which a physical asset or system is</a:t>
            </a:r>
            <a:r>
              <a:rPr lang="fa-IR" b="0" i="0" u="none" strike="noStrike" baseline="0" dirty="0">
                <a:latin typeface="MinionPro-Regular"/>
              </a:rPr>
              <a:t> </a:t>
            </a:r>
            <a:r>
              <a:rPr lang="en-US" b="0" i="0" u="none" strike="noStrike" baseline="0" dirty="0">
                <a:latin typeface="MinionPro-Regular"/>
              </a:rPr>
              <a:t>unable to perform a specific function to a desired level of performance</a:t>
            </a:r>
            <a:endParaRPr lang="en-US" dirty="0"/>
          </a:p>
        </p:txBody>
      </p:sp>
    </p:spTree>
    <p:extLst>
      <p:ext uri="{BB962C8B-B14F-4D97-AF65-F5344CB8AC3E}">
        <p14:creationId xmlns:p14="http://schemas.microsoft.com/office/powerpoint/2010/main" val="52008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8A7FA0DA-CD01-AF9D-3948-F64C1DB4D749}"/>
              </a:ext>
            </a:extLst>
          </p:cNvPr>
          <p:cNvSpPr>
            <a:spLocks noGrp="1" noChangeArrowheads="1"/>
          </p:cNvSpPr>
          <p:nvPr>
            <p:ph type="body" sz="half" idx="1"/>
          </p:nvPr>
        </p:nvSpPr>
        <p:spPr/>
        <p:txBody>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8195" name="Rectangle 5">
            <a:extLst>
              <a:ext uri="{FF2B5EF4-FFF2-40B4-BE49-F238E27FC236}">
                <a16:creationId xmlns:a16="http://schemas.microsoft.com/office/drawing/2014/main" id="{7B56FF9D-A023-96A2-F0AC-535FDF7D3E1B}"/>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8196" name="Rounded Rectangle 7">
            <a:extLst>
              <a:ext uri="{FF2B5EF4-FFF2-40B4-BE49-F238E27FC236}">
                <a16:creationId xmlns:a16="http://schemas.microsoft.com/office/drawing/2014/main" id="{21872B49-56AE-9380-6B3F-F602E1243229}"/>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sp>
        <p:nvSpPr>
          <p:cNvPr id="8197" name="Content Placeholder 6">
            <a:extLst>
              <a:ext uri="{FF2B5EF4-FFF2-40B4-BE49-F238E27FC236}">
                <a16:creationId xmlns:a16="http://schemas.microsoft.com/office/drawing/2014/main" id="{27DECA97-D7F0-908E-2C9F-848005ADD182}"/>
              </a:ext>
            </a:extLst>
          </p:cNvPr>
          <p:cNvSpPr>
            <a:spLocks noGrp="1" noChangeArrowheads="1"/>
          </p:cNvSpPr>
          <p:nvPr>
            <p:ph sz="half" idx="2"/>
          </p:nvPr>
        </p:nvSpPr>
        <p:spPr>
          <a:xfrm>
            <a:off x="811764" y="1439247"/>
            <a:ext cx="11168742" cy="6072188"/>
          </a:xfrm>
        </p:spPr>
        <p:txBody>
          <a:bodyPr>
            <a:normAutofit/>
          </a:bodyPr>
          <a:lstStyle/>
          <a:p>
            <a:pPr algn="ctr" rtl="1">
              <a:buFontTx/>
              <a:buNone/>
            </a:pPr>
            <a:endParaRPr lang="fa-IR" altLang="fa-IR" dirty="0">
              <a:ea typeface="B Nazanin" panose="00000400000000000000" pitchFamily="2" charset="-78"/>
              <a:cs typeface="B Nazanin" panose="00000400000000000000" pitchFamily="2" charset="-78"/>
            </a:endParaRPr>
          </a:p>
          <a:p>
            <a:pPr algn="r" rtl="1">
              <a:buFontTx/>
              <a:buNone/>
            </a:pPr>
            <a:r>
              <a:rPr lang="fa-IR" altLang="fa-IR" b="1" dirty="0">
                <a:ea typeface="B Nazanin" panose="00000400000000000000" pitchFamily="2" charset="-78"/>
                <a:cs typeface="B Nazanin" panose="00000400000000000000" pitchFamily="2" charset="-78"/>
              </a:rPr>
              <a:t>جان موبری (</a:t>
            </a:r>
            <a:r>
              <a:rPr lang="en-US" altLang="fa-IR" b="1" dirty="0">
                <a:ea typeface="B Nazanin" panose="00000400000000000000" pitchFamily="2" charset="-78"/>
                <a:cs typeface="B Nazanin" panose="00000400000000000000" pitchFamily="2" charset="-78"/>
              </a:rPr>
              <a:t>John Moubray </a:t>
            </a:r>
            <a:r>
              <a:rPr lang="fa-IR" altLang="fa-IR" b="1" dirty="0">
                <a:ea typeface="B Nazanin" panose="00000400000000000000" pitchFamily="2" charset="-78"/>
                <a:cs typeface="B Nazanin" panose="00000400000000000000" pitchFamily="2" charset="-78"/>
              </a:rPr>
              <a:t>) در مقدمه کتاب خود</a:t>
            </a:r>
            <a:r>
              <a:rPr lang="en-US" altLang="fa-IR" b="1" dirty="0">
                <a:ea typeface="B Nazanin" panose="00000400000000000000" pitchFamily="2" charset="-78"/>
                <a:cs typeface="B Nazanin" panose="00000400000000000000" pitchFamily="2" charset="-78"/>
              </a:rPr>
              <a:t> RCM </a:t>
            </a:r>
            <a:r>
              <a:rPr lang="fa-IR" altLang="fa-IR" b="1" dirty="0">
                <a:ea typeface="B Nazanin" panose="00000400000000000000" pitchFamily="2" charset="-78"/>
                <a:cs typeface="B Nazanin" panose="00000400000000000000" pitchFamily="2" charset="-78"/>
              </a:rPr>
              <a:t>را چنین تعریف می نماید:</a:t>
            </a:r>
          </a:p>
          <a:p>
            <a:pPr algn="r" rtl="1">
              <a:buFontTx/>
              <a:buNone/>
            </a:pPr>
            <a:endParaRPr lang="fa-IR" altLang="fa-IR" sz="1600" dirty="0">
              <a:ea typeface="B Nazanin" panose="00000400000000000000" pitchFamily="2" charset="-78"/>
              <a:cs typeface="B Nazanin" panose="00000400000000000000" pitchFamily="2" charset="-78"/>
            </a:endParaRPr>
          </a:p>
          <a:p>
            <a:pPr algn="justLow" rtl="1">
              <a:lnSpc>
                <a:spcPct val="100000"/>
              </a:lnSpc>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هدف اصلي و نهايي </a:t>
            </a:r>
            <a:r>
              <a:rPr lang="en-US" altLang="fa-IR" dirty="0">
                <a:ea typeface="B Nazanin" panose="00000400000000000000" pitchFamily="2" charset="-78"/>
                <a:cs typeface="B Nazanin" panose="00000400000000000000" pitchFamily="2" charset="-78"/>
              </a:rPr>
              <a:t>RCM</a:t>
            </a:r>
            <a:r>
              <a:rPr lang="fa-IR" altLang="fa-IR" dirty="0">
                <a:ea typeface="B Nazanin" panose="00000400000000000000" pitchFamily="2" charset="-78"/>
                <a:cs typeface="B Nazanin" panose="00000400000000000000" pitchFamily="2" charset="-78"/>
              </a:rPr>
              <a:t> تعيين بهترين استراتژيهاي مناسب نگهداري و تعميرات براي تجهيزات با الهام گرفتن از متدولوژي (نت مبتني بر قابليت اطمينان) می باشد تا با انتخاب مناسب ترين استراتژي نت براي تجهيزات بتوان اثربخشي فرآيند نت را افزايش داد.</a:t>
            </a:r>
          </a:p>
          <a:p>
            <a:pPr algn="justLow" rtl="1">
              <a:lnSpc>
                <a:spcPct val="100000"/>
              </a:lnSpc>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در متدولوژي </a:t>
            </a:r>
            <a:r>
              <a:rPr lang="en-US" altLang="fa-IR" dirty="0">
                <a:ea typeface="B Nazanin" panose="00000400000000000000" pitchFamily="2" charset="-78"/>
                <a:cs typeface="B Nazanin" panose="00000400000000000000" pitchFamily="2" charset="-78"/>
              </a:rPr>
              <a:t>RCM</a:t>
            </a:r>
            <a:r>
              <a:rPr lang="fa-IR" altLang="fa-IR" dirty="0">
                <a:ea typeface="B Nazanin" panose="00000400000000000000" pitchFamily="2" charset="-78"/>
                <a:cs typeface="B Nazanin" panose="00000400000000000000" pitchFamily="2" charset="-78"/>
              </a:rPr>
              <a:t> خرابيهاي بالقوه و بالفعل تجهيزات مورد تجزيه وتحليل قرار گرفته و با ساماندهي به كدگذاري خرابيها ، شناسايي علل و اثرات آنها ، بهترين استراتژي نت را براي تجهيزات انتخاب نموده و با اجراي مناسب فعاليتهاي نگهداري ( پيشگيرانه و پيش بينانه ) موجب حذف يا كاهش خرابي ها می شود.</a:t>
            </a:r>
          </a:p>
          <a:p>
            <a:pPr algn="r" rtl="1"/>
            <a:endParaRPr lang="fa-IR" altLang="fa-IR" dirty="0">
              <a:ea typeface="B Nazanin" panose="00000400000000000000" pitchFamily="2" charset="-78"/>
              <a:cs typeface="B Nazanin" panose="00000400000000000000" pitchFamily="2" charset="-78"/>
            </a:endParaRPr>
          </a:p>
        </p:txBody>
      </p:sp>
      <p:sp>
        <p:nvSpPr>
          <p:cNvPr id="2" name="TextBox 1">
            <a:extLst>
              <a:ext uri="{FF2B5EF4-FFF2-40B4-BE49-F238E27FC236}">
                <a16:creationId xmlns:a16="http://schemas.microsoft.com/office/drawing/2014/main" id="{200CCB31-D0B7-A7D4-C8D0-9B27E33F44E5}"/>
              </a:ext>
            </a:extLst>
          </p:cNvPr>
          <p:cNvSpPr txBox="1"/>
          <p:nvPr/>
        </p:nvSpPr>
        <p:spPr>
          <a:xfrm>
            <a:off x="7987004" y="597158"/>
            <a:ext cx="4571320" cy="646331"/>
          </a:xfrm>
          <a:prstGeom prst="rect">
            <a:avLst/>
          </a:prstGeom>
          <a:noFill/>
        </p:spPr>
        <p:txBody>
          <a:bodyPr wrap="square" rtlCol="0">
            <a:spAutoFit/>
          </a:bodyPr>
          <a:lstStyle/>
          <a:p>
            <a:pPr algn="ctr" rtl="1">
              <a:buFontTx/>
              <a:buNone/>
            </a:pPr>
            <a:r>
              <a:rPr lang="fa-IR" altLang="fa-IR" sz="3600" dirty="0">
                <a:ea typeface="B Titr" panose="00000700000000000000" pitchFamily="2" charset="-78"/>
                <a:cs typeface="B Titr" panose="00000700000000000000" pitchFamily="2" charset="-78"/>
              </a:rPr>
              <a:t>تعریف </a:t>
            </a:r>
            <a:r>
              <a:rPr lang="en-US" altLang="fa-IR" sz="3600" dirty="0">
                <a:ea typeface="B Titr" panose="00000700000000000000" pitchFamily="2" charset="-78"/>
                <a:cs typeface="B Titr" panose="00000700000000000000" pitchFamily="2" charset="-78"/>
              </a:rPr>
              <a:t>:RCM</a:t>
            </a:r>
            <a:endParaRPr lang="fa-IR" altLang="fa-IR" sz="3600" dirty="0">
              <a:ea typeface="B Titr" panose="00000700000000000000" pitchFamily="2" charset="-78"/>
              <a:cs typeface="B Titr" panose="00000700000000000000"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9FB8-0B1C-1F1B-E493-6E3046227951}"/>
              </a:ext>
            </a:extLst>
          </p:cNvPr>
          <p:cNvSpPr>
            <a:spLocks noGrp="1"/>
          </p:cNvSpPr>
          <p:nvPr>
            <p:ph type="title"/>
          </p:nvPr>
        </p:nvSpPr>
        <p:spPr/>
        <p:txBody>
          <a:bodyPr>
            <a:normAutofit/>
          </a:bodyPr>
          <a:lstStyle/>
          <a:p>
            <a:pPr algn="r"/>
            <a:r>
              <a:rPr lang="fa-IR" sz="3600" dirty="0">
                <a:cs typeface="B Titr" panose="00000700000000000000" pitchFamily="2" charset="-78"/>
              </a:rPr>
              <a:t>انواع خرابی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90B27477-C2AA-4A8D-8763-4A5C3F330984}"/>
              </a:ext>
            </a:extLst>
          </p:cNvPr>
          <p:cNvSpPr>
            <a:spLocks noGrp="1"/>
          </p:cNvSpPr>
          <p:nvPr>
            <p:ph idx="1"/>
          </p:nvPr>
        </p:nvSpPr>
        <p:spPr>
          <a:xfrm>
            <a:off x="838200" y="1530203"/>
            <a:ext cx="10515600" cy="4351338"/>
          </a:xfrm>
        </p:spPr>
        <p:txBody>
          <a:bodyPr>
            <a:noAutofit/>
          </a:bodyPr>
          <a:lstStyle/>
          <a:p>
            <a:pPr marL="0" indent="0" algn="l">
              <a:buNone/>
            </a:pPr>
            <a:r>
              <a:rPr lang="en-US" b="1" i="1" u="none" strike="noStrike" baseline="0" dirty="0">
                <a:latin typeface="MinionPro-It"/>
                <a:cs typeface="B Nazanin" panose="00000400000000000000" pitchFamily="2" charset="-78"/>
              </a:rPr>
              <a:t>Functional failures</a:t>
            </a:r>
            <a:r>
              <a:rPr lang="fa-IR" b="1" i="1" u="none" strike="noStrike" baseline="0" dirty="0">
                <a:latin typeface="MinionPro-It"/>
                <a:cs typeface="B Nazanin" panose="00000400000000000000" pitchFamily="2" charset="-78"/>
              </a:rPr>
              <a:t>: </a:t>
            </a:r>
          </a:p>
          <a:p>
            <a:pPr marL="0" indent="0" algn="l">
              <a:buNone/>
            </a:pPr>
            <a:r>
              <a:rPr lang="en-US" b="0" i="1" u="none" strike="noStrike" baseline="0" dirty="0">
                <a:latin typeface="MinionPro-It"/>
                <a:cs typeface="B Nazanin" panose="00000400000000000000" pitchFamily="2" charset="-78"/>
              </a:rPr>
              <a:t>Functional failures </a:t>
            </a:r>
            <a:r>
              <a:rPr lang="en-US" b="0" i="0" u="none" strike="noStrike" baseline="0" dirty="0">
                <a:latin typeface="MinionPro-Regular"/>
                <a:cs typeface="B Nazanin" panose="00000400000000000000" pitchFamily="2" charset="-78"/>
              </a:rPr>
              <a:t>occur when an asset loses the ability to perform any</a:t>
            </a:r>
            <a:r>
              <a:rPr lang="fa-IR" b="0" i="0" u="none" strike="noStrike" baseline="0" dirty="0">
                <a:latin typeface="MinionPro-Regular"/>
                <a:cs typeface="B Nazanin" panose="00000400000000000000" pitchFamily="2" charset="-78"/>
              </a:rPr>
              <a:t> </a:t>
            </a:r>
            <a:r>
              <a:rPr lang="en-US" b="0" i="0" u="none" strike="noStrike" baseline="0" dirty="0">
                <a:latin typeface="MinionPro-Regular"/>
                <a:cs typeface="B Nazanin" panose="00000400000000000000" pitchFamily="2" charset="-78"/>
              </a:rPr>
              <a:t>function to a required performance level</a:t>
            </a:r>
            <a:endParaRPr lang="fa-IR" b="0" i="0" u="none" strike="noStrike" baseline="0" dirty="0">
              <a:latin typeface="MinionPro-Regular"/>
              <a:cs typeface="B Nazanin" panose="00000400000000000000" pitchFamily="2" charset="-78"/>
            </a:endParaRPr>
          </a:p>
          <a:p>
            <a:pPr marL="0" indent="0" algn="l">
              <a:buNone/>
            </a:pPr>
            <a:endParaRPr lang="en-US" i="1" dirty="0">
              <a:latin typeface="MinionPro-It"/>
              <a:cs typeface="B Nazanin" panose="00000400000000000000" pitchFamily="2" charset="-78"/>
            </a:endParaRPr>
          </a:p>
          <a:p>
            <a:pPr marL="0" indent="0" algn="l">
              <a:buNone/>
            </a:pPr>
            <a:r>
              <a:rPr lang="en-US" b="1" i="1" dirty="0">
                <a:latin typeface="MinionPro-It"/>
                <a:cs typeface="B Nazanin" panose="00000400000000000000" pitchFamily="2" charset="-78"/>
              </a:rPr>
              <a:t>T</a:t>
            </a:r>
            <a:r>
              <a:rPr lang="en-US" b="1" i="1" u="none" strike="noStrike" baseline="0" dirty="0">
                <a:latin typeface="MinionPro-It"/>
                <a:cs typeface="B Nazanin" panose="00000400000000000000" pitchFamily="2" charset="-78"/>
              </a:rPr>
              <a:t>otal failure:</a:t>
            </a:r>
            <a:endParaRPr lang="en-US" b="1" i="0" u="none" strike="noStrike" baseline="0" dirty="0">
              <a:latin typeface="MinionPro-Regular"/>
              <a:cs typeface="B Nazanin" panose="00000400000000000000" pitchFamily="2" charset="-78"/>
            </a:endParaRPr>
          </a:p>
          <a:p>
            <a:pPr marL="0" indent="0" algn="l">
              <a:buNone/>
            </a:pPr>
            <a:r>
              <a:rPr lang="en-US" b="0" i="0" u="none" strike="noStrike" baseline="0" dirty="0">
                <a:latin typeface="MinionPro-Regular"/>
                <a:cs typeface="B Nazanin" panose="00000400000000000000" pitchFamily="2" charset="-78"/>
              </a:rPr>
              <a:t>When an asset loses its ability to perform the function at all, we refer to it as a </a:t>
            </a:r>
            <a:r>
              <a:rPr lang="en-US" b="0" i="1" u="none" strike="noStrike" baseline="0" dirty="0">
                <a:latin typeface="MinionPro-It"/>
                <a:cs typeface="B Nazanin" panose="00000400000000000000" pitchFamily="2" charset="-78"/>
              </a:rPr>
              <a:t>total failure</a:t>
            </a:r>
          </a:p>
          <a:p>
            <a:pPr marL="0" indent="0" algn="l">
              <a:buNone/>
            </a:pPr>
            <a:endParaRPr lang="en-US" b="0" i="1" u="none" strike="noStrike" baseline="0" dirty="0">
              <a:latin typeface="MinionPro-It"/>
              <a:cs typeface="B Nazanin" panose="00000400000000000000" pitchFamily="2" charset="-78"/>
            </a:endParaRPr>
          </a:p>
          <a:p>
            <a:pPr marL="0" indent="0" algn="l">
              <a:buNone/>
            </a:pPr>
            <a:r>
              <a:rPr lang="en-US" b="1" i="1" u="none" strike="noStrike" baseline="0" dirty="0">
                <a:latin typeface="MinionPro-It"/>
                <a:cs typeface="B Nazanin" panose="00000400000000000000" pitchFamily="2" charset="-78"/>
              </a:rPr>
              <a:t>Partial failure:</a:t>
            </a:r>
            <a:endParaRPr lang="en-US" b="1" i="0" u="none" strike="noStrike" baseline="0" dirty="0">
              <a:latin typeface="MinionPro-Regular"/>
              <a:cs typeface="B Nazanin" panose="00000400000000000000" pitchFamily="2" charset="-78"/>
            </a:endParaRPr>
          </a:p>
          <a:p>
            <a:pPr marL="0" indent="0" algn="l">
              <a:buNone/>
            </a:pPr>
            <a:r>
              <a:rPr lang="en-US" b="0" i="0" u="none" strike="noStrike" baseline="0" dirty="0">
                <a:latin typeface="MinionPro-Regular"/>
                <a:cs typeface="B Nazanin" panose="00000400000000000000" pitchFamily="2" charset="-78"/>
              </a:rPr>
              <a:t>When the asset is still able to perform at a level lower than the desired performance</a:t>
            </a:r>
            <a:endParaRPr lang="en-US" dirty="0">
              <a:cs typeface="B Nazanin" panose="00000400000000000000" pitchFamily="2" charset="-78"/>
            </a:endParaRPr>
          </a:p>
        </p:txBody>
      </p:sp>
    </p:spTree>
    <p:extLst>
      <p:ext uri="{BB962C8B-B14F-4D97-AF65-F5344CB8AC3E}">
        <p14:creationId xmlns:p14="http://schemas.microsoft.com/office/powerpoint/2010/main" val="1572046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DD288E-2408-D611-0646-D456EDEF6329}"/>
              </a:ext>
            </a:extLst>
          </p:cNvPr>
          <p:cNvPicPr>
            <a:picLocks noGrp="1" noChangeAspect="1"/>
          </p:cNvPicPr>
          <p:nvPr>
            <p:ph idx="1"/>
          </p:nvPr>
        </p:nvPicPr>
        <p:blipFill>
          <a:blip r:embed="rId2"/>
          <a:stretch>
            <a:fillRect/>
          </a:stretch>
        </p:blipFill>
        <p:spPr>
          <a:xfrm>
            <a:off x="1756553" y="1910149"/>
            <a:ext cx="8525782" cy="4528094"/>
          </a:xfrm>
        </p:spPr>
      </p:pic>
      <p:sp>
        <p:nvSpPr>
          <p:cNvPr id="2" name="TextBox 1">
            <a:extLst>
              <a:ext uri="{FF2B5EF4-FFF2-40B4-BE49-F238E27FC236}">
                <a16:creationId xmlns:a16="http://schemas.microsoft.com/office/drawing/2014/main" id="{CBEE155A-5211-23D0-7212-A849AA092A6A}"/>
              </a:ext>
            </a:extLst>
          </p:cNvPr>
          <p:cNvSpPr txBox="1"/>
          <p:nvPr/>
        </p:nvSpPr>
        <p:spPr>
          <a:xfrm>
            <a:off x="4749283" y="1110640"/>
            <a:ext cx="6102220" cy="400110"/>
          </a:xfrm>
          <a:prstGeom prst="rect">
            <a:avLst/>
          </a:prstGeom>
          <a:noFill/>
        </p:spPr>
        <p:txBody>
          <a:bodyPr wrap="square" rtlCol="0">
            <a:spAutoFit/>
          </a:bodyPr>
          <a:lstStyle/>
          <a:p>
            <a:pPr algn="r" rtl="1"/>
            <a:r>
              <a:rPr lang="fa-IR" sz="2000" b="1" kern="100" dirty="0">
                <a:latin typeface="Calibri" panose="020F0502020204030204" pitchFamily="34" charset="0"/>
                <a:cs typeface="B Nazanin" panose="00000400000000000000" pitchFamily="2" charset="-78"/>
              </a:rPr>
              <a:t>خرابیهای کارکردی شامل خرابی‌های کلی و جزئی می‎شود</a:t>
            </a:r>
            <a:endParaRPr lang="en-US" sz="2000" b="1" kern="100" dirty="0">
              <a:latin typeface="Calibri" panose="020F0502020204030204" pitchFamily="34" charset="0"/>
              <a:cs typeface="B Nazanin" panose="00000400000000000000" pitchFamily="2" charset="-78"/>
            </a:endParaRPr>
          </a:p>
        </p:txBody>
      </p:sp>
      <p:sp>
        <p:nvSpPr>
          <p:cNvPr id="3" name="Title 1">
            <a:extLst>
              <a:ext uri="{FF2B5EF4-FFF2-40B4-BE49-F238E27FC236}">
                <a16:creationId xmlns:a16="http://schemas.microsoft.com/office/drawing/2014/main" id="{7F2D8EA7-1C88-FE15-8CF9-FB385E8605EC}"/>
              </a:ext>
            </a:extLst>
          </p:cNvPr>
          <p:cNvSpPr>
            <a:spLocks noGrp="1"/>
          </p:cNvSpPr>
          <p:nvPr>
            <p:ph type="title"/>
          </p:nvPr>
        </p:nvSpPr>
        <p:spPr>
          <a:xfrm>
            <a:off x="254324" y="-92075"/>
            <a:ext cx="10515600" cy="1325563"/>
          </a:xfrm>
        </p:spPr>
        <p:txBody>
          <a:bodyPr>
            <a:normAutofit/>
          </a:bodyPr>
          <a:lstStyle/>
          <a:p>
            <a:pPr algn="r"/>
            <a:r>
              <a:rPr lang="fa-IR" sz="3600" dirty="0">
                <a:cs typeface="B Titr" panose="00000700000000000000" pitchFamily="2" charset="-78"/>
              </a:rPr>
              <a:t>خرابی کارکردی</a:t>
            </a:r>
            <a:endParaRPr lang="en-US" sz="3600" dirty="0">
              <a:cs typeface="B Titr" panose="00000700000000000000" pitchFamily="2" charset="-78"/>
            </a:endParaRPr>
          </a:p>
        </p:txBody>
      </p:sp>
    </p:spTree>
    <p:extLst>
      <p:ext uri="{BB962C8B-B14F-4D97-AF65-F5344CB8AC3E}">
        <p14:creationId xmlns:p14="http://schemas.microsoft.com/office/powerpoint/2010/main" val="2511648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6262-DF13-BC1F-186E-0AA5C8B92388}"/>
              </a:ext>
            </a:extLst>
          </p:cNvPr>
          <p:cNvSpPr>
            <a:spLocks noGrp="1"/>
          </p:cNvSpPr>
          <p:nvPr>
            <p:ph type="title"/>
          </p:nvPr>
        </p:nvSpPr>
        <p:spPr>
          <a:xfrm>
            <a:off x="735564" y="0"/>
            <a:ext cx="10515600" cy="1325563"/>
          </a:xfrm>
        </p:spPr>
        <p:txBody>
          <a:bodyPr>
            <a:normAutofit/>
          </a:bodyPr>
          <a:lstStyle/>
          <a:p>
            <a:pPr algn="r" rtl="1"/>
            <a:r>
              <a:rPr lang="fa-IR" sz="3600" dirty="0">
                <a:cs typeface="B Titr" panose="00000700000000000000" pitchFamily="2" charset="-78"/>
              </a:rPr>
              <a:t>خرابی‌های ناگهانی</a:t>
            </a:r>
            <a:endParaRPr lang="en-US" sz="3600" dirty="0">
              <a:cs typeface="B Titr" panose="00000700000000000000" pitchFamily="2" charset="-78"/>
            </a:endParaRPr>
          </a:p>
        </p:txBody>
      </p:sp>
      <p:pic>
        <p:nvPicPr>
          <p:cNvPr id="5" name="Content Placeholder 4">
            <a:extLst>
              <a:ext uri="{FF2B5EF4-FFF2-40B4-BE49-F238E27FC236}">
                <a16:creationId xmlns:a16="http://schemas.microsoft.com/office/drawing/2014/main" id="{F961A7A4-DDFE-A719-A0D7-D73ED2D4E5DD}"/>
              </a:ext>
            </a:extLst>
          </p:cNvPr>
          <p:cNvPicPr>
            <a:picLocks noGrp="1" noChangeAspect="1"/>
          </p:cNvPicPr>
          <p:nvPr>
            <p:ph idx="1"/>
          </p:nvPr>
        </p:nvPicPr>
        <p:blipFill>
          <a:blip r:embed="rId2"/>
          <a:stretch>
            <a:fillRect/>
          </a:stretch>
        </p:blipFill>
        <p:spPr>
          <a:xfrm>
            <a:off x="1816071" y="2407567"/>
            <a:ext cx="8006623" cy="4327904"/>
          </a:xfrm>
        </p:spPr>
      </p:pic>
      <p:sp>
        <p:nvSpPr>
          <p:cNvPr id="6" name="TextBox 5">
            <a:extLst>
              <a:ext uri="{FF2B5EF4-FFF2-40B4-BE49-F238E27FC236}">
                <a16:creationId xmlns:a16="http://schemas.microsoft.com/office/drawing/2014/main" id="{78960342-9A51-9482-5171-F5F360D0A99C}"/>
              </a:ext>
            </a:extLst>
          </p:cNvPr>
          <p:cNvSpPr txBox="1"/>
          <p:nvPr/>
        </p:nvSpPr>
        <p:spPr>
          <a:xfrm>
            <a:off x="3900196" y="1343345"/>
            <a:ext cx="7231511" cy="523220"/>
          </a:xfrm>
          <a:prstGeom prst="rect">
            <a:avLst/>
          </a:prstGeom>
          <a:noFill/>
        </p:spPr>
        <p:txBody>
          <a:bodyPr wrap="square" rtlCol="0">
            <a:spAutoFit/>
          </a:bodyPr>
          <a:lstStyle/>
          <a:p>
            <a:pPr algn="r"/>
            <a:r>
              <a:rPr lang="fa-IR" sz="2800" b="1" dirty="0">
                <a:cs typeface="B Nazanin" panose="00000400000000000000" pitchFamily="2" charset="-78"/>
              </a:rPr>
              <a:t>مثال: </a:t>
            </a:r>
            <a:r>
              <a:rPr lang="fa-IR" sz="2800" dirty="0">
                <a:cs typeface="B Nazanin" panose="00000400000000000000" pitchFamily="2" charset="-78"/>
              </a:rPr>
              <a:t>فیوزها،لامپ‌های روشنایی،مدارهای الکترونیک،دیودها</a:t>
            </a:r>
            <a:endParaRPr lang="en-US" sz="2800" dirty="0">
              <a:cs typeface="B Nazanin" panose="00000400000000000000" pitchFamily="2" charset="-78"/>
            </a:endParaRPr>
          </a:p>
        </p:txBody>
      </p:sp>
    </p:spTree>
    <p:extLst>
      <p:ext uri="{BB962C8B-B14F-4D97-AF65-F5344CB8AC3E}">
        <p14:creationId xmlns:p14="http://schemas.microsoft.com/office/powerpoint/2010/main" val="2185366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F1CF-4EB7-458D-02DD-286DAD9EA73C}"/>
              </a:ext>
            </a:extLst>
          </p:cNvPr>
          <p:cNvSpPr>
            <a:spLocks noGrp="1"/>
          </p:cNvSpPr>
          <p:nvPr>
            <p:ph type="title"/>
          </p:nvPr>
        </p:nvSpPr>
        <p:spPr>
          <a:xfrm>
            <a:off x="1195060" y="0"/>
            <a:ext cx="10515600" cy="1325563"/>
          </a:xfrm>
        </p:spPr>
        <p:txBody>
          <a:bodyPr>
            <a:normAutofit/>
          </a:bodyPr>
          <a:lstStyle/>
          <a:p>
            <a:pPr algn="r" rtl="1"/>
            <a:r>
              <a:rPr lang="fa-IR" sz="3600" dirty="0">
                <a:cs typeface="B Titr" panose="00000700000000000000" pitchFamily="2" charset="-78"/>
              </a:rPr>
              <a:t>خرابی بالقوه</a:t>
            </a:r>
            <a:endParaRPr lang="en-US" sz="3600" dirty="0">
              <a:cs typeface="B Titr" panose="00000700000000000000" pitchFamily="2" charset="-78"/>
            </a:endParaRPr>
          </a:p>
        </p:txBody>
      </p:sp>
      <p:pic>
        <p:nvPicPr>
          <p:cNvPr id="5" name="Content Placeholder 4">
            <a:extLst>
              <a:ext uri="{FF2B5EF4-FFF2-40B4-BE49-F238E27FC236}">
                <a16:creationId xmlns:a16="http://schemas.microsoft.com/office/drawing/2014/main" id="{1D155EE2-6AA6-96D8-8DE4-AFBCA775A394}"/>
              </a:ext>
            </a:extLst>
          </p:cNvPr>
          <p:cNvPicPr>
            <a:picLocks noGrp="1" noChangeAspect="1"/>
          </p:cNvPicPr>
          <p:nvPr>
            <p:ph idx="1"/>
          </p:nvPr>
        </p:nvPicPr>
        <p:blipFill>
          <a:blip r:embed="rId2"/>
          <a:stretch>
            <a:fillRect/>
          </a:stretch>
        </p:blipFill>
        <p:spPr>
          <a:xfrm>
            <a:off x="2425960" y="2061107"/>
            <a:ext cx="7137918" cy="4796893"/>
          </a:xfrm>
        </p:spPr>
      </p:pic>
      <p:sp>
        <p:nvSpPr>
          <p:cNvPr id="3" name="TextBox 2">
            <a:extLst>
              <a:ext uri="{FF2B5EF4-FFF2-40B4-BE49-F238E27FC236}">
                <a16:creationId xmlns:a16="http://schemas.microsoft.com/office/drawing/2014/main" id="{74334C3B-2986-12E8-1F85-89B6EC33C61A}"/>
              </a:ext>
            </a:extLst>
          </p:cNvPr>
          <p:cNvSpPr txBox="1"/>
          <p:nvPr/>
        </p:nvSpPr>
        <p:spPr>
          <a:xfrm>
            <a:off x="923732" y="1129004"/>
            <a:ext cx="8957386" cy="646331"/>
          </a:xfrm>
          <a:prstGeom prst="rect">
            <a:avLst/>
          </a:prstGeom>
          <a:noFill/>
        </p:spPr>
        <p:txBody>
          <a:bodyPr wrap="square" rtlCol="0">
            <a:spAutoFit/>
          </a:bodyPr>
          <a:lstStyle/>
          <a:p>
            <a:r>
              <a:rPr lang="en-US" dirty="0"/>
              <a:t>According to SAE JA-1011, a </a:t>
            </a:r>
            <a:r>
              <a:rPr lang="en-US" i="1" dirty="0"/>
              <a:t>potential failure </a:t>
            </a:r>
            <a:r>
              <a:rPr lang="en-US" dirty="0"/>
              <a:t>is an identifiable</a:t>
            </a:r>
            <a:r>
              <a:rPr lang="fa-IR" dirty="0"/>
              <a:t> </a:t>
            </a:r>
            <a:r>
              <a:rPr lang="en-US" dirty="0"/>
              <a:t>condition</a:t>
            </a:r>
            <a:r>
              <a:rPr lang="fa-IR" dirty="0"/>
              <a:t> </a:t>
            </a:r>
            <a:r>
              <a:rPr lang="en-US" dirty="0"/>
              <a:t>indicating that a functional failure is either about to occur or in the</a:t>
            </a:r>
            <a:r>
              <a:rPr lang="fa-IR" dirty="0"/>
              <a:t> </a:t>
            </a:r>
            <a:r>
              <a:rPr lang="en-US" dirty="0"/>
              <a:t>process of occurring</a:t>
            </a:r>
          </a:p>
        </p:txBody>
      </p:sp>
    </p:spTree>
    <p:extLst>
      <p:ext uri="{BB962C8B-B14F-4D97-AF65-F5344CB8AC3E}">
        <p14:creationId xmlns:p14="http://schemas.microsoft.com/office/powerpoint/2010/main" val="614044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29BE-445B-547A-9A70-C7A1C78ACFA7}"/>
              </a:ext>
            </a:extLst>
          </p:cNvPr>
          <p:cNvSpPr>
            <a:spLocks noGrp="1"/>
          </p:cNvSpPr>
          <p:nvPr>
            <p:ph idx="1"/>
          </p:nvPr>
        </p:nvSpPr>
        <p:spPr/>
        <p:txBody>
          <a:bodyPr>
            <a:noAutofit/>
          </a:bodyPr>
          <a:lstStyle/>
          <a:p>
            <a:r>
              <a:rPr lang="en-US" sz="2000" dirty="0"/>
              <a:t>functional failures</a:t>
            </a:r>
            <a:r>
              <a:rPr lang="fa-IR" sz="2000" dirty="0"/>
              <a:t> </a:t>
            </a:r>
            <a:r>
              <a:rPr lang="en-US" sz="2000" dirty="0"/>
              <a:t>affecting production capacity in any form are</a:t>
            </a:r>
            <a:r>
              <a:rPr lang="fa-IR" sz="2000" dirty="0"/>
              <a:t> </a:t>
            </a:r>
            <a:r>
              <a:rPr lang="en-US" sz="2000" dirty="0"/>
              <a:t>classified as critical, because</a:t>
            </a:r>
            <a:r>
              <a:rPr lang="fa-IR" sz="2000" dirty="0"/>
              <a:t> </a:t>
            </a:r>
            <a:r>
              <a:rPr lang="en-US" sz="2000" dirty="0"/>
              <a:t>they carry economic risks</a:t>
            </a:r>
            <a:endParaRPr lang="fa-IR" sz="2000" dirty="0"/>
          </a:p>
          <a:p>
            <a:r>
              <a:rPr lang="en-US" sz="2000" dirty="0"/>
              <a:t>There are failures that do</a:t>
            </a:r>
            <a:r>
              <a:rPr lang="fa-IR" sz="2000" dirty="0"/>
              <a:t> </a:t>
            </a:r>
            <a:r>
              <a:rPr lang="en-US" sz="2000" dirty="0"/>
              <a:t>not impact production capacity, but their economic consequences are still</a:t>
            </a:r>
            <a:r>
              <a:rPr lang="fa-IR" sz="2000" dirty="0"/>
              <a:t> </a:t>
            </a:r>
            <a:r>
              <a:rPr lang="en-US" sz="2000" dirty="0"/>
              <a:t>significant because of the elevated cost of repairing or replacing worn-out</a:t>
            </a:r>
            <a:r>
              <a:rPr lang="fa-IR" sz="2000" dirty="0"/>
              <a:t> </a:t>
            </a:r>
            <a:r>
              <a:rPr lang="en-US" sz="2000" dirty="0"/>
              <a:t>machinery or increases in energy consumption</a:t>
            </a:r>
            <a:endParaRPr lang="fa-IR" sz="2000" dirty="0"/>
          </a:p>
          <a:p>
            <a:r>
              <a:rPr lang="en-US" sz="2000" dirty="0"/>
              <a:t>When failures have the</a:t>
            </a:r>
            <a:r>
              <a:rPr lang="fa-IR" sz="2000" dirty="0"/>
              <a:t> </a:t>
            </a:r>
            <a:r>
              <a:rPr lang="en-US" sz="2000" dirty="0"/>
              <a:t>potential to put the health or safety of people at risk, they are also considered</a:t>
            </a:r>
            <a:r>
              <a:rPr lang="fa-IR" sz="2000" dirty="0"/>
              <a:t> </a:t>
            </a:r>
            <a:r>
              <a:rPr lang="en-US" sz="2000" dirty="0"/>
              <a:t>critical</a:t>
            </a:r>
            <a:endParaRPr lang="fa-IR" sz="2000" dirty="0"/>
          </a:p>
          <a:p>
            <a:r>
              <a:rPr lang="en-US" sz="2000" dirty="0"/>
              <a:t>On the</a:t>
            </a:r>
            <a:r>
              <a:rPr lang="fa-IR" sz="2000" dirty="0"/>
              <a:t> </a:t>
            </a:r>
            <a:r>
              <a:rPr lang="en-US" sz="2000" dirty="0"/>
              <a:t>other hand, failure events that do not affect production capacity,</a:t>
            </a:r>
            <a:r>
              <a:rPr lang="fa-IR" sz="2000" dirty="0"/>
              <a:t> </a:t>
            </a:r>
            <a:r>
              <a:rPr lang="en-US" sz="2000" dirty="0"/>
              <a:t>people’ s</a:t>
            </a:r>
            <a:r>
              <a:rPr lang="fa-IR" sz="2000" dirty="0"/>
              <a:t> </a:t>
            </a:r>
            <a:r>
              <a:rPr lang="en-US" sz="2000" dirty="0"/>
              <a:t>safety, environmental integrity, or the company image at all and</a:t>
            </a:r>
            <a:r>
              <a:rPr lang="fa-IR" sz="2000" dirty="0"/>
              <a:t> </a:t>
            </a:r>
            <a:r>
              <a:rPr lang="en-US" sz="2000" dirty="0"/>
              <a:t>are not</a:t>
            </a:r>
            <a:r>
              <a:rPr lang="fa-IR" sz="2000" dirty="0"/>
              <a:t> </a:t>
            </a:r>
            <a:r>
              <a:rPr lang="en-US" sz="2000" dirty="0"/>
              <a:t>costly to repair are all considered </a:t>
            </a:r>
            <a:r>
              <a:rPr lang="en-US" sz="2000" i="1" dirty="0"/>
              <a:t>noncritical </a:t>
            </a:r>
            <a:r>
              <a:rPr lang="en-US" sz="2000" dirty="0"/>
              <a:t>functional failures</a:t>
            </a:r>
            <a:endParaRPr lang="fa-IR" sz="2000" dirty="0"/>
          </a:p>
          <a:p>
            <a:r>
              <a:rPr lang="en-US" sz="2000" i="1" dirty="0"/>
              <a:t>Hidden</a:t>
            </a:r>
            <a:r>
              <a:rPr lang="fa-IR" sz="2000" i="1" dirty="0"/>
              <a:t> </a:t>
            </a:r>
            <a:r>
              <a:rPr lang="en-US" sz="2000" i="1" dirty="0"/>
              <a:t>failures </a:t>
            </a:r>
            <a:r>
              <a:rPr lang="en-US" sz="2000" dirty="0"/>
              <a:t>occur when asset protective devices or redundant components fail</a:t>
            </a:r>
            <a:r>
              <a:rPr lang="fa-IR" sz="2000" dirty="0"/>
              <a:t> </a:t>
            </a:r>
            <a:r>
              <a:rPr lang="en-US" sz="2000" dirty="0"/>
              <a:t>to fulfill their function. They represent the inability of an asset to carry out</a:t>
            </a:r>
            <a:r>
              <a:rPr lang="fa-IR" sz="2000" dirty="0"/>
              <a:t> </a:t>
            </a:r>
            <a:r>
              <a:rPr lang="en-US" sz="2000" dirty="0"/>
              <a:t>its hidden functions— effectively, they were already in a failed state before</a:t>
            </a:r>
            <a:r>
              <a:rPr lang="fa-IR" sz="2000" dirty="0"/>
              <a:t> </a:t>
            </a:r>
            <a:r>
              <a:rPr lang="en-US" sz="2000" dirty="0"/>
              <a:t>being called on to act. Hidden failures are (by definition) not evident to</a:t>
            </a:r>
            <a:r>
              <a:rPr lang="fa-IR" sz="2000" dirty="0"/>
              <a:t> </a:t>
            </a:r>
            <a:r>
              <a:rPr lang="en-US" sz="2000" dirty="0"/>
              <a:t>the operator or maintainer of the machine during normal operation </a:t>
            </a:r>
            <a:r>
              <a:rPr lang="en-US" sz="2000" dirty="0" err="1"/>
              <a:t>andmay</a:t>
            </a:r>
            <a:r>
              <a:rPr lang="en-US" sz="2000" dirty="0"/>
              <a:t> expose the organization to multiple failures affecting the integrity of</a:t>
            </a:r>
            <a:r>
              <a:rPr lang="fa-IR" sz="2000" dirty="0"/>
              <a:t> </a:t>
            </a:r>
            <a:r>
              <a:rPr lang="en-US" sz="2000" dirty="0"/>
              <a:t>people, the environment, machinery, or the product</a:t>
            </a:r>
          </a:p>
        </p:txBody>
      </p:sp>
      <p:sp>
        <p:nvSpPr>
          <p:cNvPr id="4" name="Title 1">
            <a:extLst>
              <a:ext uri="{FF2B5EF4-FFF2-40B4-BE49-F238E27FC236}">
                <a16:creationId xmlns:a16="http://schemas.microsoft.com/office/drawing/2014/main" id="{1F22B203-89BE-D8AA-FAE2-923C9460D582}"/>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خرابی های بحرانی،غیر بحرانی و پنهان</a:t>
            </a:r>
            <a:endParaRPr lang="en-US" sz="3600" dirty="0">
              <a:cs typeface="B Titr" panose="00000700000000000000" pitchFamily="2" charset="-78"/>
            </a:endParaRPr>
          </a:p>
        </p:txBody>
      </p:sp>
    </p:spTree>
    <p:extLst>
      <p:ext uri="{BB962C8B-B14F-4D97-AF65-F5344CB8AC3E}">
        <p14:creationId xmlns:p14="http://schemas.microsoft.com/office/powerpoint/2010/main" val="2668711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01FFC-95ED-798A-1AD7-6E485AF5C841}"/>
              </a:ext>
            </a:extLst>
          </p:cNvPr>
          <p:cNvSpPr>
            <a:spLocks noGrp="1"/>
          </p:cNvSpPr>
          <p:nvPr>
            <p:ph idx="1"/>
          </p:nvPr>
        </p:nvSpPr>
        <p:spPr/>
        <p:txBody>
          <a:bodyPr/>
          <a:lstStyle/>
          <a:p>
            <a:pPr marL="0" lvl="0" indent="0" algn="r" rtl="1">
              <a:lnSpc>
                <a:spcPct val="150000"/>
              </a:lnSpc>
              <a:buNone/>
            </a:pPr>
            <a:r>
              <a:rPr lang="fa-IR" sz="3200" b="1" kern="100" dirty="0">
                <a:latin typeface="Calibri" panose="020F0502020204030204" pitchFamily="34" charset="0"/>
                <a:cs typeface="B Nazanin" panose="00000400000000000000" pitchFamily="2" charset="-78"/>
              </a:rPr>
              <a:t>هر خرابی عملکردی را به یکی از این سه دسته بچسبانید: </a:t>
            </a:r>
            <a:endParaRPr lang="en-US" sz="3200" b="1" kern="100" dirty="0">
              <a:latin typeface="Calibri" panose="020F0502020204030204" pitchFamily="34" charset="0"/>
              <a:cs typeface="B Nazanin" panose="00000400000000000000" pitchFamily="2" charset="-78"/>
            </a:endParaRPr>
          </a:p>
          <a:p>
            <a:pPr lvl="1" algn="r" rtl="1">
              <a:lnSpc>
                <a:spcPct val="150000"/>
              </a:lnSpc>
            </a:pPr>
            <a:r>
              <a:rPr lang="fa-IR" sz="3200" b="1" kern="100" dirty="0">
                <a:latin typeface="Calibri" panose="020F0502020204030204" pitchFamily="34" charset="0"/>
                <a:cs typeface="B Nazanin" panose="00000400000000000000" pitchFamily="2" charset="-78"/>
              </a:rPr>
              <a:t>بحرانی (</a:t>
            </a:r>
            <a:r>
              <a:rPr lang="en-US" sz="3200" b="1" kern="100" dirty="0">
                <a:latin typeface="Calibri" panose="020F0502020204030204" pitchFamily="34" charset="0"/>
                <a:cs typeface="B Nazanin" panose="00000400000000000000" pitchFamily="2" charset="-78"/>
              </a:rPr>
              <a:t>Critical</a:t>
            </a:r>
            <a:r>
              <a:rPr lang="fa-IR" sz="3200" b="1" kern="100" dirty="0">
                <a:latin typeface="Calibri" panose="020F0502020204030204" pitchFamily="34" charset="0"/>
                <a:cs typeface="B Nazanin" panose="00000400000000000000" pitchFamily="2" charset="-78"/>
              </a:rPr>
              <a:t>): تاثیر بر تولید/ایمنی/محیط زیست/هزینه زیاد</a:t>
            </a:r>
            <a:endParaRPr lang="en-US" sz="3200" b="1" kern="100" dirty="0">
              <a:latin typeface="Calibri" panose="020F0502020204030204" pitchFamily="34" charset="0"/>
              <a:cs typeface="B Nazanin" panose="00000400000000000000" pitchFamily="2" charset="-78"/>
            </a:endParaRPr>
          </a:p>
          <a:p>
            <a:pPr lvl="1" algn="r" rtl="1">
              <a:lnSpc>
                <a:spcPct val="150000"/>
              </a:lnSpc>
            </a:pPr>
            <a:r>
              <a:rPr lang="fa-IR" sz="3200" b="1" kern="100" dirty="0">
                <a:latin typeface="Calibri" panose="020F0502020204030204" pitchFamily="34" charset="0"/>
                <a:cs typeface="B Nazanin" panose="00000400000000000000" pitchFamily="2" charset="-78"/>
              </a:rPr>
              <a:t>غیر‌بحرانی (</a:t>
            </a:r>
            <a:r>
              <a:rPr lang="en-US" sz="3200" b="1" kern="100" dirty="0">
                <a:latin typeface="Calibri" panose="020F0502020204030204" pitchFamily="34" charset="0"/>
                <a:cs typeface="B Nazanin" panose="00000400000000000000" pitchFamily="2" charset="-78"/>
              </a:rPr>
              <a:t>Non-Critical</a:t>
            </a:r>
            <a:r>
              <a:rPr lang="fa-IR" sz="3200" b="1" kern="100" dirty="0">
                <a:latin typeface="Calibri" panose="020F0502020204030204" pitchFamily="34" charset="0"/>
                <a:cs typeface="B Nazanin" panose="00000400000000000000" pitchFamily="2" charset="-78"/>
              </a:rPr>
              <a:t>): فاقد ریسک جدی</a:t>
            </a:r>
            <a:endParaRPr lang="en-US" sz="3200" b="1" kern="100" dirty="0">
              <a:latin typeface="Calibri" panose="020F0502020204030204" pitchFamily="34" charset="0"/>
              <a:cs typeface="B Nazanin" panose="00000400000000000000" pitchFamily="2" charset="-78"/>
            </a:endParaRPr>
          </a:p>
          <a:p>
            <a:pPr lvl="1" algn="r" rtl="1">
              <a:lnSpc>
                <a:spcPct val="150000"/>
              </a:lnSpc>
            </a:pPr>
            <a:r>
              <a:rPr lang="fa-IR" sz="3200" b="1" kern="100" dirty="0">
                <a:latin typeface="Calibri" panose="020F0502020204030204" pitchFamily="34" charset="0"/>
                <a:cs typeface="B Nazanin" panose="00000400000000000000" pitchFamily="2" charset="-78"/>
              </a:rPr>
              <a:t>پنهان (</a:t>
            </a:r>
            <a:r>
              <a:rPr lang="en-US" sz="3200" b="1" kern="100" dirty="0">
                <a:latin typeface="Calibri" panose="020F0502020204030204" pitchFamily="34" charset="0"/>
                <a:cs typeface="B Nazanin" panose="00000400000000000000" pitchFamily="2" charset="-78"/>
              </a:rPr>
              <a:t>Hidden</a:t>
            </a:r>
            <a:r>
              <a:rPr lang="fa-IR" sz="3200" b="1" kern="100" dirty="0">
                <a:latin typeface="Calibri" panose="020F0502020204030204" pitchFamily="34" charset="0"/>
                <a:cs typeface="B Nazanin" panose="00000400000000000000" pitchFamily="2" charset="-78"/>
              </a:rPr>
              <a:t>): در حالت عادی محسوس نیست ولی خطرناک</a:t>
            </a:r>
            <a:endParaRPr lang="en-US" sz="3200" b="1" kern="100" dirty="0">
              <a:latin typeface="Calibri" panose="020F0502020204030204" pitchFamily="34" charset="0"/>
              <a:cs typeface="B Nazanin" panose="00000400000000000000" pitchFamily="2" charset="-78"/>
            </a:endParaRPr>
          </a:p>
          <a:p>
            <a:endParaRPr lang="en-US" sz="2000" b="1" kern="100" dirty="0">
              <a:latin typeface="Calibri" panose="020F0502020204030204" pitchFamily="34" charset="0"/>
              <a:cs typeface="B Nazanin" panose="00000400000000000000" pitchFamily="2" charset="-78"/>
            </a:endParaRPr>
          </a:p>
        </p:txBody>
      </p:sp>
      <p:sp>
        <p:nvSpPr>
          <p:cNvPr id="4" name="Title 1">
            <a:extLst>
              <a:ext uri="{FF2B5EF4-FFF2-40B4-BE49-F238E27FC236}">
                <a16:creationId xmlns:a16="http://schemas.microsoft.com/office/drawing/2014/main" id="{BB5B8B91-48EC-4086-9F61-C01B2015C2AF}"/>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خرابی های بحرانی،غیر بحرانی و پنهان</a:t>
            </a:r>
            <a:endParaRPr lang="en-US" sz="3600" dirty="0">
              <a:cs typeface="B Titr" panose="00000700000000000000" pitchFamily="2" charset="-78"/>
            </a:endParaRPr>
          </a:p>
        </p:txBody>
      </p:sp>
    </p:spTree>
    <p:extLst>
      <p:ext uri="{BB962C8B-B14F-4D97-AF65-F5344CB8AC3E}">
        <p14:creationId xmlns:p14="http://schemas.microsoft.com/office/powerpoint/2010/main" val="2873414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1AB4-BE3F-CFBE-F088-6A55F723969B}"/>
              </a:ext>
            </a:extLst>
          </p:cNvPr>
          <p:cNvSpPr>
            <a:spLocks noGrp="1"/>
          </p:cNvSpPr>
          <p:nvPr>
            <p:ph type="title"/>
          </p:nvPr>
        </p:nvSpPr>
        <p:spPr>
          <a:xfrm>
            <a:off x="1267408" y="122529"/>
            <a:ext cx="10515600" cy="1325563"/>
          </a:xfrm>
        </p:spPr>
        <p:txBody>
          <a:bodyPr/>
          <a:lstStyle/>
          <a:p>
            <a:pPr algn="r" rtl="1"/>
            <a:r>
              <a:rPr lang="fa-IR" sz="3600" dirty="0">
                <a:cs typeface="B Titr" panose="00000700000000000000" pitchFamily="2" charset="-78"/>
              </a:rPr>
              <a:t>مثال</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00B79013-B919-E6C8-14EB-882858E59CB6}"/>
              </a:ext>
            </a:extLst>
          </p:cNvPr>
          <p:cNvPicPr>
            <a:picLocks noGrp="1" noChangeAspect="1"/>
          </p:cNvPicPr>
          <p:nvPr>
            <p:ph idx="1"/>
          </p:nvPr>
        </p:nvPicPr>
        <p:blipFill>
          <a:blip r:embed="rId2"/>
          <a:stretch>
            <a:fillRect/>
          </a:stretch>
        </p:blipFill>
        <p:spPr>
          <a:xfrm>
            <a:off x="159195" y="584912"/>
            <a:ext cx="8942602" cy="6117091"/>
          </a:xfrm>
        </p:spPr>
      </p:pic>
    </p:spTree>
    <p:extLst>
      <p:ext uri="{BB962C8B-B14F-4D97-AF65-F5344CB8AC3E}">
        <p14:creationId xmlns:p14="http://schemas.microsoft.com/office/powerpoint/2010/main" val="4014667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9884-D023-AD8F-CE1A-17C2FEF8EAD2}"/>
              </a:ext>
            </a:extLst>
          </p:cNvPr>
          <p:cNvSpPr>
            <a:spLocks noGrp="1"/>
          </p:cNvSpPr>
          <p:nvPr>
            <p:ph type="title"/>
          </p:nvPr>
        </p:nvSpPr>
        <p:spPr/>
        <p:txBody>
          <a:bodyPr>
            <a:normAutofit/>
          </a:bodyPr>
          <a:lstStyle/>
          <a:p>
            <a:pPr algn="r" rtl="1"/>
            <a:r>
              <a:rPr lang="fa-IR" sz="3600" dirty="0">
                <a:cs typeface="B Titr" panose="00000700000000000000" pitchFamily="2" charset="-78"/>
              </a:rPr>
              <a:t>حالت‌های خرابی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738105DB-9E94-19DA-7B47-983812498E7C}"/>
              </a:ext>
            </a:extLst>
          </p:cNvPr>
          <p:cNvSpPr>
            <a:spLocks noGrp="1"/>
          </p:cNvSpPr>
          <p:nvPr>
            <p:ph idx="1"/>
          </p:nvPr>
        </p:nvSpPr>
        <p:spPr>
          <a:xfrm>
            <a:off x="351692" y="1690688"/>
            <a:ext cx="11002108" cy="5023412"/>
          </a:xfrm>
        </p:spPr>
        <p:txBody>
          <a:bodyPr>
            <a:normAutofit fontScale="92500"/>
          </a:bodyPr>
          <a:lstStyle/>
          <a:p>
            <a:pPr algn="l">
              <a:buFont typeface="Wingdings" panose="05000000000000000000" pitchFamily="2" charset="2"/>
              <a:buChar char="v"/>
            </a:pPr>
            <a:r>
              <a:rPr lang="en-US" b="0" i="0" u="none" strike="noStrike" baseline="0" dirty="0">
                <a:latin typeface="MinionPro-Regular"/>
              </a:rPr>
              <a:t>A failure mode is an event through which a functional failure manifests itself. </a:t>
            </a:r>
          </a:p>
          <a:p>
            <a:pPr algn="l">
              <a:buFont typeface="Wingdings" panose="05000000000000000000" pitchFamily="2" charset="2"/>
              <a:buChar char="v"/>
            </a:pPr>
            <a:r>
              <a:rPr lang="en-US" b="0" i="0" u="none" strike="noStrike" baseline="0" dirty="0">
                <a:latin typeface="MinionPro-Regular"/>
              </a:rPr>
              <a:t>SAE JA1011 defines a failure mode as a single event that causes a functional failure. </a:t>
            </a:r>
          </a:p>
          <a:p>
            <a:pPr algn="l">
              <a:buFont typeface="Wingdings" panose="05000000000000000000" pitchFamily="2" charset="2"/>
              <a:buChar char="v"/>
            </a:pPr>
            <a:r>
              <a:rPr lang="en-US" b="0" i="0" u="none" strike="noStrike" baseline="0" dirty="0">
                <a:latin typeface="MinionPro-Regular"/>
              </a:rPr>
              <a:t>Failure modes can occur at the system, subsystem, or maintainable item level. </a:t>
            </a:r>
          </a:p>
          <a:p>
            <a:pPr algn="l">
              <a:buFont typeface="Wingdings" panose="05000000000000000000" pitchFamily="2" charset="2"/>
              <a:buChar char="v"/>
            </a:pPr>
            <a:r>
              <a:rPr lang="en-US" b="0" i="0" u="none" strike="noStrike" baseline="0" dirty="0">
                <a:latin typeface="MinionPro-Regular"/>
              </a:rPr>
              <a:t>They can be influenced by external factors arising both within and outside the boundaries of the asset under analysis. </a:t>
            </a:r>
          </a:p>
          <a:p>
            <a:pPr algn="l">
              <a:buFont typeface="Wingdings" panose="05000000000000000000" pitchFamily="2" charset="2"/>
              <a:buChar char="v"/>
            </a:pPr>
            <a:r>
              <a:rPr lang="en-US" b="1" i="0" u="none" strike="noStrike" baseline="0" dirty="0">
                <a:solidFill>
                  <a:srgbClr val="FF0000"/>
                </a:solidFill>
                <a:latin typeface="MinionPro-Regular"/>
              </a:rPr>
              <a:t>One of the most challenging aspects of any RCM process is the correct identification of failure modes so that they can be addressed proactively</a:t>
            </a:r>
            <a:r>
              <a:rPr lang="en-US" b="0" i="0" u="none" strike="noStrike" baseline="0" dirty="0">
                <a:solidFill>
                  <a:srgbClr val="FF0000"/>
                </a:solidFill>
                <a:latin typeface="MinionPro-Regular"/>
              </a:rPr>
              <a:t>. </a:t>
            </a:r>
          </a:p>
          <a:p>
            <a:pPr algn="l">
              <a:buFont typeface="Wingdings" panose="05000000000000000000" pitchFamily="2" charset="2"/>
              <a:buChar char="v"/>
            </a:pPr>
            <a:r>
              <a:rPr lang="en-US" b="0" i="0" u="none" strike="noStrike" baseline="0" dirty="0">
                <a:solidFill>
                  <a:srgbClr val="C00000"/>
                </a:solidFill>
                <a:latin typeface="MinionPro-Regular"/>
              </a:rPr>
              <a:t>It is often the causes of failure modes that are the targets of RCM-R® decisions</a:t>
            </a:r>
            <a:endParaRPr lang="en-US" sz="4000" dirty="0">
              <a:solidFill>
                <a:srgbClr val="C00000"/>
              </a:solidFill>
            </a:endParaRPr>
          </a:p>
        </p:txBody>
      </p:sp>
    </p:spTree>
    <p:extLst>
      <p:ext uri="{BB962C8B-B14F-4D97-AF65-F5344CB8AC3E}">
        <p14:creationId xmlns:p14="http://schemas.microsoft.com/office/powerpoint/2010/main" val="11961210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ACB62-B145-B15D-322F-637FA042CC45}"/>
              </a:ext>
            </a:extLst>
          </p:cNvPr>
          <p:cNvSpPr>
            <a:spLocks noGrp="1"/>
          </p:cNvSpPr>
          <p:nvPr>
            <p:ph idx="1"/>
          </p:nvPr>
        </p:nvSpPr>
        <p:spPr>
          <a:xfrm>
            <a:off x="615820" y="1825624"/>
            <a:ext cx="10737980" cy="5125681"/>
          </a:xfrm>
        </p:spPr>
        <p:txBody>
          <a:bodyPr>
            <a:normAutofit fontScale="47500" lnSpcReduction="20000"/>
          </a:bodyPr>
          <a:lstStyle/>
          <a:p>
            <a:pPr marL="342900" lvl="0" indent="-342900" algn="just" rtl="1">
              <a:lnSpc>
                <a:spcPct val="120000"/>
              </a:lnSpc>
              <a:spcAft>
                <a:spcPts val="800"/>
              </a:spcAft>
              <a:buSzPts val="1000"/>
              <a:buFont typeface="Symbol" panose="05050102010706020507" pitchFamily="18" charset="2"/>
              <a:buChar char=""/>
              <a:tabLst>
                <a:tab pos="457200" algn="l"/>
              </a:tabLst>
            </a:pPr>
            <a:r>
              <a:rPr lang="fa-IR" sz="4500" b="1" dirty="0">
                <a:cs typeface="B Nazanin" panose="00000400000000000000" pitchFamily="2" charset="-78"/>
              </a:rPr>
              <a:t>تحلیل </a:t>
            </a:r>
            <a:r>
              <a:rPr lang="en-US" sz="4500" b="1" dirty="0">
                <a:cs typeface="B Nazanin" panose="00000400000000000000" pitchFamily="2" charset="-78"/>
              </a:rPr>
              <a:t>RCM</a:t>
            </a:r>
            <a:r>
              <a:rPr lang="fa-IR" sz="4500" b="1" dirty="0">
                <a:cs typeface="B Nazanin" panose="00000400000000000000" pitchFamily="2" charset="-78"/>
              </a:rPr>
              <a:t> باید تماما توافق جمعی و با حضور تیمی از : </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تعمیرات</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بهره‌برداری/اپراتور</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ایمنی</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فرآیند/مهندسی</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برق و ابزار دقیق</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و حتی مدیریت</a:t>
            </a:r>
            <a:endParaRPr lang="en-US" sz="4500" b="1" dirty="0">
              <a:cs typeface="B Nazanin" panose="00000400000000000000" pitchFamily="2" charset="-78"/>
            </a:endParaRPr>
          </a:p>
          <a:p>
            <a:pPr marL="342900" lvl="0" indent="-342900" algn="just" rtl="1">
              <a:lnSpc>
                <a:spcPct val="120000"/>
              </a:lnSpc>
              <a:spcAft>
                <a:spcPts val="800"/>
              </a:spcAft>
              <a:buSzPts val="1000"/>
              <a:buFont typeface="Symbol" panose="05050102010706020507" pitchFamily="18" charset="2"/>
              <a:buChar char=""/>
              <a:tabLst>
                <a:tab pos="457200" algn="l"/>
              </a:tabLst>
            </a:pPr>
            <a:r>
              <a:rPr lang="fa-IR" sz="4500" b="1" dirty="0">
                <a:cs typeface="B Nazanin" panose="00000400000000000000" pitchFamily="2" charset="-78"/>
              </a:rPr>
              <a:t>حضور بهره‌برداران الزامی است  چون: </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اولین نشانه‌های علایم خرابی را می‌بینند.</a:t>
            </a:r>
            <a:endParaRPr lang="en-US" sz="4500" b="1" dirty="0">
              <a:cs typeface="B Nazanin" panose="00000400000000000000" pitchFamily="2" charset="-78"/>
            </a:endParaRPr>
          </a:p>
          <a:p>
            <a:pPr marL="742950" lvl="1" indent="-285750" algn="just" rtl="1">
              <a:lnSpc>
                <a:spcPct val="120000"/>
              </a:lnSpc>
              <a:spcAft>
                <a:spcPts val="800"/>
              </a:spcAft>
              <a:buSzPts val="1000"/>
              <a:buFont typeface="Courier New" panose="02070309020205020404" pitchFamily="49" charset="0"/>
              <a:buChar char="o"/>
              <a:tabLst>
                <a:tab pos="914400" algn="l"/>
              </a:tabLst>
            </a:pPr>
            <a:r>
              <a:rPr lang="fa-IR" sz="4500" b="1" dirty="0">
                <a:cs typeface="B Nazanin" panose="00000400000000000000" pitchFamily="2" charset="-78"/>
              </a:rPr>
              <a:t>رفتار غیرمعمول را زودتر حس می‌کنند.</a:t>
            </a:r>
            <a:endParaRPr lang="en-US" sz="4500" b="1" dirty="0">
              <a:cs typeface="B Nazanin" panose="00000400000000000000" pitchFamily="2" charset="-78"/>
            </a:endParaRPr>
          </a:p>
          <a:p>
            <a:endParaRPr lang="en-US" dirty="0"/>
          </a:p>
        </p:txBody>
      </p:sp>
      <p:sp>
        <p:nvSpPr>
          <p:cNvPr id="4" name="Title 1">
            <a:extLst>
              <a:ext uri="{FF2B5EF4-FFF2-40B4-BE49-F238E27FC236}">
                <a16:creationId xmlns:a16="http://schemas.microsoft.com/office/drawing/2014/main" id="{F79273C2-61F2-6DB1-6459-401756BF2AC3}"/>
              </a:ext>
            </a:extLst>
          </p:cNvPr>
          <p:cNvSpPr>
            <a:spLocks noGrp="1"/>
          </p:cNvSpPr>
          <p:nvPr>
            <p:ph type="title"/>
          </p:nvPr>
        </p:nvSpPr>
        <p:spPr>
          <a:xfrm>
            <a:off x="838200" y="365125"/>
            <a:ext cx="10515600" cy="1325563"/>
          </a:xfrm>
        </p:spPr>
        <p:txBody>
          <a:bodyPr/>
          <a:lstStyle/>
          <a:p>
            <a:pPr algn="r" rtl="1"/>
            <a:r>
              <a:rPr lang="fa-IR" sz="3600" dirty="0">
                <a:cs typeface="B Titr" panose="00000700000000000000" pitchFamily="2" charset="-78"/>
              </a:rPr>
              <a:t>استخراج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1411546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FA71-9E95-887D-1DBD-762AD46C7A75}"/>
              </a:ext>
            </a:extLst>
          </p:cNvPr>
          <p:cNvSpPr>
            <a:spLocks noGrp="1"/>
          </p:cNvSpPr>
          <p:nvPr>
            <p:ph type="title"/>
          </p:nvPr>
        </p:nvSpPr>
        <p:spPr/>
        <p:txBody>
          <a:bodyPr/>
          <a:lstStyle/>
          <a:p>
            <a:pPr algn="r" rtl="1"/>
            <a:r>
              <a:rPr lang="fa-IR" sz="3600" dirty="0">
                <a:cs typeface="B Titr" panose="00000700000000000000" pitchFamily="2" charset="-78"/>
              </a:rPr>
              <a:t>استخراج حالت‌های خرابی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F3035452-3058-4FEF-19A1-56103F572683}"/>
              </a:ext>
            </a:extLst>
          </p:cNvPr>
          <p:cNvSpPr>
            <a:spLocks noGrp="1"/>
          </p:cNvSpPr>
          <p:nvPr>
            <p:ph idx="1"/>
          </p:nvPr>
        </p:nvSpPr>
        <p:spPr/>
        <p:txBody>
          <a:bodyPr/>
          <a:lstStyle/>
          <a:p>
            <a:pPr marL="0" indent="0" algn="r" rtl="1">
              <a:lnSpc>
                <a:spcPct val="150000"/>
              </a:lnSpc>
              <a:buNone/>
            </a:pPr>
            <a:r>
              <a:rPr lang="fa-IR" sz="2100" b="1" dirty="0">
                <a:cs typeface="B Nazanin" panose="00000400000000000000" pitchFamily="2" charset="-78"/>
              </a:rPr>
              <a:t>تکنیک اجرایی: طوفان ذهنی (</a:t>
            </a:r>
            <a:r>
              <a:rPr lang="en-US" sz="2100" b="1" dirty="0">
                <a:cs typeface="B Nazanin" panose="00000400000000000000" pitchFamily="2" charset="-78"/>
              </a:rPr>
              <a:t>Brainstorming</a:t>
            </a:r>
            <a:r>
              <a:rPr lang="fa-IR" sz="2100" b="1" dirty="0">
                <a:cs typeface="B Nazanin" panose="00000400000000000000" pitchFamily="2" charset="-78"/>
              </a:rPr>
              <a:t>) برای شناسایی </a:t>
            </a:r>
            <a:r>
              <a:rPr lang="en-US" sz="2100" b="1" dirty="0">
                <a:cs typeface="B Nazanin" panose="00000400000000000000" pitchFamily="2" charset="-78"/>
              </a:rPr>
              <a:t>Failure Modes</a:t>
            </a:r>
          </a:p>
          <a:p>
            <a:pPr marL="0" lvl="0" indent="0" algn="r" rtl="1">
              <a:lnSpc>
                <a:spcPct val="150000"/>
              </a:lnSpc>
              <a:buNone/>
            </a:pPr>
            <a:r>
              <a:rPr lang="en-US" sz="2100" b="1" dirty="0">
                <a:cs typeface="B Nazanin" panose="00000400000000000000" pitchFamily="2" charset="-78"/>
              </a:rPr>
              <a:t>Brainstorming</a:t>
            </a:r>
            <a:r>
              <a:rPr lang="fa-IR" sz="2100" b="1" dirty="0">
                <a:cs typeface="B Nazanin" panose="00000400000000000000" pitchFamily="2" charset="-78"/>
              </a:rPr>
              <a:t> طبق </a:t>
            </a:r>
            <a:r>
              <a:rPr lang="en-US" sz="2100" b="1" dirty="0">
                <a:cs typeface="B Nazanin" panose="00000400000000000000" pitchFamily="2" charset="-78"/>
              </a:rPr>
              <a:t>ISO 31010</a:t>
            </a:r>
            <a:r>
              <a:rPr lang="fa-IR" sz="2100" b="1" dirty="0">
                <a:cs typeface="B Nazanin" panose="00000400000000000000" pitchFamily="2" charset="-78"/>
              </a:rPr>
              <a:t> یکی از بهترین ابزار شناسایی ریسک و حالت خرابی است: </a:t>
            </a:r>
            <a:endParaRPr lang="en-US" sz="2100" b="1" dirty="0">
              <a:cs typeface="B Nazanin" panose="00000400000000000000" pitchFamily="2" charset="-78"/>
            </a:endParaRPr>
          </a:p>
          <a:p>
            <a:pPr lvl="1" algn="r" rtl="1">
              <a:lnSpc>
                <a:spcPct val="150000"/>
              </a:lnSpc>
            </a:pPr>
            <a:r>
              <a:rPr lang="fa-IR" sz="2100" b="1" dirty="0">
                <a:cs typeface="B Nazanin" panose="00000400000000000000" pitchFamily="2" charset="-78"/>
              </a:rPr>
              <a:t>تیم چندتخصصی</a:t>
            </a:r>
            <a:endParaRPr lang="en-US" sz="2100" b="1" dirty="0">
              <a:cs typeface="B Nazanin" panose="00000400000000000000" pitchFamily="2" charset="-78"/>
            </a:endParaRPr>
          </a:p>
          <a:p>
            <a:pPr lvl="1" algn="r" rtl="1">
              <a:lnSpc>
                <a:spcPct val="150000"/>
              </a:lnSpc>
            </a:pPr>
            <a:r>
              <a:rPr lang="fa-IR" sz="2100" b="1" dirty="0">
                <a:cs typeface="B Nazanin" panose="00000400000000000000" pitchFamily="2" charset="-78"/>
              </a:rPr>
              <a:t>ثبت بدون قضاوت (</a:t>
            </a:r>
            <a:r>
              <a:rPr lang="en-US" sz="2100" b="1" dirty="0">
                <a:cs typeface="B Nazanin" panose="00000400000000000000" pitchFamily="2" charset="-78"/>
              </a:rPr>
              <a:t>No Judgement</a:t>
            </a:r>
            <a:r>
              <a:rPr lang="fa-IR" sz="2100" b="1" dirty="0">
                <a:cs typeface="B Nazanin" panose="00000400000000000000" pitchFamily="2" charset="-78"/>
              </a:rPr>
              <a:t>)</a:t>
            </a:r>
            <a:endParaRPr lang="en-US" sz="2100" b="1" dirty="0">
              <a:cs typeface="B Nazanin" panose="00000400000000000000" pitchFamily="2" charset="-78"/>
            </a:endParaRPr>
          </a:p>
          <a:p>
            <a:pPr lvl="1" algn="r" rtl="1">
              <a:lnSpc>
                <a:spcPct val="150000"/>
              </a:lnSpc>
            </a:pPr>
            <a:r>
              <a:rPr lang="fa-IR" sz="2100" b="1" dirty="0">
                <a:cs typeface="B Nazanin" panose="00000400000000000000" pitchFamily="2" charset="-78"/>
              </a:rPr>
              <a:t>تسهیلگر </a:t>
            </a:r>
            <a:r>
              <a:rPr lang="en-US" sz="2100" b="1" dirty="0">
                <a:cs typeface="B Nazanin" panose="00000400000000000000" pitchFamily="2" charset="-78"/>
              </a:rPr>
              <a:t>RCM</a:t>
            </a:r>
            <a:r>
              <a:rPr lang="fa-IR" sz="2100" b="1" dirty="0">
                <a:cs typeface="B Nazanin" panose="00000400000000000000" pitchFamily="2" charset="-78"/>
              </a:rPr>
              <a:t> باید روند را ساختارمند کند</a:t>
            </a:r>
          </a:p>
          <a:p>
            <a:pPr lvl="1" algn="r" rtl="1">
              <a:lnSpc>
                <a:spcPct val="150000"/>
              </a:lnSpc>
            </a:pPr>
            <a:r>
              <a:rPr lang="en-US" sz="2100" b="1" dirty="0">
                <a:cs typeface="B Nazanin" panose="00000400000000000000" pitchFamily="2" charset="-78"/>
              </a:rPr>
              <a:t>Failure Modes</a:t>
            </a:r>
            <a:r>
              <a:rPr lang="fa-IR" sz="2100" b="1" dirty="0">
                <a:cs typeface="B Nazanin" panose="00000400000000000000" pitchFamily="2" charset="-78"/>
              </a:rPr>
              <a:t> هم شامل موارد با داده قبلی (</a:t>
            </a:r>
            <a:r>
              <a:rPr lang="en-US" sz="2100" b="1" dirty="0">
                <a:cs typeface="B Nazanin" panose="00000400000000000000" pitchFamily="2" charset="-78"/>
              </a:rPr>
              <a:t>Work Orders</a:t>
            </a:r>
            <a:r>
              <a:rPr lang="fa-IR" sz="2100" b="1" dirty="0">
                <a:cs typeface="B Nazanin" panose="00000400000000000000" pitchFamily="2" charset="-78"/>
              </a:rPr>
              <a:t>، تجربه، </a:t>
            </a:r>
            <a:r>
              <a:rPr lang="en-US" sz="2100" b="1" dirty="0">
                <a:cs typeface="B Nazanin" panose="00000400000000000000" pitchFamily="2" charset="-78"/>
              </a:rPr>
              <a:t>PM</a:t>
            </a:r>
            <a:r>
              <a:rPr lang="fa-IR" sz="2100" b="1" dirty="0">
                <a:cs typeface="B Nazanin" panose="00000400000000000000" pitchFamily="2" charset="-78"/>
              </a:rPr>
              <a:t>ها) است و هم مواردی که هنوز رخ نداده‌اند ولی ممکن است اتفاق بیفتند.</a:t>
            </a:r>
            <a:endParaRPr lang="en-US" sz="2100" b="1" dirty="0">
              <a:cs typeface="B Nazanin" panose="00000400000000000000" pitchFamily="2" charset="-78"/>
            </a:endParaRPr>
          </a:p>
          <a:p>
            <a:endParaRPr lang="en-US" dirty="0"/>
          </a:p>
        </p:txBody>
      </p:sp>
    </p:spTree>
    <p:extLst>
      <p:ext uri="{BB962C8B-B14F-4D97-AF65-F5344CB8AC3E}">
        <p14:creationId xmlns:p14="http://schemas.microsoft.com/office/powerpoint/2010/main" val="336370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9A904CDF-8449-9C30-8F08-53E46F35CFC4}"/>
              </a:ext>
            </a:extLst>
          </p:cNvPr>
          <p:cNvSpPr>
            <a:spLocks noGrp="1" noChangeArrowheads="1"/>
          </p:cNvSpPr>
          <p:nvPr>
            <p:ph type="body" sz="half" idx="1"/>
          </p:nvPr>
        </p:nvSpPr>
        <p:spPr/>
        <p:txBody>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12291" name="Rectangle 5">
            <a:extLst>
              <a:ext uri="{FF2B5EF4-FFF2-40B4-BE49-F238E27FC236}">
                <a16:creationId xmlns:a16="http://schemas.microsoft.com/office/drawing/2014/main" id="{64016F65-F61F-4EA7-1666-0EA1B92FDEAB}"/>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12292" name="Rounded Rectangle 7">
            <a:extLst>
              <a:ext uri="{FF2B5EF4-FFF2-40B4-BE49-F238E27FC236}">
                <a16:creationId xmlns:a16="http://schemas.microsoft.com/office/drawing/2014/main" id="{720BA404-5996-A7BE-7679-659C6DF26950}"/>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sp>
        <p:nvSpPr>
          <p:cNvPr id="12293" name="Content Placeholder 6">
            <a:extLst>
              <a:ext uri="{FF2B5EF4-FFF2-40B4-BE49-F238E27FC236}">
                <a16:creationId xmlns:a16="http://schemas.microsoft.com/office/drawing/2014/main" id="{C5F6050E-2883-1810-0A44-824A805A3017}"/>
              </a:ext>
            </a:extLst>
          </p:cNvPr>
          <p:cNvSpPr>
            <a:spLocks noGrp="1" noChangeArrowheads="1"/>
          </p:cNvSpPr>
          <p:nvPr>
            <p:ph sz="half" idx="2"/>
          </p:nvPr>
        </p:nvSpPr>
        <p:spPr>
          <a:xfrm>
            <a:off x="475861" y="1472196"/>
            <a:ext cx="11240278" cy="5214937"/>
          </a:xfrm>
        </p:spPr>
        <p:txBody>
          <a:bodyPr>
            <a:normAutofit/>
          </a:bodyPr>
          <a:lstStyle/>
          <a:p>
            <a:pPr algn="justLow" rtl="1">
              <a:lnSpc>
                <a:spcPct val="100000"/>
              </a:lnSpc>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در روش نت پيشگيرانه ما بر اساس برنامه هايي كه قبلا" تدوين نموده ايم ( بدون بازنگري در آنها ) و بر اساس شرايط اوليه دستگاه ( مطالعه كاتالوگها و شرايط نو بودن دستگاه ) آنها را به اجرا مي گذاريم درحاليكه پس از گذشت سالها ديگر اين برنامه ها اثربخش نمي باشد زيرا شرايط كاركرد دستگاه به مرور زمان تغيير مي كند ، كيفيت قطعاتي كه استفاده مي كنيم با قبل متفاوت است و .... .</a:t>
            </a:r>
          </a:p>
          <a:p>
            <a:pPr algn="justLow" rtl="1">
              <a:lnSpc>
                <a:spcPct val="100000"/>
              </a:lnSpc>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پس نمي توان فقط بر اساس دوره هاي زماني ثابت و انجام حتي درست و نظارت دقيق بر حسن انجام فعاليتهاي تدوين شده از اثربخش بودن فعاليتهاي نت اطمينان حاصل نمود بلكه بايد براي تجهيزات متفاوت و حتي مشابه ولي در شرايط مختلف از روشهاي اجرايي متفاوتي در نت بهره برد مانند </a:t>
            </a:r>
            <a:r>
              <a:rPr lang="en-US" altLang="fa-IR" dirty="0">
                <a:ea typeface="B Nazanin" panose="00000400000000000000" pitchFamily="2" charset="-78"/>
                <a:cs typeface="B Nazanin" panose="00000400000000000000" pitchFamily="2" charset="-78"/>
              </a:rPr>
              <a:t>PM , CBM :</a:t>
            </a:r>
            <a:r>
              <a:rPr lang="fa-IR" altLang="fa-IR" dirty="0">
                <a:ea typeface="B Nazanin" panose="00000400000000000000" pitchFamily="2" charset="-78"/>
                <a:cs typeface="B Nazanin" panose="00000400000000000000" pitchFamily="2" charset="-78"/>
              </a:rPr>
              <a:t> و ... تا با انتخاب استراتژي درست در وهله اول و سپس با كنترل در اجراي مناسب فعاليتها به حداكثر اثربخشي نايل آمد.</a:t>
            </a:r>
          </a:p>
        </p:txBody>
      </p:sp>
      <p:sp>
        <p:nvSpPr>
          <p:cNvPr id="12294" name="TextBox 5">
            <a:extLst>
              <a:ext uri="{FF2B5EF4-FFF2-40B4-BE49-F238E27FC236}">
                <a16:creationId xmlns:a16="http://schemas.microsoft.com/office/drawing/2014/main" id="{6E096345-FF32-593D-A0DC-F83BFD02C040}"/>
              </a:ext>
            </a:extLst>
          </p:cNvPr>
          <p:cNvSpPr txBox="1">
            <a:spLocks noChangeArrowheads="1"/>
          </p:cNvSpPr>
          <p:nvPr/>
        </p:nvSpPr>
        <p:spPr bwMode="auto">
          <a:xfrm>
            <a:off x="8018463" y="443944"/>
            <a:ext cx="3563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a:spcBef>
                <a:spcPct val="0"/>
              </a:spcBef>
              <a:buFontTx/>
              <a:buNone/>
            </a:pPr>
            <a:r>
              <a:rPr lang="fa-IR" altLang="fa-IR" dirty="0">
                <a:ea typeface="B Titr" panose="00000700000000000000" pitchFamily="2" charset="-78"/>
                <a:cs typeface="B Titr" panose="00000700000000000000" pitchFamily="2" charset="-78"/>
              </a:rPr>
              <a:t>لزوم پیاده سازی </a:t>
            </a:r>
            <a:r>
              <a:rPr lang="en-US" altLang="fa-IR" dirty="0">
                <a:ea typeface="B Titr" panose="00000700000000000000" pitchFamily="2" charset="-78"/>
                <a:cs typeface="B Titr" panose="00000700000000000000" pitchFamily="2" charset="-78"/>
              </a:rPr>
              <a:t>RCM</a:t>
            </a:r>
            <a:endParaRPr lang="fa-IR" altLang="fa-IR" dirty="0">
              <a:ea typeface="B Titr" panose="00000700000000000000" pitchFamily="2" charset="-78"/>
              <a:cs typeface="B Titr" panose="00000700000000000000"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A63C-BA70-3324-68F0-A5BC2C3908B6}"/>
              </a:ext>
            </a:extLst>
          </p:cNvPr>
          <p:cNvSpPr>
            <a:spLocks noGrp="1"/>
          </p:cNvSpPr>
          <p:nvPr>
            <p:ph type="title"/>
          </p:nvPr>
        </p:nvSpPr>
        <p:spPr/>
        <p:txBody>
          <a:bodyPr>
            <a:normAutofit/>
          </a:bodyPr>
          <a:lstStyle/>
          <a:p>
            <a:pPr algn="r"/>
            <a:r>
              <a:rPr lang="fa-IR" sz="3600" dirty="0">
                <a:cs typeface="B Titr" panose="00000700000000000000" pitchFamily="2" charset="-78"/>
              </a:rPr>
              <a:t>سیر کاهش سطح عملکرد</a:t>
            </a:r>
            <a:endParaRPr lang="en-US" sz="3600" dirty="0">
              <a:cs typeface="B Titr" panose="00000700000000000000" pitchFamily="2" charset="-78"/>
            </a:endParaRPr>
          </a:p>
        </p:txBody>
      </p:sp>
      <p:pic>
        <p:nvPicPr>
          <p:cNvPr id="5" name="Content Placeholder 4">
            <a:extLst>
              <a:ext uri="{FF2B5EF4-FFF2-40B4-BE49-F238E27FC236}">
                <a16:creationId xmlns:a16="http://schemas.microsoft.com/office/drawing/2014/main" id="{5E726C31-A1B4-D37C-0704-BD04D0E590F8}"/>
              </a:ext>
            </a:extLst>
          </p:cNvPr>
          <p:cNvPicPr>
            <a:picLocks noGrp="1" noChangeAspect="1"/>
          </p:cNvPicPr>
          <p:nvPr>
            <p:ph idx="1"/>
          </p:nvPr>
        </p:nvPicPr>
        <p:blipFill>
          <a:blip r:embed="rId2"/>
          <a:stretch>
            <a:fillRect/>
          </a:stretch>
        </p:blipFill>
        <p:spPr>
          <a:xfrm>
            <a:off x="3069770" y="2093926"/>
            <a:ext cx="5730473" cy="4176245"/>
          </a:xfrm>
        </p:spPr>
      </p:pic>
    </p:spTree>
    <p:extLst>
      <p:ext uri="{BB962C8B-B14F-4D97-AF65-F5344CB8AC3E}">
        <p14:creationId xmlns:p14="http://schemas.microsoft.com/office/powerpoint/2010/main" val="3369733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482-DB54-E36A-B0AB-81CCA8B63007}"/>
              </a:ext>
            </a:extLst>
          </p:cNvPr>
          <p:cNvSpPr>
            <a:spLocks noGrp="1"/>
          </p:cNvSpPr>
          <p:nvPr>
            <p:ph type="title"/>
          </p:nvPr>
        </p:nvSpPr>
        <p:spPr/>
        <p:txBody>
          <a:bodyPr>
            <a:normAutofit/>
          </a:bodyPr>
          <a:lstStyle/>
          <a:p>
            <a:pPr algn="r"/>
            <a:r>
              <a:rPr lang="fa-IR" sz="3600" dirty="0">
                <a:cs typeface="B Titr" panose="00000700000000000000" pitchFamily="2" charset="-78"/>
              </a:rPr>
              <a:t>منابع اطلاعات </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8D5B316F-B9F0-A540-C5A1-9CCE0B8116AD}"/>
              </a:ext>
            </a:extLst>
          </p:cNvPr>
          <p:cNvSpPr>
            <a:spLocks noGrp="1"/>
          </p:cNvSpPr>
          <p:nvPr>
            <p:ph idx="1"/>
          </p:nvPr>
        </p:nvSpPr>
        <p:spPr/>
        <p:txBody>
          <a:bodyPr/>
          <a:lstStyle/>
          <a:p>
            <a:pPr algn="r" rtl="1">
              <a:buFont typeface="Wingdings" panose="05000000000000000000" pitchFamily="2" charset="2"/>
              <a:buChar char="v"/>
            </a:pPr>
            <a:r>
              <a:rPr lang="fa-IR" dirty="0">
                <a:cs typeface="B Nazanin" panose="00000400000000000000" pitchFamily="2" charset="-78"/>
              </a:rPr>
              <a:t>پرسنل تولید</a:t>
            </a:r>
          </a:p>
          <a:p>
            <a:pPr algn="r" rtl="1">
              <a:buFont typeface="Wingdings" panose="05000000000000000000" pitchFamily="2" charset="2"/>
              <a:buChar char="v"/>
            </a:pPr>
            <a:r>
              <a:rPr lang="fa-IR" dirty="0">
                <a:cs typeface="B Nazanin" panose="00000400000000000000" pitchFamily="2" charset="-78"/>
              </a:rPr>
              <a:t>پرسنل تعمیرات</a:t>
            </a:r>
          </a:p>
          <a:p>
            <a:pPr algn="r" rtl="1">
              <a:buFont typeface="Wingdings" panose="05000000000000000000" pitchFamily="2" charset="2"/>
              <a:buChar char="v"/>
            </a:pPr>
            <a:r>
              <a:rPr lang="fa-IR" dirty="0">
                <a:cs typeface="B Nazanin" panose="00000400000000000000" pitchFamily="2" charset="-78"/>
              </a:rPr>
              <a:t>طوفان ذهنی (کل فرآیند</a:t>
            </a:r>
            <a:r>
              <a:rPr lang="en-US" dirty="0">
                <a:cs typeface="B Nazanin" panose="00000400000000000000" pitchFamily="2" charset="-78"/>
              </a:rPr>
              <a:t>RCM</a:t>
            </a:r>
            <a:r>
              <a:rPr lang="fa-IR" dirty="0">
                <a:cs typeface="B Nazanin" panose="00000400000000000000" pitchFamily="2" charset="-78"/>
              </a:rPr>
              <a:t>مبتنی براجماع و خرد جمعی است)</a:t>
            </a:r>
          </a:p>
          <a:p>
            <a:pPr algn="r" rtl="1">
              <a:buFont typeface="Wingdings" panose="05000000000000000000" pitchFamily="2" charset="2"/>
              <a:buChar char="v"/>
            </a:pPr>
            <a:r>
              <a:rPr lang="fa-IR" dirty="0">
                <a:cs typeface="B Nazanin" panose="00000400000000000000" pitchFamily="2" charset="-78"/>
              </a:rPr>
              <a:t>حکم کارها</a:t>
            </a:r>
          </a:p>
          <a:p>
            <a:pPr algn="r" rtl="1">
              <a:buFont typeface="Wingdings" panose="05000000000000000000" pitchFamily="2" charset="2"/>
              <a:buChar char="v"/>
            </a:pPr>
            <a:r>
              <a:rPr lang="en-US" dirty="0">
                <a:cs typeface="B Nazanin" panose="00000400000000000000" pitchFamily="2" charset="-78"/>
              </a:rPr>
              <a:t>PM</a:t>
            </a:r>
            <a:r>
              <a:rPr lang="fa-IR" dirty="0">
                <a:cs typeface="B Nazanin" panose="00000400000000000000" pitchFamily="2" charset="-78"/>
              </a:rPr>
              <a:t> ها</a:t>
            </a:r>
          </a:p>
          <a:p>
            <a:pPr algn="r" rtl="1">
              <a:buFont typeface="Wingdings" panose="05000000000000000000" pitchFamily="2" charset="2"/>
              <a:buChar char="v"/>
            </a:pPr>
            <a:endParaRPr lang="en-US" dirty="0">
              <a:cs typeface="B Nazanin" panose="00000400000000000000" pitchFamily="2" charset="-78"/>
            </a:endParaRPr>
          </a:p>
          <a:p>
            <a:pPr algn="r" rtl="1">
              <a:buFont typeface="Wingdings" panose="05000000000000000000" pitchFamily="2" charset="2"/>
              <a:buChar char="v"/>
            </a:pPr>
            <a:endParaRPr lang="en-US" dirty="0">
              <a:cs typeface="B Nazanin" panose="00000400000000000000" pitchFamily="2" charset="-78"/>
            </a:endParaRPr>
          </a:p>
        </p:txBody>
      </p:sp>
    </p:spTree>
    <p:extLst>
      <p:ext uri="{BB962C8B-B14F-4D97-AF65-F5344CB8AC3E}">
        <p14:creationId xmlns:p14="http://schemas.microsoft.com/office/powerpoint/2010/main" val="2581236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BAB6-93D0-6E9B-3BC9-00D8877C6C97}"/>
              </a:ext>
            </a:extLst>
          </p:cNvPr>
          <p:cNvSpPr>
            <a:spLocks noGrp="1"/>
          </p:cNvSpPr>
          <p:nvPr>
            <p:ph type="title"/>
          </p:nvPr>
        </p:nvSpPr>
        <p:spPr/>
        <p:txBody>
          <a:bodyPr>
            <a:normAutofit/>
          </a:bodyPr>
          <a:lstStyle/>
          <a:p>
            <a:pPr algn="r"/>
            <a:r>
              <a:rPr lang="fa-IR" sz="3600" dirty="0">
                <a:cs typeface="B Titr" panose="00000700000000000000" pitchFamily="2" charset="-78"/>
              </a:rPr>
              <a:t>تمام توقفات تجهیزات ناشی از حالت‌های شکست نیستند</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FE8ADCEB-36BC-A2B3-1359-8D74FB3E51AF}"/>
              </a:ext>
            </a:extLst>
          </p:cNvPr>
          <p:cNvSpPr>
            <a:spLocks noGrp="1"/>
          </p:cNvSpPr>
          <p:nvPr>
            <p:ph idx="1"/>
          </p:nvPr>
        </p:nvSpPr>
        <p:spPr/>
        <p:txBody>
          <a:bodyPr/>
          <a:lstStyle/>
          <a:p>
            <a:pPr algn="r" rtl="1"/>
            <a:r>
              <a:rPr lang="fa-IR" b="1" dirty="0">
                <a:cs typeface="B Nazanin" panose="00000400000000000000" pitchFamily="2" charset="-78"/>
              </a:rPr>
              <a:t>خطاهای انسانی :</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11A9FCA6-4CC0-4E78-B111-2FE20E7227A0}"/>
              </a:ext>
            </a:extLst>
          </p:cNvPr>
          <p:cNvPicPr>
            <a:picLocks noChangeAspect="1"/>
          </p:cNvPicPr>
          <p:nvPr/>
        </p:nvPicPr>
        <p:blipFill>
          <a:blip r:embed="rId2"/>
          <a:stretch>
            <a:fillRect/>
          </a:stretch>
        </p:blipFill>
        <p:spPr>
          <a:xfrm>
            <a:off x="233290" y="1578224"/>
            <a:ext cx="6962192" cy="5279776"/>
          </a:xfrm>
          <a:prstGeom prst="rect">
            <a:avLst/>
          </a:prstGeom>
        </p:spPr>
      </p:pic>
    </p:spTree>
    <p:extLst>
      <p:ext uri="{BB962C8B-B14F-4D97-AF65-F5344CB8AC3E}">
        <p14:creationId xmlns:p14="http://schemas.microsoft.com/office/powerpoint/2010/main" val="14945560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EBE4-1A2B-040D-21C7-CD08C012B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20608-9A52-81A0-E569-57093E68B845}"/>
              </a:ext>
            </a:extLst>
          </p:cNvPr>
          <p:cNvSpPr>
            <a:spLocks noGrp="1"/>
          </p:cNvSpPr>
          <p:nvPr>
            <p:ph type="title"/>
          </p:nvPr>
        </p:nvSpPr>
        <p:spPr/>
        <p:txBody>
          <a:bodyPr>
            <a:normAutofit/>
          </a:bodyPr>
          <a:lstStyle/>
          <a:p>
            <a:pPr algn="r"/>
            <a:r>
              <a:rPr lang="fa-IR" sz="3600" dirty="0">
                <a:cs typeface="B Titr" panose="00000700000000000000" pitchFamily="2" charset="-78"/>
              </a:rPr>
              <a:t>تمام توقفات تجهیزات ناشی از حالت‌های شکست نیستند</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D80A7133-4A93-8B93-407C-E1E5B8E2446C}"/>
              </a:ext>
            </a:extLst>
          </p:cNvPr>
          <p:cNvSpPr>
            <a:spLocks noGrp="1"/>
          </p:cNvSpPr>
          <p:nvPr>
            <p:ph idx="1"/>
          </p:nvPr>
        </p:nvSpPr>
        <p:spPr/>
        <p:txBody>
          <a:bodyPr/>
          <a:lstStyle/>
          <a:p>
            <a:pPr algn="r" rtl="1"/>
            <a:r>
              <a:rPr lang="fa-IR" b="1" dirty="0">
                <a:cs typeface="B Nazanin" panose="00000400000000000000" pitchFamily="2" charset="-78"/>
              </a:rPr>
              <a:t>افزایش سطح عملکرد بالاتر از ظرفیت ذاتی:</a:t>
            </a:r>
            <a:endParaRPr lang="en-US" b="1" dirty="0">
              <a:cs typeface="B Nazanin" panose="00000400000000000000" pitchFamily="2" charset="-78"/>
            </a:endParaRPr>
          </a:p>
        </p:txBody>
      </p:sp>
      <p:pic>
        <p:nvPicPr>
          <p:cNvPr id="6" name="Picture 5">
            <a:extLst>
              <a:ext uri="{FF2B5EF4-FFF2-40B4-BE49-F238E27FC236}">
                <a16:creationId xmlns:a16="http://schemas.microsoft.com/office/drawing/2014/main" id="{158B4265-D37A-12D8-3500-BD2258D4CAF0}"/>
              </a:ext>
            </a:extLst>
          </p:cNvPr>
          <p:cNvPicPr>
            <a:picLocks noChangeAspect="1"/>
          </p:cNvPicPr>
          <p:nvPr/>
        </p:nvPicPr>
        <p:blipFill>
          <a:blip r:embed="rId2"/>
          <a:stretch>
            <a:fillRect/>
          </a:stretch>
        </p:blipFill>
        <p:spPr>
          <a:xfrm>
            <a:off x="422032" y="2548053"/>
            <a:ext cx="6480728" cy="4112525"/>
          </a:xfrm>
          <a:prstGeom prst="rect">
            <a:avLst/>
          </a:prstGeom>
        </p:spPr>
      </p:pic>
    </p:spTree>
    <p:extLst>
      <p:ext uri="{BB962C8B-B14F-4D97-AF65-F5344CB8AC3E}">
        <p14:creationId xmlns:p14="http://schemas.microsoft.com/office/powerpoint/2010/main" val="221838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3B4-3579-1D2A-1325-FF5458C2EC93}"/>
              </a:ext>
            </a:extLst>
          </p:cNvPr>
          <p:cNvSpPr>
            <a:spLocks noGrp="1"/>
          </p:cNvSpPr>
          <p:nvPr>
            <p:ph type="title"/>
          </p:nvPr>
        </p:nvSpPr>
        <p:spPr/>
        <p:txBody>
          <a:bodyPr>
            <a:normAutofit/>
          </a:bodyPr>
          <a:lstStyle/>
          <a:p>
            <a:pPr algn="r" rtl="1"/>
            <a:r>
              <a:rPr lang="fa-IR" sz="3600" dirty="0">
                <a:cs typeface="B Titr" panose="00000700000000000000" pitchFamily="2" charset="-78"/>
              </a:rPr>
              <a:t>دسته بندی حالت‌های خرابی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9217E822-3988-18BA-C26E-42FEE92F5619}"/>
              </a:ext>
            </a:extLst>
          </p:cNvPr>
          <p:cNvSpPr>
            <a:spLocks noGrp="1"/>
          </p:cNvSpPr>
          <p:nvPr>
            <p:ph idx="1"/>
          </p:nvPr>
        </p:nvSpPr>
        <p:spPr>
          <a:xfrm>
            <a:off x="523398" y="1433596"/>
            <a:ext cx="10951699" cy="1776135"/>
          </a:xfrm>
        </p:spPr>
        <p:txBody>
          <a:bodyPr>
            <a:normAutofit/>
          </a:bodyPr>
          <a:lstStyle/>
          <a:p>
            <a:pPr algn="l">
              <a:buFont typeface="Wingdings" panose="05000000000000000000" pitchFamily="2" charset="2"/>
              <a:buChar char="v"/>
            </a:pPr>
            <a:r>
              <a:rPr lang="en-US" b="0" i="0" u="none" strike="noStrike" baseline="0" dirty="0">
                <a:latin typeface="MinionPro-Regular"/>
              </a:rPr>
              <a:t>Physical, electrical, chemical, and mechanical stresses, either alone or in</a:t>
            </a:r>
            <a:r>
              <a:rPr lang="fa-IR" b="0" i="0" u="none" strike="noStrike" baseline="0" dirty="0">
                <a:latin typeface="MinionPro-Regular"/>
              </a:rPr>
              <a:t> </a:t>
            </a:r>
            <a:r>
              <a:rPr lang="en-US" b="0" i="0" u="none" strike="noStrike" baseline="0" dirty="0">
                <a:latin typeface="MinionPro-Regular"/>
              </a:rPr>
              <a:t>combination, induce failures in physical assets. </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ISO 14224, on the collection</a:t>
            </a:r>
            <a:r>
              <a:rPr lang="fa-IR" b="0" i="0" u="none" strike="noStrike" baseline="0" dirty="0">
                <a:latin typeface="MinionPro-Regular"/>
              </a:rPr>
              <a:t> </a:t>
            </a:r>
            <a:r>
              <a:rPr lang="en-US" b="0" i="0" u="none" strike="noStrike" baseline="0" dirty="0">
                <a:latin typeface="MinionPro-Regular"/>
              </a:rPr>
              <a:t>and exchange of reliability data, calls these processes “ failure mechanisms.”</a:t>
            </a:r>
            <a:endParaRPr lang="fa-IR" b="0" i="0" u="none" strike="noStrike" baseline="0" dirty="0">
              <a:latin typeface="MinionPro-Regular"/>
            </a:endParaRPr>
          </a:p>
          <a:p>
            <a:pPr>
              <a:buNone/>
            </a:pPr>
            <a:endParaRPr lang="en-US" dirty="0">
              <a:effectLst/>
            </a:endParaRPr>
          </a:p>
          <a:p>
            <a:pPr algn="l">
              <a:buFont typeface="Wingdings" panose="05000000000000000000" pitchFamily="2" charset="2"/>
              <a:buChar char="v"/>
            </a:pPr>
            <a:endParaRPr lang="en-US" dirty="0"/>
          </a:p>
        </p:txBody>
      </p:sp>
      <p:sp>
        <p:nvSpPr>
          <p:cNvPr id="4" name="TextBox 3">
            <a:extLst>
              <a:ext uri="{FF2B5EF4-FFF2-40B4-BE49-F238E27FC236}">
                <a16:creationId xmlns:a16="http://schemas.microsoft.com/office/drawing/2014/main" id="{2497C8CB-B519-2ECD-51D5-87986D12FB38}"/>
              </a:ext>
            </a:extLst>
          </p:cNvPr>
          <p:cNvSpPr txBox="1"/>
          <p:nvPr/>
        </p:nvSpPr>
        <p:spPr>
          <a:xfrm>
            <a:off x="2043403" y="3727579"/>
            <a:ext cx="9431694" cy="2581219"/>
          </a:xfrm>
          <a:prstGeom prst="rect">
            <a:avLst/>
          </a:prstGeom>
          <a:noFill/>
        </p:spPr>
        <p:txBody>
          <a:bodyPr wrap="square" rtlCol="0">
            <a:spAutoFit/>
          </a:bodyPr>
          <a:lstStyle/>
          <a:p>
            <a:pPr marL="742950" lvl="1" indent="-285750" algn="just" rtl="1">
              <a:lnSpc>
                <a:spcPct val="107000"/>
              </a:lnSpc>
              <a:spcAft>
                <a:spcPts val="800"/>
              </a:spcAft>
              <a:buSzPts val="1000"/>
              <a:buFont typeface="Courier New" panose="02070309020205020404" pitchFamily="49" charset="0"/>
              <a:buChar char="o"/>
              <a:tabLst>
                <a:tab pos="914400" algn="l"/>
              </a:tabLst>
            </a:pPr>
            <a:r>
              <a:rPr lang="en-US" sz="2000" b="1" kern="100" dirty="0">
                <a:latin typeface="Calibri" panose="020F0502020204030204" pitchFamily="34" charset="0"/>
                <a:ea typeface="Calibri" panose="020F0502020204030204" pitchFamily="34" charset="0"/>
                <a:cs typeface="B Nazanin" panose="00000400000000000000" pitchFamily="2" charset="-78"/>
              </a:rPr>
              <a:t>Mechanical (MEC)</a:t>
            </a:r>
            <a:r>
              <a:rPr lang="fa-IR" sz="2000" b="1" kern="100" dirty="0">
                <a:latin typeface="Calibri" panose="020F0502020204030204" pitchFamily="34" charset="0"/>
                <a:ea typeface="Calibri" panose="020F0502020204030204" pitchFamily="34" charset="0"/>
                <a:cs typeface="B Nazanin" panose="00000400000000000000" pitchFamily="2" charset="-78"/>
              </a:rPr>
              <a:t>:</a:t>
            </a:r>
            <a:r>
              <a:rPr lang="fa-IR" sz="2000" kern="100" dirty="0">
                <a:latin typeface="Calibri" panose="020F0502020204030204" pitchFamily="34" charset="0"/>
                <a:ea typeface="Calibri" panose="020F0502020204030204" pitchFamily="34" charset="0"/>
                <a:cs typeface="B Nazanin" panose="00000400000000000000" pitchFamily="2" charset="-78"/>
              </a:rPr>
              <a:t> خرابی مکانیکی (مثل نشتی، لرزش غیر عادی، تغییر شکل، شل‌شدگی، گیرپاژ)</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rtl="1">
              <a:lnSpc>
                <a:spcPct val="107000"/>
              </a:lnSpc>
              <a:spcAft>
                <a:spcPts val="800"/>
              </a:spcAft>
              <a:buSzPts val="1000"/>
              <a:buFont typeface="Courier New" panose="02070309020205020404" pitchFamily="49" charset="0"/>
              <a:buChar char="o"/>
              <a:tabLst>
                <a:tab pos="914400" algn="l"/>
              </a:tabLst>
            </a:pPr>
            <a:r>
              <a:rPr lang="en-US" sz="2000" b="1" kern="100" dirty="0">
                <a:latin typeface="Calibri" panose="020F0502020204030204" pitchFamily="34" charset="0"/>
                <a:ea typeface="Calibri" panose="020F0502020204030204" pitchFamily="34" charset="0"/>
                <a:cs typeface="B Nazanin" panose="00000400000000000000" pitchFamily="2" charset="-78"/>
              </a:rPr>
              <a:t>Material (MAT)</a:t>
            </a:r>
            <a:r>
              <a:rPr lang="fa-IR" sz="2000" b="1" kern="100" dirty="0">
                <a:latin typeface="Calibri" panose="020F0502020204030204" pitchFamily="34" charset="0"/>
                <a:ea typeface="Calibri" panose="020F0502020204030204" pitchFamily="34" charset="0"/>
                <a:cs typeface="B Nazanin" panose="00000400000000000000" pitchFamily="2" charset="-78"/>
              </a:rPr>
              <a:t>:</a:t>
            </a:r>
            <a:r>
              <a:rPr lang="fa-IR" sz="2000" kern="100" dirty="0">
                <a:latin typeface="Calibri" panose="020F0502020204030204" pitchFamily="34" charset="0"/>
                <a:ea typeface="Calibri" panose="020F0502020204030204" pitchFamily="34" charset="0"/>
                <a:cs typeface="B Nazanin" panose="00000400000000000000" pitchFamily="2" charset="-78"/>
              </a:rPr>
              <a:t> مواد (فرسایش، خمش، شکست، ترک)</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rtl="1">
              <a:lnSpc>
                <a:spcPct val="107000"/>
              </a:lnSpc>
              <a:spcAft>
                <a:spcPts val="800"/>
              </a:spcAft>
              <a:buSzPts val="1000"/>
              <a:buFont typeface="Courier New" panose="02070309020205020404" pitchFamily="49" charset="0"/>
              <a:buChar char="o"/>
              <a:tabLst>
                <a:tab pos="914400" algn="l"/>
              </a:tabLst>
            </a:pPr>
            <a:r>
              <a:rPr lang="en-US" sz="2000" b="1" kern="100" dirty="0">
                <a:latin typeface="Calibri" panose="020F0502020204030204" pitchFamily="34" charset="0"/>
                <a:ea typeface="Calibri" panose="020F0502020204030204" pitchFamily="34" charset="0"/>
                <a:cs typeface="B Nazanin" panose="00000400000000000000" pitchFamily="2" charset="-78"/>
              </a:rPr>
              <a:t>Instrumentation (INS)</a:t>
            </a:r>
            <a:r>
              <a:rPr lang="fa-IR" sz="2000" b="1" kern="100" dirty="0">
                <a:latin typeface="Calibri" panose="020F0502020204030204" pitchFamily="34" charset="0"/>
                <a:ea typeface="Calibri" panose="020F0502020204030204" pitchFamily="34" charset="0"/>
                <a:cs typeface="B Nazanin" panose="00000400000000000000" pitchFamily="2" charset="-78"/>
              </a:rPr>
              <a:t>:</a:t>
            </a:r>
            <a:r>
              <a:rPr lang="fa-IR" sz="2000" kern="100" dirty="0">
                <a:latin typeface="Calibri" panose="020F0502020204030204" pitchFamily="34" charset="0"/>
                <a:ea typeface="Calibri" panose="020F0502020204030204" pitchFamily="34" charset="0"/>
                <a:cs typeface="B Nazanin" panose="00000400000000000000" pitchFamily="2" charset="-78"/>
              </a:rPr>
              <a:t> ابزار دقیق (سیگنال غلط، عدم کالیبراسیون)</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rtl="1">
              <a:lnSpc>
                <a:spcPct val="107000"/>
              </a:lnSpc>
              <a:spcAft>
                <a:spcPts val="800"/>
              </a:spcAft>
              <a:buSzPts val="1000"/>
              <a:buFont typeface="Courier New" panose="02070309020205020404" pitchFamily="49" charset="0"/>
              <a:buChar char="o"/>
              <a:tabLst>
                <a:tab pos="914400" algn="l"/>
              </a:tabLst>
            </a:pPr>
            <a:r>
              <a:rPr lang="en-US" sz="2000" b="1" kern="100" dirty="0">
                <a:latin typeface="Calibri" panose="020F0502020204030204" pitchFamily="34" charset="0"/>
                <a:ea typeface="Calibri" panose="020F0502020204030204" pitchFamily="34" charset="0"/>
                <a:cs typeface="B Nazanin" panose="00000400000000000000" pitchFamily="2" charset="-78"/>
              </a:rPr>
              <a:t>Electrical (ELE)</a:t>
            </a:r>
            <a:r>
              <a:rPr lang="fa-IR" sz="2000" b="1" kern="100" dirty="0">
                <a:latin typeface="Calibri" panose="020F0502020204030204" pitchFamily="34" charset="0"/>
                <a:ea typeface="Calibri" panose="020F0502020204030204" pitchFamily="34" charset="0"/>
                <a:cs typeface="B Nazanin" panose="00000400000000000000" pitchFamily="2" charset="-78"/>
              </a:rPr>
              <a:t>:</a:t>
            </a:r>
            <a:r>
              <a:rPr lang="fa-IR" sz="2000" kern="100" dirty="0">
                <a:latin typeface="Calibri" panose="020F0502020204030204" pitchFamily="34" charset="0"/>
                <a:ea typeface="Calibri" panose="020F0502020204030204" pitchFamily="34" charset="0"/>
                <a:cs typeface="B Nazanin" panose="00000400000000000000" pitchFamily="2" charset="-78"/>
              </a:rPr>
              <a:t> مشکلات برق (قطعی، اتصال کوتاه، نوسان ولتاژ)</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rtl="1">
              <a:lnSpc>
                <a:spcPct val="107000"/>
              </a:lnSpc>
              <a:spcAft>
                <a:spcPts val="800"/>
              </a:spcAft>
              <a:buSzPts val="1000"/>
              <a:buFont typeface="Courier New" panose="02070309020205020404" pitchFamily="49" charset="0"/>
              <a:buChar char="o"/>
              <a:tabLst>
                <a:tab pos="914400" algn="l"/>
              </a:tabLst>
            </a:pPr>
            <a:r>
              <a:rPr lang="en-US" sz="2000" b="1" kern="100" dirty="0">
                <a:latin typeface="Calibri" panose="020F0502020204030204" pitchFamily="34" charset="0"/>
                <a:ea typeface="Calibri" panose="020F0502020204030204" pitchFamily="34" charset="0"/>
                <a:cs typeface="B Nazanin" panose="00000400000000000000" pitchFamily="2" charset="-78"/>
              </a:rPr>
              <a:t>External (EXT)</a:t>
            </a:r>
            <a:r>
              <a:rPr lang="fa-IR" sz="2000" b="1" kern="100" dirty="0">
                <a:latin typeface="Calibri" panose="020F0502020204030204" pitchFamily="34" charset="0"/>
                <a:ea typeface="Calibri" panose="020F0502020204030204" pitchFamily="34" charset="0"/>
                <a:cs typeface="B Nazanin" panose="00000400000000000000" pitchFamily="2" charset="-78"/>
              </a:rPr>
              <a:t>:</a:t>
            </a:r>
            <a:r>
              <a:rPr lang="fa-IR" sz="2000" kern="100" dirty="0">
                <a:latin typeface="Calibri" panose="020F0502020204030204" pitchFamily="34" charset="0"/>
                <a:ea typeface="Calibri" panose="020F0502020204030204" pitchFamily="34" charset="0"/>
                <a:cs typeface="B Nazanin" panose="00000400000000000000" pitchFamily="2" charset="-78"/>
              </a:rPr>
              <a:t> عوامل بیرونی (خوردگی، گرد و خاک، یخ‌زدگی)</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rtl="1">
              <a:lnSpc>
                <a:spcPct val="107000"/>
              </a:lnSpc>
              <a:spcAft>
                <a:spcPts val="800"/>
              </a:spcAft>
              <a:buSzPts val="1000"/>
              <a:buFont typeface="Courier New" panose="02070309020205020404" pitchFamily="49" charset="0"/>
              <a:buChar char="o"/>
              <a:tabLst>
                <a:tab pos="914400" algn="l"/>
              </a:tabLst>
            </a:pPr>
            <a:r>
              <a:rPr lang="en-US" sz="2000" b="1" kern="100" dirty="0">
                <a:latin typeface="Calibri" panose="020F0502020204030204" pitchFamily="34" charset="0"/>
                <a:ea typeface="Calibri" panose="020F0502020204030204" pitchFamily="34" charset="0"/>
                <a:cs typeface="B Nazanin" panose="00000400000000000000" pitchFamily="2" charset="-78"/>
              </a:rPr>
              <a:t>Miscellaneous (MIS)</a:t>
            </a:r>
            <a:r>
              <a:rPr lang="fa-IR" sz="2000" b="1" kern="100" dirty="0">
                <a:latin typeface="Calibri" panose="020F0502020204030204" pitchFamily="34" charset="0"/>
                <a:ea typeface="Calibri" panose="020F0502020204030204" pitchFamily="34" charset="0"/>
                <a:cs typeface="B Nazanin" panose="00000400000000000000" pitchFamily="2" charset="-78"/>
              </a:rPr>
              <a:t>:</a:t>
            </a:r>
            <a:r>
              <a:rPr lang="fa-IR" sz="2000" kern="100" dirty="0">
                <a:latin typeface="Calibri" panose="020F0502020204030204" pitchFamily="34" charset="0"/>
                <a:ea typeface="Calibri" panose="020F0502020204030204" pitchFamily="34" charset="0"/>
                <a:cs typeface="B Nazanin" panose="00000400000000000000" pitchFamily="2" charset="-78"/>
              </a:rPr>
              <a:t> متفرقه (نامشخص، علل ترکیبی)</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914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322D-B427-22ED-88F8-DE9E387D9F16}"/>
              </a:ext>
            </a:extLst>
          </p:cNvPr>
          <p:cNvSpPr>
            <a:spLocks noGrp="1"/>
          </p:cNvSpPr>
          <p:nvPr>
            <p:ph type="title"/>
          </p:nvPr>
        </p:nvSpPr>
        <p:spPr/>
        <p:txBody>
          <a:bodyPr>
            <a:normAutofit/>
          </a:bodyPr>
          <a:lstStyle/>
          <a:p>
            <a:pPr rtl="1"/>
            <a:r>
              <a:rPr lang="en-US" sz="3600" b="1" i="1" u="none" strike="noStrike" baseline="0" dirty="0">
                <a:latin typeface="MinionPro-It"/>
              </a:rPr>
              <a:t>Mechanical (</a:t>
            </a:r>
            <a:r>
              <a:rPr lang="en-US" sz="3600" b="1" i="0" u="none" strike="noStrike" baseline="0" dirty="0">
                <a:latin typeface="MinionPro-Regular"/>
              </a:rPr>
              <a:t>Coded </a:t>
            </a:r>
            <a:r>
              <a:rPr lang="en-US" sz="3600" b="1" i="1" u="none" strike="noStrike" baseline="0" dirty="0">
                <a:latin typeface="MinionPro-It"/>
              </a:rPr>
              <a:t>MEC)</a:t>
            </a:r>
            <a:endParaRPr lang="en-US" sz="3600" b="1" dirty="0"/>
          </a:p>
        </p:txBody>
      </p:sp>
      <p:sp>
        <p:nvSpPr>
          <p:cNvPr id="3" name="Content Placeholder 2">
            <a:extLst>
              <a:ext uri="{FF2B5EF4-FFF2-40B4-BE49-F238E27FC236}">
                <a16:creationId xmlns:a16="http://schemas.microsoft.com/office/drawing/2014/main" id="{AEFE68F9-7690-16E8-4AA2-1734C195B003}"/>
              </a:ext>
            </a:extLst>
          </p:cNvPr>
          <p:cNvSpPr>
            <a:spLocks noGrp="1"/>
          </p:cNvSpPr>
          <p:nvPr>
            <p:ph idx="1"/>
          </p:nvPr>
        </p:nvSpPr>
        <p:spPr>
          <a:xfrm>
            <a:off x="838200" y="1536376"/>
            <a:ext cx="10515600" cy="4351338"/>
          </a:xfrm>
        </p:spPr>
        <p:txBody>
          <a:bodyPr>
            <a:noAutofit/>
          </a:bodyPr>
          <a:lstStyle/>
          <a:p>
            <a:pPr algn="l">
              <a:buFont typeface="Wingdings" panose="05000000000000000000" pitchFamily="2" charset="2"/>
              <a:buChar char="v"/>
            </a:pPr>
            <a:r>
              <a:rPr lang="en-US" b="0" i="0" u="none" strike="noStrike" baseline="0" dirty="0">
                <a:latin typeface="MinionPro-Regular"/>
              </a:rPr>
              <a:t> </a:t>
            </a:r>
            <a:r>
              <a:rPr lang="en-US" b="1" i="0" u="none" strike="noStrike" baseline="0" dirty="0">
                <a:latin typeface="MinionPro-Regular"/>
              </a:rPr>
              <a:t>General:</a:t>
            </a:r>
            <a:r>
              <a:rPr lang="en-US" b="0" i="0" u="none" strike="noStrike" baseline="0" dirty="0">
                <a:latin typeface="MinionPro-Regular"/>
              </a:rPr>
              <a:t> A failure related to some mechanical defect </a:t>
            </a:r>
            <a:r>
              <a:rPr lang="en-US" b="0" i="0" strike="noStrike" baseline="0" dirty="0">
                <a:latin typeface="MinionPro-Regular"/>
              </a:rPr>
              <a:t>but where</a:t>
            </a:r>
            <a:r>
              <a:rPr lang="fa-IR" b="0" i="0" strike="noStrike" baseline="0" dirty="0">
                <a:latin typeface="MinionPro-Regular"/>
              </a:rPr>
              <a:t> </a:t>
            </a:r>
            <a:r>
              <a:rPr lang="en-US" b="0" i="0" u="none" strike="noStrike" baseline="0" dirty="0">
                <a:latin typeface="MinionPro-Regular"/>
              </a:rPr>
              <a:t>no further details are known</a:t>
            </a:r>
          </a:p>
          <a:p>
            <a:pPr algn="l">
              <a:buFont typeface="Wingdings" panose="05000000000000000000" pitchFamily="2" charset="2"/>
              <a:buChar char="v"/>
            </a:pPr>
            <a:r>
              <a:rPr lang="en-US" b="0" i="0" u="none" strike="noStrike" baseline="0" dirty="0">
                <a:latin typeface="MinionPro-Regular"/>
              </a:rPr>
              <a:t> </a:t>
            </a:r>
            <a:r>
              <a:rPr lang="en-US" b="1" i="0" u="none" strike="noStrike" baseline="0" dirty="0">
                <a:latin typeface="MinionPro-Regular"/>
              </a:rPr>
              <a:t>Leakage:</a:t>
            </a:r>
            <a:r>
              <a:rPr lang="en-US" b="0" i="0" u="none" strike="noStrike" baseline="0" dirty="0">
                <a:latin typeface="MinionPro-Regular"/>
              </a:rPr>
              <a:t> External and internal leakage, either liquids or gases</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Abnormal vibration</a:t>
            </a:r>
          </a:p>
          <a:p>
            <a:pPr algn="l">
              <a:buFont typeface="Wingdings" panose="05000000000000000000" pitchFamily="2" charset="2"/>
              <a:buChar char="v"/>
            </a:pPr>
            <a:r>
              <a:rPr lang="en-US" b="0" i="0" u="none" strike="noStrike" baseline="0" dirty="0">
                <a:latin typeface="MinionPro-Regular"/>
              </a:rPr>
              <a:t> Clearance/alignment failure</a:t>
            </a:r>
          </a:p>
          <a:p>
            <a:pPr algn="l">
              <a:buFont typeface="Wingdings" panose="05000000000000000000" pitchFamily="2" charset="2"/>
              <a:buChar char="v"/>
            </a:pPr>
            <a:r>
              <a:rPr lang="en-US" b="0" i="0" u="none" strike="noStrike" baseline="0" dirty="0">
                <a:latin typeface="MinionPro-Regular"/>
              </a:rPr>
              <a:t> </a:t>
            </a:r>
            <a:r>
              <a:rPr lang="en-US" b="1" i="0" u="none" strike="noStrike" baseline="0" dirty="0">
                <a:latin typeface="MinionPro-Regular"/>
              </a:rPr>
              <a:t>Deformation:</a:t>
            </a:r>
            <a:r>
              <a:rPr lang="en-US" b="0" i="0" u="none" strike="noStrike" baseline="0" dirty="0">
                <a:latin typeface="MinionPro-Regular"/>
              </a:rPr>
              <a:t> Distortion, bending, buckling, denting, yielding,</a:t>
            </a:r>
            <a:r>
              <a:rPr lang="fa-IR" b="0" i="0" u="none" strike="noStrike" baseline="0" dirty="0">
                <a:latin typeface="MinionPro-Regular"/>
              </a:rPr>
              <a:t> </a:t>
            </a:r>
            <a:r>
              <a:rPr lang="en-US" b="0" i="0" u="none" strike="noStrike" baseline="0" dirty="0">
                <a:latin typeface="MinionPro-Regular"/>
              </a:rPr>
              <a:t>shrinking, blistering, creeping, and so on</a:t>
            </a:r>
          </a:p>
          <a:p>
            <a:pPr marL="0" indent="0" algn="l">
              <a:buNone/>
            </a:pPr>
            <a:r>
              <a:rPr lang="en-US" b="0" i="0" u="none" strike="noStrike" baseline="0" dirty="0">
                <a:latin typeface="MinionPro-Regular"/>
              </a:rPr>
              <a:t>(</a:t>
            </a:r>
            <a:r>
              <a:rPr lang="fa-IR" b="0" i="0" u="none" strike="noStrike" baseline="0" dirty="0">
                <a:latin typeface="MinionPro-Regular"/>
              </a:rPr>
              <a:t>اعوجاج، خمش، کمانش، فرورفتگی، تسلیم، جمع شدن، خزش و غیره</a:t>
            </a:r>
            <a:r>
              <a:rPr lang="en-US" b="0" i="0" u="none" strike="noStrike" baseline="0" dirty="0">
                <a:latin typeface="MinionPro-Regular"/>
              </a:rPr>
              <a:t>)</a:t>
            </a:r>
          </a:p>
          <a:p>
            <a:pPr algn="l">
              <a:buFont typeface="Wingdings" panose="05000000000000000000" pitchFamily="2" charset="2"/>
              <a:buChar char="v"/>
            </a:pPr>
            <a:r>
              <a:rPr lang="en-US" b="1" i="0" u="none" strike="noStrike" baseline="0" dirty="0">
                <a:latin typeface="MinionPro-Regular"/>
              </a:rPr>
              <a:t>Looseness:</a:t>
            </a:r>
            <a:r>
              <a:rPr lang="en-US" b="0" i="0" u="none" strike="noStrike" baseline="0" dirty="0">
                <a:latin typeface="MinionPro-Regular"/>
              </a:rPr>
              <a:t> Disconnection, loose items</a:t>
            </a:r>
          </a:p>
          <a:p>
            <a:pPr algn="l">
              <a:buFont typeface="Wingdings" panose="05000000000000000000" pitchFamily="2" charset="2"/>
              <a:buChar char="v"/>
            </a:pPr>
            <a:r>
              <a:rPr lang="en-US" b="0" i="0" u="none" strike="noStrike" baseline="0" dirty="0">
                <a:latin typeface="MinionPro-Regular"/>
              </a:rPr>
              <a:t> </a:t>
            </a:r>
            <a:r>
              <a:rPr lang="en-US" b="1" i="0" u="none" strike="noStrike" baseline="0" dirty="0">
                <a:latin typeface="MinionPro-Regular"/>
              </a:rPr>
              <a:t>Sticking:</a:t>
            </a:r>
            <a:r>
              <a:rPr lang="en-US" b="0" i="0" u="none" strike="noStrike" baseline="0" dirty="0">
                <a:latin typeface="MinionPro-Regular"/>
              </a:rPr>
              <a:t> jamming due to reasons other than deformation</a:t>
            </a:r>
            <a:r>
              <a:rPr lang="fa-IR" b="0" i="0" u="none" strike="noStrike" baseline="0" dirty="0">
                <a:latin typeface="MinionPro-Regular"/>
              </a:rPr>
              <a:t> </a:t>
            </a:r>
            <a:r>
              <a:rPr lang="en-US" b="0" i="0" u="none" strike="noStrike" baseline="0" dirty="0">
                <a:latin typeface="MinionPro-Regular"/>
              </a:rPr>
              <a:t>or clearance/alignment failures</a:t>
            </a:r>
            <a:endParaRPr lang="en-US" dirty="0"/>
          </a:p>
        </p:txBody>
      </p:sp>
    </p:spTree>
    <p:extLst>
      <p:ext uri="{BB962C8B-B14F-4D97-AF65-F5344CB8AC3E}">
        <p14:creationId xmlns:p14="http://schemas.microsoft.com/office/powerpoint/2010/main" val="2339095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A731-3655-C4C8-58EC-BD4FE5B440BD}"/>
              </a:ext>
            </a:extLst>
          </p:cNvPr>
          <p:cNvSpPr>
            <a:spLocks noGrp="1"/>
          </p:cNvSpPr>
          <p:nvPr>
            <p:ph type="title"/>
          </p:nvPr>
        </p:nvSpPr>
        <p:spPr/>
        <p:txBody>
          <a:bodyPr>
            <a:normAutofit/>
          </a:bodyPr>
          <a:lstStyle/>
          <a:p>
            <a:r>
              <a:rPr lang="en-US" sz="3600" b="1" i="1" u="none" strike="noStrike" baseline="0" dirty="0">
                <a:latin typeface="MinionPro-It"/>
              </a:rPr>
              <a:t>Material: (</a:t>
            </a:r>
            <a:r>
              <a:rPr lang="en-US" sz="3600" b="1" i="0" u="none" strike="noStrike" baseline="0" dirty="0">
                <a:latin typeface="MinionPro-Regular"/>
              </a:rPr>
              <a:t>Coded </a:t>
            </a:r>
            <a:r>
              <a:rPr lang="en-US" sz="3600" b="1" i="1" u="none" strike="noStrike" baseline="0" dirty="0">
                <a:latin typeface="MinionPro-It"/>
              </a:rPr>
              <a:t>MAT)</a:t>
            </a:r>
            <a:br>
              <a:rPr lang="en-US" sz="3600" b="1" i="1" u="none" strike="noStrike" baseline="0" dirty="0">
                <a:latin typeface="MinionPro-It"/>
              </a:rPr>
            </a:br>
            <a:endParaRPr lang="en-US" sz="3600" b="1" dirty="0"/>
          </a:p>
        </p:txBody>
      </p:sp>
      <p:sp>
        <p:nvSpPr>
          <p:cNvPr id="3" name="Content Placeholder 2">
            <a:extLst>
              <a:ext uri="{FF2B5EF4-FFF2-40B4-BE49-F238E27FC236}">
                <a16:creationId xmlns:a16="http://schemas.microsoft.com/office/drawing/2014/main" id="{451F9A7B-3CE2-A6D0-5F4A-E8FF89BFA6BF}"/>
              </a:ext>
            </a:extLst>
          </p:cNvPr>
          <p:cNvSpPr>
            <a:spLocks noGrp="1"/>
          </p:cNvSpPr>
          <p:nvPr>
            <p:ph idx="1"/>
          </p:nvPr>
        </p:nvSpPr>
        <p:spPr>
          <a:xfrm>
            <a:off x="739726" y="1544271"/>
            <a:ext cx="10515600" cy="4351338"/>
          </a:xfrm>
        </p:spPr>
        <p:txBody>
          <a:bodyPr>
            <a:noAutofit/>
          </a:bodyPr>
          <a:lstStyle/>
          <a:p>
            <a:pPr>
              <a:buFont typeface="Wingdings" panose="05000000000000000000" pitchFamily="2" charset="2"/>
              <a:buChar char="v"/>
            </a:pPr>
            <a:r>
              <a:rPr lang="en-US" b="1" i="0" u="none" strike="noStrike" baseline="0" dirty="0">
                <a:latin typeface="MinionPro-Regular"/>
              </a:rPr>
              <a:t>General:</a:t>
            </a:r>
            <a:r>
              <a:rPr lang="en-US" b="0" i="0" u="none" strike="noStrike" baseline="0" dirty="0">
                <a:latin typeface="MinionPro-Regular"/>
              </a:rPr>
              <a:t> A failure related to a material defect, but no </a:t>
            </a:r>
            <a:r>
              <a:rPr lang="en-US" b="0" i="0" u="none" strike="noStrike" baseline="0" dirty="0" err="1">
                <a:latin typeface="MinionPro-Regular"/>
              </a:rPr>
              <a:t>furtherdetails</a:t>
            </a:r>
            <a:r>
              <a:rPr lang="en-US" b="0" i="0" u="none" strike="noStrike" baseline="0" dirty="0">
                <a:latin typeface="MinionPro-Regular"/>
              </a:rPr>
              <a:t> known</a:t>
            </a:r>
          </a:p>
          <a:p>
            <a:pPr>
              <a:buFont typeface="Wingdings" panose="05000000000000000000" pitchFamily="2" charset="2"/>
              <a:buChar char="v"/>
            </a:pPr>
            <a:r>
              <a:rPr lang="en-US" b="1" i="0" u="none" strike="noStrike" baseline="0" dirty="0">
                <a:latin typeface="MinionPro-Regular"/>
              </a:rPr>
              <a:t>Cavitation:</a:t>
            </a:r>
            <a:r>
              <a:rPr lang="en-US" b="0" i="0" u="none" strike="noStrike" baseline="0" dirty="0">
                <a:latin typeface="MinionPro-Regular"/>
              </a:rPr>
              <a:t> Relevant for equipment such as pumps and valves</a:t>
            </a:r>
          </a:p>
          <a:p>
            <a:pPr>
              <a:buFont typeface="Wingdings" panose="05000000000000000000" pitchFamily="2" charset="2"/>
              <a:buChar char="v"/>
            </a:pPr>
            <a:r>
              <a:rPr lang="en-US" b="1" i="0" u="none" strike="noStrike" baseline="0" dirty="0">
                <a:latin typeface="MinionPro-Regular"/>
              </a:rPr>
              <a:t>Corrosion:</a:t>
            </a:r>
            <a:r>
              <a:rPr lang="en-US" b="0" i="0" u="none" strike="noStrike" baseline="0" dirty="0">
                <a:latin typeface="MinionPro-Regular"/>
              </a:rPr>
              <a:t> All types of corrosion, both wet (electrochemical) and dry (chemical)</a:t>
            </a:r>
          </a:p>
          <a:p>
            <a:pPr>
              <a:buFont typeface="Wingdings" panose="05000000000000000000" pitchFamily="2" charset="2"/>
              <a:buChar char="v"/>
            </a:pPr>
            <a:r>
              <a:rPr lang="en-US" b="1" i="0" u="none" strike="noStrike" baseline="0" dirty="0">
                <a:latin typeface="MinionPro-Regular"/>
              </a:rPr>
              <a:t>Erosion:</a:t>
            </a:r>
            <a:r>
              <a:rPr lang="en-US" b="0" i="0" u="none" strike="noStrike" baseline="0" dirty="0">
                <a:latin typeface="MinionPro-Regular"/>
              </a:rPr>
              <a:t> Erosive wear</a:t>
            </a:r>
          </a:p>
          <a:p>
            <a:pPr>
              <a:buFont typeface="Wingdings" panose="05000000000000000000" pitchFamily="2" charset="2"/>
              <a:buChar char="v"/>
            </a:pPr>
            <a:r>
              <a:rPr lang="en-US" b="1" i="0" u="none" strike="noStrike" baseline="0" dirty="0">
                <a:latin typeface="MinionPro-Regular"/>
              </a:rPr>
              <a:t>Wear:</a:t>
            </a:r>
            <a:r>
              <a:rPr lang="en-US" b="0" i="0" u="none" strike="noStrike" baseline="0" dirty="0">
                <a:latin typeface="MinionPro-Regular"/>
              </a:rPr>
              <a:t> Abrasive and adhesive wear, for example, scoring, galling, scuffing, and fretting</a:t>
            </a:r>
          </a:p>
          <a:p>
            <a:pPr>
              <a:buFont typeface="Wingdings" panose="05000000000000000000" pitchFamily="2" charset="2"/>
              <a:buChar char="v"/>
            </a:pPr>
            <a:r>
              <a:rPr lang="en-US" b="1" i="0" u="none" strike="noStrike" baseline="0" dirty="0">
                <a:latin typeface="MinionPro-Regular"/>
              </a:rPr>
              <a:t>Breakage:</a:t>
            </a:r>
            <a:r>
              <a:rPr lang="en-US" b="0" i="0" u="none" strike="noStrike" baseline="0" dirty="0">
                <a:latin typeface="MinionPro-Regular"/>
              </a:rPr>
              <a:t> Fracture, breach, and crack</a:t>
            </a:r>
          </a:p>
          <a:p>
            <a:pPr>
              <a:buFont typeface="Wingdings" panose="05000000000000000000" pitchFamily="2" charset="2"/>
              <a:buChar char="v"/>
            </a:pPr>
            <a:r>
              <a:rPr lang="en-US" b="0" i="0" u="none" strike="noStrike" baseline="0" dirty="0">
                <a:latin typeface="MinionPro-Regular"/>
              </a:rPr>
              <a:t>Fatigue</a:t>
            </a:r>
          </a:p>
          <a:p>
            <a:pPr>
              <a:buFont typeface="Wingdings" panose="05000000000000000000" pitchFamily="2" charset="2"/>
              <a:buChar char="v"/>
            </a:pPr>
            <a:r>
              <a:rPr lang="en-US" b="1" i="0" u="none" strike="noStrike" baseline="0" dirty="0">
                <a:latin typeface="MinionPro-Regular"/>
              </a:rPr>
              <a:t>Overheating:</a:t>
            </a:r>
            <a:r>
              <a:rPr lang="en-US" b="0" i="0" u="none" strike="noStrike" baseline="0" dirty="0">
                <a:latin typeface="MinionPro-Regular"/>
              </a:rPr>
              <a:t> Material damage due to overheating/burning</a:t>
            </a:r>
            <a:endParaRPr lang="en-US" dirty="0"/>
          </a:p>
        </p:txBody>
      </p:sp>
    </p:spTree>
    <p:extLst>
      <p:ext uri="{BB962C8B-B14F-4D97-AF65-F5344CB8AC3E}">
        <p14:creationId xmlns:p14="http://schemas.microsoft.com/office/powerpoint/2010/main" val="1428692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D79E-8EC5-D500-0C3F-844B70B4D93D}"/>
              </a:ext>
            </a:extLst>
          </p:cNvPr>
          <p:cNvSpPr>
            <a:spLocks noGrp="1"/>
          </p:cNvSpPr>
          <p:nvPr>
            <p:ph type="title"/>
          </p:nvPr>
        </p:nvSpPr>
        <p:spPr/>
        <p:txBody>
          <a:bodyPr>
            <a:normAutofit/>
          </a:bodyPr>
          <a:lstStyle/>
          <a:p>
            <a:r>
              <a:rPr lang="en-US" sz="3600" b="1" i="1" u="none" strike="noStrike" baseline="0" dirty="0">
                <a:latin typeface="MinionPro-It"/>
              </a:rPr>
              <a:t>Instrumentation: </a:t>
            </a:r>
            <a:r>
              <a:rPr lang="en-US" sz="3600" b="1" i="0" u="none" strike="noStrike" baseline="0" dirty="0">
                <a:latin typeface="MinionPro-Regular"/>
              </a:rPr>
              <a:t>Coded </a:t>
            </a:r>
            <a:r>
              <a:rPr lang="en-US" sz="3600" b="1" i="1" u="none" strike="noStrike" baseline="0" dirty="0">
                <a:latin typeface="MinionPro-It"/>
              </a:rPr>
              <a:t>INS</a:t>
            </a:r>
            <a:br>
              <a:rPr lang="en-US" sz="3600" b="1" i="1" u="none" strike="noStrike" baseline="0" dirty="0">
                <a:latin typeface="MinionPro-It"/>
              </a:rPr>
            </a:br>
            <a:endParaRPr lang="en-US" sz="3600" b="1" dirty="0"/>
          </a:p>
        </p:txBody>
      </p:sp>
      <p:sp>
        <p:nvSpPr>
          <p:cNvPr id="3" name="Content Placeholder 2">
            <a:extLst>
              <a:ext uri="{FF2B5EF4-FFF2-40B4-BE49-F238E27FC236}">
                <a16:creationId xmlns:a16="http://schemas.microsoft.com/office/drawing/2014/main" id="{05268553-8B6C-5378-BFD1-2D1A84FF6A03}"/>
              </a:ext>
            </a:extLst>
          </p:cNvPr>
          <p:cNvSpPr>
            <a:spLocks noGrp="1"/>
          </p:cNvSpPr>
          <p:nvPr>
            <p:ph idx="1"/>
          </p:nvPr>
        </p:nvSpPr>
        <p:spPr>
          <a:xfrm>
            <a:off x="584981" y="1690688"/>
            <a:ext cx="10515600" cy="4351338"/>
          </a:xfrm>
        </p:spPr>
        <p:txBody>
          <a:bodyPr>
            <a:noAutofit/>
          </a:bodyPr>
          <a:lstStyle/>
          <a:p>
            <a:pPr algn="l">
              <a:buFont typeface="Wingdings" panose="05000000000000000000" pitchFamily="2" charset="2"/>
              <a:buChar char="v"/>
            </a:pPr>
            <a:r>
              <a:rPr lang="en-US" sz="2400" b="1" i="0" u="none" strike="noStrike" baseline="0" dirty="0">
                <a:latin typeface="MinionPro-Regular"/>
              </a:rPr>
              <a:t>General failure: </a:t>
            </a:r>
            <a:r>
              <a:rPr lang="en-US" sz="2400" b="0" i="0" u="none" strike="noStrike" baseline="0" dirty="0">
                <a:latin typeface="MinionPro-Regular"/>
              </a:rPr>
              <a:t>Related to instrumentation but no details known</a:t>
            </a:r>
          </a:p>
          <a:p>
            <a:pPr algn="l">
              <a:buFont typeface="Wingdings" panose="05000000000000000000" pitchFamily="2" charset="2"/>
              <a:buChar char="v"/>
            </a:pPr>
            <a:r>
              <a:rPr lang="en-US" sz="2400" b="0" i="0" u="none" strike="noStrike" baseline="0" dirty="0">
                <a:latin typeface="MinionPro-Regular"/>
              </a:rPr>
              <a:t> </a:t>
            </a:r>
            <a:r>
              <a:rPr lang="en-US" sz="2400" b="1" i="0" u="none" strike="noStrike" baseline="0" dirty="0">
                <a:latin typeface="MinionPro-Regular"/>
              </a:rPr>
              <a:t>Control failure: </a:t>
            </a:r>
            <a:r>
              <a:rPr lang="en-US" sz="2400" b="0" i="0" u="none" strike="noStrike" baseline="0" dirty="0">
                <a:latin typeface="MinionPro-Regular"/>
              </a:rPr>
              <a:t>No regulation or faulty regulation</a:t>
            </a:r>
          </a:p>
          <a:p>
            <a:pPr algn="l">
              <a:buFont typeface="Wingdings" panose="05000000000000000000" pitchFamily="2" charset="2"/>
              <a:buChar char="v"/>
            </a:pPr>
            <a:r>
              <a:rPr lang="en-US" sz="2400" b="0" i="0" u="none" strike="noStrike" baseline="0" dirty="0">
                <a:latin typeface="MinionPro-Regular"/>
              </a:rPr>
              <a:t> </a:t>
            </a:r>
            <a:r>
              <a:rPr lang="en-US" sz="2400" b="1" i="0" u="none" strike="noStrike" baseline="0" dirty="0">
                <a:latin typeface="MinionPro-Regular"/>
              </a:rPr>
              <a:t>No signal/indication/alarm: </a:t>
            </a:r>
            <a:r>
              <a:rPr lang="en-US" sz="2400" b="0" i="0" u="none" strike="noStrike" baseline="0" dirty="0">
                <a:latin typeface="MinionPro-Regular"/>
              </a:rPr>
              <a:t>No signal/indication/alarm when expected</a:t>
            </a:r>
          </a:p>
          <a:p>
            <a:pPr>
              <a:buFont typeface="Wingdings" panose="05000000000000000000" pitchFamily="2" charset="2"/>
              <a:buChar char="v"/>
            </a:pPr>
            <a:r>
              <a:rPr lang="en-US" sz="2400" b="0" i="0" u="none" strike="noStrike" baseline="0" dirty="0">
                <a:latin typeface="MinionPro-Regular"/>
              </a:rPr>
              <a:t> </a:t>
            </a:r>
            <a:r>
              <a:rPr lang="en-US" sz="2400" b="1" i="0" u="none" strike="noStrike" baseline="0" dirty="0">
                <a:latin typeface="MinionPro-Regular"/>
              </a:rPr>
              <a:t>Faulty signal/indication/alarm: </a:t>
            </a:r>
            <a:r>
              <a:rPr lang="en-US" sz="2400" b="0" i="0" u="none" strike="noStrike" baseline="0" dirty="0">
                <a:latin typeface="MinionPro-Regular"/>
              </a:rPr>
              <a:t>Signal/indication/alarm is wrong in relation to actual process. Can be spurious, intermittent, </a:t>
            </a:r>
            <a:r>
              <a:rPr lang="en-US" sz="2400" b="0" i="0" u="none" strike="noStrike" baseline="0" dirty="0" err="1">
                <a:latin typeface="MinionPro-Regular"/>
              </a:rPr>
              <a:t>oscillating,or</a:t>
            </a:r>
            <a:r>
              <a:rPr lang="en-US" sz="2400" b="0" i="0" u="none" strike="noStrike" baseline="0" dirty="0">
                <a:latin typeface="MinionPro-Regular"/>
              </a:rPr>
              <a:t> arbitrary</a:t>
            </a:r>
            <a:endParaRPr lang="fa-IR" sz="2400" b="0" i="0" u="none" strike="noStrike" baseline="0" dirty="0">
              <a:latin typeface="MinionPro-Regular"/>
            </a:endParaRPr>
          </a:p>
          <a:p>
            <a:pPr marL="0" indent="0">
              <a:buNone/>
            </a:pPr>
            <a:r>
              <a:rPr lang="en-US" sz="2400" b="0" i="0" u="none" strike="noStrike" baseline="0" dirty="0">
                <a:latin typeface="MinionPro-Regular"/>
              </a:rPr>
              <a:t>(</a:t>
            </a:r>
            <a:r>
              <a:rPr lang="fa-IR" sz="2400" dirty="0"/>
              <a:t>می‌تواند کاذب، متناوب، نوسانی یا دلخواه باشد</a:t>
            </a:r>
            <a:r>
              <a:rPr lang="en-US" sz="2400" b="0" i="0" u="none" strike="noStrike" baseline="0" dirty="0">
                <a:latin typeface="MinionPro-Regular"/>
              </a:rPr>
              <a:t>)</a:t>
            </a:r>
          </a:p>
          <a:p>
            <a:pPr algn="l">
              <a:buFont typeface="Wingdings" panose="05000000000000000000" pitchFamily="2" charset="2"/>
              <a:buChar char="v"/>
            </a:pPr>
            <a:r>
              <a:rPr lang="en-US" sz="2400" b="1" i="0" u="none" strike="noStrike" baseline="0" dirty="0">
                <a:latin typeface="MinionPro-Regular"/>
              </a:rPr>
              <a:t>Out of adjustment: </a:t>
            </a:r>
            <a:r>
              <a:rPr lang="en-US" sz="2400" b="0" i="0" u="none" strike="noStrike" baseline="0" dirty="0">
                <a:latin typeface="MinionPro-Regular"/>
              </a:rPr>
              <a:t>Calibration error, parameter drift</a:t>
            </a:r>
          </a:p>
          <a:p>
            <a:pPr algn="l">
              <a:buFont typeface="Wingdings" panose="05000000000000000000" pitchFamily="2" charset="2"/>
              <a:buChar char="v"/>
            </a:pPr>
            <a:r>
              <a:rPr lang="en-US" sz="2400" b="1" i="0" u="none" strike="noStrike" baseline="0" dirty="0">
                <a:latin typeface="MinionPro-Regular"/>
              </a:rPr>
              <a:t>Software failure: </a:t>
            </a:r>
            <a:r>
              <a:rPr lang="en-US" sz="2400" b="0" i="0" u="none" strike="noStrike" baseline="0" dirty="0">
                <a:latin typeface="MinionPro-Regular"/>
              </a:rPr>
              <a:t>Faulty or no control/monitoring/operation due to software</a:t>
            </a:r>
          </a:p>
          <a:p>
            <a:pPr algn="l">
              <a:buFont typeface="Wingdings" panose="05000000000000000000" pitchFamily="2" charset="2"/>
              <a:buChar char="v"/>
            </a:pPr>
            <a:r>
              <a:rPr lang="en-US" sz="2400" b="1" i="0" u="none" strike="noStrike" baseline="0" dirty="0">
                <a:latin typeface="MinionPro-Regular"/>
              </a:rPr>
              <a:t>Common cause/mode failure: </a:t>
            </a:r>
            <a:r>
              <a:rPr lang="en-US" sz="2400" b="0" i="0" u="none" strike="noStrike" baseline="0" dirty="0">
                <a:latin typeface="MinionPro-Regular"/>
              </a:rPr>
              <a:t>Several instrument items failed simultaneously, for example, redundant fire and gas detectors; also failures related to a common cause</a:t>
            </a:r>
            <a:endParaRPr lang="en-US" sz="2400" dirty="0"/>
          </a:p>
        </p:txBody>
      </p:sp>
    </p:spTree>
    <p:extLst>
      <p:ext uri="{BB962C8B-B14F-4D97-AF65-F5344CB8AC3E}">
        <p14:creationId xmlns:p14="http://schemas.microsoft.com/office/powerpoint/2010/main" val="2161904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D912-5377-4EE7-C9B9-A5E17D2174C7}"/>
              </a:ext>
            </a:extLst>
          </p:cNvPr>
          <p:cNvSpPr>
            <a:spLocks noGrp="1"/>
          </p:cNvSpPr>
          <p:nvPr>
            <p:ph type="title"/>
          </p:nvPr>
        </p:nvSpPr>
        <p:spPr/>
        <p:txBody>
          <a:bodyPr>
            <a:normAutofit/>
          </a:bodyPr>
          <a:lstStyle/>
          <a:p>
            <a:r>
              <a:rPr lang="en-US" sz="3600" b="1" i="1" u="none" strike="noStrike" baseline="0" dirty="0">
                <a:latin typeface="MinionPro-It"/>
              </a:rPr>
              <a:t>Electrical failure: </a:t>
            </a:r>
            <a:r>
              <a:rPr lang="en-US" sz="3600" b="1" i="0" u="none" strike="noStrike" baseline="0" dirty="0">
                <a:latin typeface="MinionPro-Regular"/>
              </a:rPr>
              <a:t>Coded </a:t>
            </a:r>
            <a:r>
              <a:rPr lang="en-US" sz="3600" b="1" i="1" u="none" strike="noStrike" baseline="0" dirty="0">
                <a:latin typeface="MinionPro-It"/>
              </a:rPr>
              <a:t>ELE</a:t>
            </a:r>
            <a:br>
              <a:rPr lang="en-US" sz="3600" b="1" i="1" u="none" strike="noStrike" baseline="0" dirty="0">
                <a:latin typeface="MinionPro-It"/>
              </a:rPr>
            </a:br>
            <a:endParaRPr lang="en-US" sz="3600" b="1" dirty="0"/>
          </a:p>
        </p:txBody>
      </p:sp>
      <p:sp>
        <p:nvSpPr>
          <p:cNvPr id="3" name="Content Placeholder 2">
            <a:extLst>
              <a:ext uri="{FF2B5EF4-FFF2-40B4-BE49-F238E27FC236}">
                <a16:creationId xmlns:a16="http://schemas.microsoft.com/office/drawing/2014/main" id="{C10AE8F0-610D-44A0-3C13-210BF0C2891C}"/>
              </a:ext>
            </a:extLst>
          </p:cNvPr>
          <p:cNvSpPr>
            <a:spLocks noGrp="1"/>
          </p:cNvSpPr>
          <p:nvPr>
            <p:ph idx="1"/>
          </p:nvPr>
        </p:nvSpPr>
        <p:spPr/>
        <p:txBody>
          <a:bodyPr>
            <a:normAutofit/>
          </a:bodyPr>
          <a:lstStyle/>
          <a:p>
            <a:pPr algn="l">
              <a:buFont typeface="Wingdings" panose="05000000000000000000" pitchFamily="2" charset="2"/>
              <a:buChar char="v"/>
            </a:pPr>
            <a:r>
              <a:rPr lang="en-US" b="1" i="0" u="none" strike="noStrike" baseline="0" dirty="0">
                <a:latin typeface="MinionPro-Regular"/>
              </a:rPr>
              <a:t>General failures: </a:t>
            </a:r>
            <a:r>
              <a:rPr lang="en-US" b="0" i="0" u="none" strike="noStrike" baseline="0" dirty="0">
                <a:latin typeface="MinionPro-Regular"/>
              </a:rPr>
              <a:t>related to the supply and transmission of electrical power, but where no further details are known</a:t>
            </a:r>
          </a:p>
          <a:p>
            <a:pPr algn="l">
              <a:buFont typeface="Wingdings" panose="05000000000000000000" pitchFamily="2" charset="2"/>
              <a:buChar char="v"/>
            </a:pPr>
            <a:r>
              <a:rPr lang="en-US" b="1" i="0" u="none" strike="noStrike" baseline="0" dirty="0">
                <a:latin typeface="MinionPro-Regular"/>
              </a:rPr>
              <a:t>Short circuiting: </a:t>
            </a:r>
            <a:r>
              <a:rPr lang="en-US" b="0" i="0" u="none" strike="noStrike" baseline="0" dirty="0">
                <a:latin typeface="MinionPro-Regular"/>
              </a:rPr>
              <a:t>Short circuit</a:t>
            </a:r>
          </a:p>
          <a:p>
            <a:pPr algn="l">
              <a:buFont typeface="Wingdings" panose="05000000000000000000" pitchFamily="2" charset="2"/>
              <a:buChar char="v"/>
            </a:pPr>
            <a:r>
              <a:rPr lang="en-US" b="1" i="0" u="none" strike="noStrike" baseline="0" dirty="0">
                <a:latin typeface="MinionPro-Regular"/>
              </a:rPr>
              <a:t>Open circuit: </a:t>
            </a:r>
            <a:r>
              <a:rPr lang="en-US" b="0" i="0" u="none" strike="noStrike" baseline="0" dirty="0">
                <a:latin typeface="MinionPro-Regular"/>
              </a:rPr>
              <a:t>Disconnection, interruption, broken wire/cable</a:t>
            </a:r>
          </a:p>
          <a:p>
            <a:pPr algn="l">
              <a:buFont typeface="Wingdings" panose="05000000000000000000" pitchFamily="2" charset="2"/>
              <a:buChar char="v"/>
            </a:pPr>
            <a:r>
              <a:rPr lang="en-US" b="1" i="0" u="none" strike="noStrike" baseline="0" dirty="0">
                <a:latin typeface="MinionPro-Regular"/>
              </a:rPr>
              <a:t>No power/voltage:</a:t>
            </a:r>
            <a:r>
              <a:rPr lang="en-US" b="0" i="0" u="none" strike="noStrike" baseline="0" dirty="0">
                <a:latin typeface="MinionPro-Regular"/>
              </a:rPr>
              <a:t> Missing or insufficient electrical power supply</a:t>
            </a:r>
          </a:p>
          <a:p>
            <a:pPr algn="l">
              <a:buFont typeface="Wingdings" panose="05000000000000000000" pitchFamily="2" charset="2"/>
              <a:buChar char="v"/>
            </a:pPr>
            <a:r>
              <a:rPr lang="en-US" b="1" i="0" u="none" strike="noStrike" baseline="0" dirty="0">
                <a:latin typeface="MinionPro-Regular"/>
              </a:rPr>
              <a:t>Faulty power/voltage:</a:t>
            </a:r>
            <a:r>
              <a:rPr lang="en-US" b="0" i="0" u="none" strike="noStrike" baseline="0" dirty="0">
                <a:latin typeface="MinionPro-Regular"/>
              </a:rPr>
              <a:t> Faulty electrical power supply, for example, overvoltage</a:t>
            </a:r>
          </a:p>
          <a:p>
            <a:pPr algn="l">
              <a:buFont typeface="Wingdings" panose="05000000000000000000" pitchFamily="2" charset="2"/>
              <a:buChar char="v"/>
            </a:pPr>
            <a:r>
              <a:rPr lang="en-US" b="1" i="0" u="none" strike="noStrike" baseline="0" dirty="0">
                <a:latin typeface="MinionPro-Regular"/>
              </a:rPr>
              <a:t>Earth/isolation fault:</a:t>
            </a:r>
            <a:r>
              <a:rPr lang="en-US" b="0" i="0" u="none" strike="noStrike" baseline="0" dirty="0">
                <a:latin typeface="MinionPro-Regular"/>
              </a:rPr>
              <a:t> Earth fault, low electrical resistance</a:t>
            </a:r>
            <a:endParaRPr lang="en-US" dirty="0"/>
          </a:p>
        </p:txBody>
      </p:sp>
    </p:spTree>
    <p:extLst>
      <p:ext uri="{BB962C8B-B14F-4D97-AF65-F5344CB8AC3E}">
        <p14:creationId xmlns:p14="http://schemas.microsoft.com/office/powerpoint/2010/main" val="19477631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F4E3-A28D-5B1F-E008-02EEB8D61A40}"/>
              </a:ext>
            </a:extLst>
          </p:cNvPr>
          <p:cNvSpPr>
            <a:spLocks noGrp="1"/>
          </p:cNvSpPr>
          <p:nvPr>
            <p:ph type="title"/>
          </p:nvPr>
        </p:nvSpPr>
        <p:spPr/>
        <p:txBody>
          <a:bodyPr>
            <a:normAutofit/>
          </a:bodyPr>
          <a:lstStyle/>
          <a:p>
            <a:r>
              <a:rPr lang="en-US" sz="3600" b="1" i="1" u="none" strike="noStrike" baseline="0" dirty="0">
                <a:latin typeface="MinionPro-It"/>
              </a:rPr>
              <a:t>External influence: </a:t>
            </a:r>
            <a:r>
              <a:rPr lang="en-US" sz="3600" b="1" i="0" u="none" strike="noStrike" baseline="0" dirty="0">
                <a:latin typeface="MinionPro-Regular"/>
              </a:rPr>
              <a:t>Coded </a:t>
            </a:r>
            <a:r>
              <a:rPr lang="en-US" sz="3600" b="1" i="1" u="none" strike="noStrike" baseline="0" dirty="0">
                <a:latin typeface="MinionPro-It"/>
              </a:rPr>
              <a:t>EXT</a:t>
            </a:r>
            <a:br>
              <a:rPr lang="en-US" sz="3600" b="1" i="1" u="none" strike="noStrike" baseline="0" dirty="0">
                <a:latin typeface="MinionPro-It"/>
              </a:rPr>
            </a:br>
            <a:endParaRPr lang="en-US" sz="3600" b="1" dirty="0"/>
          </a:p>
        </p:txBody>
      </p:sp>
      <p:sp>
        <p:nvSpPr>
          <p:cNvPr id="3" name="Content Placeholder 2">
            <a:extLst>
              <a:ext uri="{FF2B5EF4-FFF2-40B4-BE49-F238E27FC236}">
                <a16:creationId xmlns:a16="http://schemas.microsoft.com/office/drawing/2014/main" id="{3A6E7098-4B9C-FE3C-B693-114FB8877000}"/>
              </a:ext>
            </a:extLst>
          </p:cNvPr>
          <p:cNvSpPr>
            <a:spLocks noGrp="1"/>
          </p:cNvSpPr>
          <p:nvPr>
            <p:ph idx="1"/>
          </p:nvPr>
        </p:nvSpPr>
        <p:spPr/>
        <p:txBody>
          <a:bodyPr>
            <a:normAutofit/>
          </a:bodyPr>
          <a:lstStyle/>
          <a:p>
            <a:pPr algn="l">
              <a:buFont typeface="Wingdings" panose="05000000000000000000" pitchFamily="2" charset="2"/>
              <a:buChar char="v"/>
            </a:pPr>
            <a:r>
              <a:rPr lang="en-US" b="1" i="0" u="none" strike="noStrike" baseline="0" dirty="0">
                <a:latin typeface="MinionPro-Regular"/>
              </a:rPr>
              <a:t>General:</a:t>
            </a:r>
            <a:r>
              <a:rPr lang="en-US" b="0" i="0" u="none" strike="noStrike" baseline="0" dirty="0">
                <a:latin typeface="MinionPro-Regular"/>
              </a:rPr>
              <a:t> Failure caused by some external events or substances</a:t>
            </a:r>
          </a:p>
          <a:p>
            <a:pPr marL="0" indent="0" algn="l">
              <a:buNone/>
            </a:pPr>
            <a:r>
              <a:rPr lang="en-US" b="0" i="0" u="none" strike="noStrike" baseline="0" dirty="0">
                <a:latin typeface="MinionPro-Regular"/>
              </a:rPr>
              <a:t>outside the boundary but no further details are known</a:t>
            </a:r>
          </a:p>
          <a:p>
            <a:pPr algn="l">
              <a:buFont typeface="Wingdings" panose="05000000000000000000" pitchFamily="2" charset="2"/>
              <a:buChar char="v"/>
            </a:pPr>
            <a:r>
              <a:rPr lang="en-US" b="1" i="0" u="none" strike="noStrike" baseline="0" dirty="0">
                <a:latin typeface="MinionPro-Regular"/>
              </a:rPr>
              <a:t>Blockage/plugged: </a:t>
            </a:r>
            <a:r>
              <a:rPr lang="en-US" b="0" i="0" u="none" strike="noStrike" baseline="0" dirty="0">
                <a:latin typeface="MinionPro-Regular"/>
              </a:rPr>
              <a:t>Flow restricted/blocked due to fouling, </a:t>
            </a:r>
            <a:r>
              <a:rPr lang="en-US" b="0" i="0" u="none" strike="noStrike" baseline="0" dirty="0" err="1">
                <a:latin typeface="MinionPro-Regular"/>
              </a:rPr>
              <a:t>contamination,icing</a:t>
            </a:r>
            <a:r>
              <a:rPr lang="en-US" b="0" i="0" u="none" strike="noStrike" baseline="0" dirty="0">
                <a:latin typeface="MinionPro-Regular"/>
              </a:rPr>
              <a:t>, and so on</a:t>
            </a:r>
          </a:p>
          <a:p>
            <a:pPr algn="l">
              <a:buFont typeface="Wingdings" panose="05000000000000000000" pitchFamily="2" charset="2"/>
              <a:buChar char="v"/>
            </a:pPr>
            <a:r>
              <a:rPr lang="en-US" b="1" i="0" u="none" strike="noStrike" baseline="0" dirty="0">
                <a:latin typeface="MinionPro-Regular"/>
              </a:rPr>
              <a:t>Contamination:</a:t>
            </a:r>
            <a:r>
              <a:rPr lang="en-US" b="0" i="0" u="none" strike="noStrike" baseline="0" dirty="0">
                <a:latin typeface="MinionPro-Regular"/>
              </a:rPr>
              <a:t> Contaminated fluid/gas/surface, for example,</a:t>
            </a:r>
          </a:p>
          <a:p>
            <a:pPr marL="0" indent="0" algn="l">
              <a:buNone/>
            </a:pPr>
            <a:r>
              <a:rPr lang="en-US" b="0" i="0" u="none" strike="noStrike" baseline="0" dirty="0">
                <a:latin typeface="MinionPro-Regular"/>
              </a:rPr>
              <a:t>lubrication oil contaminated</a:t>
            </a:r>
          </a:p>
          <a:p>
            <a:pPr algn="l">
              <a:buFont typeface="Wingdings" panose="05000000000000000000" pitchFamily="2" charset="2"/>
              <a:buChar char="v"/>
            </a:pPr>
            <a:r>
              <a:rPr lang="en-US" b="1" i="0" u="none" strike="noStrike" baseline="0" dirty="0">
                <a:latin typeface="MinionPro-Regular"/>
              </a:rPr>
              <a:t>Miscellaneous external influences: </a:t>
            </a:r>
            <a:r>
              <a:rPr lang="en-US" b="0" i="0" u="none" strike="noStrike" baseline="0" dirty="0">
                <a:latin typeface="MinionPro-Regular"/>
              </a:rPr>
              <a:t>Foreign objects, impacts,</a:t>
            </a:r>
          </a:p>
          <a:p>
            <a:pPr marL="0" indent="0" algn="l">
              <a:buNone/>
            </a:pPr>
            <a:r>
              <a:rPr lang="en-US" b="0" i="0" u="none" strike="noStrike" baseline="0" dirty="0">
                <a:latin typeface="MinionPro-Regular"/>
              </a:rPr>
              <a:t>environmental influence from neighboring systems</a:t>
            </a:r>
            <a:endParaRPr lang="en-US" sz="4000" dirty="0"/>
          </a:p>
        </p:txBody>
      </p:sp>
    </p:spTree>
    <p:extLst>
      <p:ext uri="{BB962C8B-B14F-4D97-AF65-F5344CB8AC3E}">
        <p14:creationId xmlns:p14="http://schemas.microsoft.com/office/powerpoint/2010/main" val="46653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0471761F-5A22-AEE1-7697-A504E8AA10EA}"/>
              </a:ext>
            </a:extLst>
          </p:cNvPr>
          <p:cNvSpPr>
            <a:spLocks noGrp="1" noChangeArrowheads="1"/>
          </p:cNvSpPr>
          <p:nvPr>
            <p:ph type="body" sz="half" idx="1"/>
          </p:nvPr>
        </p:nvSpPr>
        <p:spPr/>
        <p:txBody>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10243" name="Rectangle 5">
            <a:extLst>
              <a:ext uri="{FF2B5EF4-FFF2-40B4-BE49-F238E27FC236}">
                <a16:creationId xmlns:a16="http://schemas.microsoft.com/office/drawing/2014/main" id="{D3501CEE-2E7C-1E6A-3A04-01AA980A3A1D}"/>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10244" name="Rounded Rectangle 7">
            <a:extLst>
              <a:ext uri="{FF2B5EF4-FFF2-40B4-BE49-F238E27FC236}">
                <a16:creationId xmlns:a16="http://schemas.microsoft.com/office/drawing/2014/main" id="{F50A371C-22C6-D02F-06E6-C5377F173C78}"/>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sp>
        <p:nvSpPr>
          <p:cNvPr id="10245" name="Content Placeholder 6">
            <a:extLst>
              <a:ext uri="{FF2B5EF4-FFF2-40B4-BE49-F238E27FC236}">
                <a16:creationId xmlns:a16="http://schemas.microsoft.com/office/drawing/2014/main" id="{8CB4403F-226D-83E3-3344-25DBD5E16760}"/>
              </a:ext>
            </a:extLst>
          </p:cNvPr>
          <p:cNvSpPr>
            <a:spLocks noGrp="1" noChangeArrowheads="1"/>
          </p:cNvSpPr>
          <p:nvPr>
            <p:ph sz="half" idx="2"/>
          </p:nvPr>
        </p:nvSpPr>
        <p:spPr>
          <a:xfrm>
            <a:off x="905069" y="1888093"/>
            <a:ext cx="10860834" cy="4525963"/>
          </a:xfrm>
        </p:spPr>
        <p:txBody>
          <a:bodyPr>
            <a:normAutofit/>
          </a:bodyPr>
          <a:lstStyle/>
          <a:p>
            <a:pPr algn="justLow" rtl="1">
              <a:lnSpc>
                <a:spcPct val="100000"/>
              </a:lnSpc>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خط مشي و سياست كلي در صنعت افزايش قابليت دسترسي و آماده بكاری ماشين آلات، كاهش تاخيرات، افزايش سرعت، بهبود كيفيت خدمات و </a:t>
            </a:r>
            <a:r>
              <a:rPr lang="fa-IR" altLang="fa-IR" dirty="0">
                <a:solidFill>
                  <a:srgbClr val="FF0000"/>
                </a:solidFill>
                <a:ea typeface="B Nazanin" panose="00000400000000000000" pitchFamily="2" charset="-78"/>
                <a:cs typeface="B Nazanin" panose="00000400000000000000" pitchFamily="2" charset="-78"/>
              </a:rPr>
              <a:t>كاهش هزينه ها</a:t>
            </a:r>
            <a:r>
              <a:rPr lang="fa-IR" altLang="fa-IR" dirty="0">
                <a:ea typeface="B Nazanin" panose="00000400000000000000" pitchFamily="2" charset="-78"/>
                <a:cs typeface="B Nazanin" panose="00000400000000000000" pitchFamily="2" charset="-78"/>
              </a:rPr>
              <a:t> مي باشد. اجراي سيستم نت بر اساس اين اهداف و سياست كلي، احتياج به استراتژي متمركزي دارد كه پاسخگوي آن </a:t>
            </a:r>
            <a:r>
              <a:rPr lang="en-US" altLang="fa-IR" dirty="0">
                <a:ea typeface="B Nazanin" panose="00000400000000000000" pitchFamily="2" charset="-78"/>
                <a:cs typeface="B Nazanin" panose="00000400000000000000" pitchFamily="2" charset="-78"/>
              </a:rPr>
              <a:t>RCM</a:t>
            </a:r>
            <a:r>
              <a:rPr lang="fa-IR" altLang="fa-IR" dirty="0">
                <a:ea typeface="B Nazanin" panose="00000400000000000000" pitchFamily="2" charset="-78"/>
                <a:cs typeface="B Nazanin" panose="00000400000000000000" pitchFamily="2" charset="-78"/>
              </a:rPr>
              <a:t> مي باشد.</a:t>
            </a:r>
          </a:p>
          <a:p>
            <a:pPr algn="justLow" rtl="1">
              <a:lnSpc>
                <a:spcPct val="100000"/>
              </a:lnSpc>
              <a:buFont typeface="Wingdings" panose="05000000000000000000" pitchFamily="2" charset="2"/>
              <a:buChar char="v"/>
            </a:pPr>
            <a:r>
              <a:rPr lang="fa-IR" altLang="fa-IR" dirty="0">
                <a:ea typeface="B Nazanin" panose="00000400000000000000" pitchFamily="2" charset="-78"/>
                <a:cs typeface="B Nazanin" panose="00000400000000000000" pitchFamily="2" charset="-78"/>
              </a:rPr>
              <a:t> در حقيقت </a:t>
            </a:r>
            <a:r>
              <a:rPr lang="en-US" altLang="fa-IR" dirty="0">
                <a:ea typeface="B Nazanin" panose="00000400000000000000" pitchFamily="2" charset="-78"/>
                <a:cs typeface="B Nazanin" panose="00000400000000000000" pitchFamily="2" charset="-78"/>
              </a:rPr>
              <a:t>RCM</a:t>
            </a:r>
            <a:r>
              <a:rPr lang="fa-IR" altLang="fa-IR" dirty="0">
                <a:ea typeface="B Nazanin" panose="00000400000000000000" pitchFamily="2" charset="-78"/>
                <a:cs typeface="B Nazanin" panose="00000400000000000000" pitchFamily="2" charset="-78"/>
              </a:rPr>
              <a:t> به ما مي گويد : كه چه كار بايد انجام دهيم ، چه فعاليتهايي را در چه زمانهايي و در چه شرايطي براي چه تجهيزاتي، چه تخصصهايي و با چه ابزاري بايد به انجام برسانيم. در واقع </a:t>
            </a:r>
            <a:r>
              <a:rPr lang="en-US" altLang="fa-IR" dirty="0">
                <a:ea typeface="B Nazanin" panose="00000400000000000000" pitchFamily="2" charset="-78"/>
                <a:cs typeface="B Nazanin" panose="00000400000000000000" pitchFamily="2" charset="-78"/>
              </a:rPr>
              <a:t>RCM</a:t>
            </a:r>
            <a:r>
              <a:rPr lang="fa-IR" altLang="fa-IR" dirty="0">
                <a:ea typeface="B Nazanin" panose="00000400000000000000" pitchFamily="2" charset="-78"/>
                <a:cs typeface="B Nazanin" panose="00000400000000000000" pitchFamily="2" charset="-78"/>
              </a:rPr>
              <a:t> توسط</a:t>
            </a:r>
            <a:r>
              <a:rPr lang="en-US" altLang="fa-IR" dirty="0">
                <a:ea typeface="B Nazanin" panose="00000400000000000000" pitchFamily="2" charset="-78"/>
                <a:cs typeface="B Nazanin" panose="00000400000000000000" pitchFamily="2" charset="-78"/>
              </a:rPr>
              <a:t> </a:t>
            </a:r>
            <a:r>
              <a:rPr lang="fa-IR" altLang="fa-IR" dirty="0">
                <a:ea typeface="B Nazanin" panose="00000400000000000000" pitchFamily="2" charset="-78"/>
                <a:cs typeface="B Nazanin" panose="00000400000000000000" pitchFamily="2" charset="-78"/>
              </a:rPr>
              <a:t>نقشه راه انجام فعاليتهاي نت را با استفاده از يك درخت منطقي تصميم گيري براي ما مشخص مي نمايد</a:t>
            </a:r>
            <a:r>
              <a:rPr lang="fa-IR" altLang="fa-IR" dirty="0">
                <a:cs typeface="B Nazanin" panose="00000400000000000000" pitchFamily="2" charset="-78"/>
              </a:rPr>
              <a:t>.</a:t>
            </a:r>
            <a:endParaRPr lang="fa-IR" altLang="fa-IR" dirty="0">
              <a:ea typeface="B Nazanin" panose="00000400000000000000" pitchFamily="2" charset="-78"/>
              <a:cs typeface="B Nazanin" panose="00000400000000000000" pitchFamily="2" charset="-78"/>
            </a:endParaRPr>
          </a:p>
        </p:txBody>
      </p:sp>
      <p:sp>
        <p:nvSpPr>
          <p:cNvPr id="10246" name="TextBox 5">
            <a:extLst>
              <a:ext uri="{FF2B5EF4-FFF2-40B4-BE49-F238E27FC236}">
                <a16:creationId xmlns:a16="http://schemas.microsoft.com/office/drawing/2014/main" id="{FB93006C-CF2B-E9A3-E32F-FBB02563F9F3}"/>
              </a:ext>
            </a:extLst>
          </p:cNvPr>
          <p:cNvSpPr txBox="1">
            <a:spLocks noChangeArrowheads="1"/>
          </p:cNvSpPr>
          <p:nvPr/>
        </p:nvSpPr>
        <p:spPr bwMode="auto">
          <a:xfrm>
            <a:off x="7498994" y="443944"/>
            <a:ext cx="3986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a:spcBef>
                <a:spcPct val="0"/>
              </a:spcBef>
              <a:buFontTx/>
              <a:buNone/>
            </a:pPr>
            <a:r>
              <a:rPr lang="fa-IR" altLang="fa-IR" sz="3600" dirty="0">
                <a:ea typeface="B Titr" panose="00000700000000000000" pitchFamily="2" charset="-78"/>
                <a:cs typeface="B Titr" panose="00000700000000000000" pitchFamily="2" charset="-78"/>
              </a:rPr>
              <a:t>لزوم پیاده سازی </a:t>
            </a:r>
            <a:r>
              <a:rPr lang="en-US" altLang="fa-IR" sz="3600" dirty="0">
                <a:ea typeface="B Titr" panose="00000700000000000000" pitchFamily="2" charset="-78"/>
                <a:cs typeface="B Titr" panose="00000700000000000000" pitchFamily="2" charset="-78"/>
              </a:rPr>
              <a:t>RCM</a:t>
            </a:r>
            <a:endParaRPr lang="fa-IR" altLang="fa-IR" sz="3600" dirty="0">
              <a:ea typeface="B Titr" panose="00000700000000000000" pitchFamily="2" charset="-78"/>
              <a:cs typeface="B Titr" panose="00000700000000000000" pitchFamily="2" charset="-7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7406-C8EF-3E40-3FBA-7901245C055F}"/>
              </a:ext>
            </a:extLst>
          </p:cNvPr>
          <p:cNvSpPr>
            <a:spLocks noGrp="1"/>
          </p:cNvSpPr>
          <p:nvPr>
            <p:ph type="title"/>
          </p:nvPr>
        </p:nvSpPr>
        <p:spPr/>
        <p:txBody>
          <a:bodyPr>
            <a:normAutofit/>
          </a:bodyPr>
          <a:lstStyle/>
          <a:p>
            <a:r>
              <a:rPr lang="en-US" sz="3600" b="1" i="1" u="none" strike="noStrike" baseline="0" dirty="0">
                <a:latin typeface="MinionPro-It"/>
              </a:rPr>
              <a:t>Miscellaneous: </a:t>
            </a:r>
            <a:r>
              <a:rPr lang="en-US" sz="3600" b="1" i="0" u="none" strike="noStrike" baseline="0" dirty="0">
                <a:latin typeface="MinionPro-Regular"/>
              </a:rPr>
              <a:t>Coded </a:t>
            </a:r>
            <a:r>
              <a:rPr lang="en-US" sz="3600" b="1" i="1" u="none" strike="noStrike" baseline="0" dirty="0">
                <a:latin typeface="MinionPro-It"/>
              </a:rPr>
              <a:t>MIS</a:t>
            </a:r>
            <a:endParaRPr lang="en-US" sz="3600" b="1" dirty="0"/>
          </a:p>
        </p:txBody>
      </p:sp>
      <p:sp>
        <p:nvSpPr>
          <p:cNvPr id="3" name="Content Placeholder 2">
            <a:extLst>
              <a:ext uri="{FF2B5EF4-FFF2-40B4-BE49-F238E27FC236}">
                <a16:creationId xmlns:a16="http://schemas.microsoft.com/office/drawing/2014/main" id="{5424BF61-D5AE-0FA5-0F6D-31F31BC717DB}"/>
              </a:ext>
            </a:extLst>
          </p:cNvPr>
          <p:cNvSpPr>
            <a:spLocks noGrp="1"/>
          </p:cNvSpPr>
          <p:nvPr>
            <p:ph idx="1"/>
          </p:nvPr>
        </p:nvSpPr>
        <p:spPr/>
        <p:txBody>
          <a:bodyPr>
            <a:normAutofit/>
          </a:bodyPr>
          <a:lstStyle/>
          <a:p>
            <a:pPr algn="l">
              <a:buFont typeface="Wingdings" panose="05000000000000000000" pitchFamily="2" charset="2"/>
              <a:buChar char="v"/>
            </a:pPr>
            <a:r>
              <a:rPr lang="en-US" b="1" i="0" u="none" strike="noStrike" baseline="0" dirty="0">
                <a:latin typeface="MinionPro-Regular"/>
              </a:rPr>
              <a:t>General:</a:t>
            </a:r>
            <a:r>
              <a:rPr lang="en-US" b="0" i="0" u="none" strike="noStrike" baseline="0" dirty="0">
                <a:latin typeface="MinionPro-Regular"/>
              </a:rPr>
              <a:t> Failure mode that does not fall into one of the categories listed above</a:t>
            </a:r>
          </a:p>
          <a:p>
            <a:pPr>
              <a:buFont typeface="Wingdings" panose="05000000000000000000" pitchFamily="2" charset="2"/>
              <a:buChar char="v"/>
            </a:pPr>
            <a:r>
              <a:rPr lang="en-US" b="1" i="0" u="none" strike="noStrike" baseline="0" dirty="0">
                <a:latin typeface="MinionPro-Regular"/>
              </a:rPr>
              <a:t>No cause found:</a:t>
            </a:r>
            <a:r>
              <a:rPr lang="en-US" b="0" i="0" u="none" strike="noStrike" baseline="0" dirty="0">
                <a:latin typeface="MinionPro-Regular"/>
              </a:rPr>
              <a:t> Failure mode investigated but cause not revealed or too uncertain</a:t>
            </a:r>
          </a:p>
          <a:p>
            <a:pPr algn="l">
              <a:buFont typeface="Wingdings" panose="05000000000000000000" pitchFamily="2" charset="2"/>
              <a:buChar char="v"/>
            </a:pPr>
            <a:r>
              <a:rPr lang="en-US" b="1" i="0" u="none" strike="noStrike" baseline="0" dirty="0">
                <a:latin typeface="MinionPro-Regular"/>
              </a:rPr>
              <a:t>Combined causes:</a:t>
            </a:r>
            <a:r>
              <a:rPr lang="en-US" b="0" i="0" u="none" strike="noStrike" baseline="0" dirty="0">
                <a:latin typeface="MinionPro-Regular"/>
              </a:rPr>
              <a:t> Several causes: If there is one predominant cause, this should be coded</a:t>
            </a:r>
          </a:p>
          <a:p>
            <a:pPr algn="l">
              <a:buFont typeface="Wingdings" panose="05000000000000000000" pitchFamily="2" charset="2"/>
              <a:buChar char="v"/>
            </a:pPr>
            <a:r>
              <a:rPr lang="en-US" b="1" i="0" u="none" strike="noStrike" baseline="0" dirty="0">
                <a:latin typeface="MinionPro-Regular"/>
              </a:rPr>
              <a:t>Other:</a:t>
            </a:r>
            <a:r>
              <a:rPr lang="en-US" b="0" i="0" u="none" strike="noStrike" baseline="0" dirty="0">
                <a:latin typeface="MinionPro-Regular"/>
              </a:rPr>
              <a:t> No code applicable: Use free text</a:t>
            </a:r>
          </a:p>
          <a:p>
            <a:pPr algn="l">
              <a:buFont typeface="Wingdings" panose="05000000000000000000" pitchFamily="2" charset="2"/>
              <a:buChar char="v"/>
            </a:pPr>
            <a:r>
              <a:rPr lang="en-US" b="1" i="0" u="none" strike="noStrike" baseline="0" dirty="0">
                <a:latin typeface="MinionPro-Regular"/>
              </a:rPr>
              <a:t>Unknown:</a:t>
            </a:r>
            <a:r>
              <a:rPr lang="en-US" b="0" i="0" u="none" strike="noStrike" baseline="0" dirty="0">
                <a:latin typeface="MinionPro-Regular"/>
              </a:rPr>
              <a:t> No information available</a:t>
            </a:r>
            <a:endParaRPr lang="en-US" dirty="0"/>
          </a:p>
        </p:txBody>
      </p:sp>
    </p:spTree>
    <p:extLst>
      <p:ext uri="{BB962C8B-B14F-4D97-AF65-F5344CB8AC3E}">
        <p14:creationId xmlns:p14="http://schemas.microsoft.com/office/powerpoint/2010/main" val="8709235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2098-9BA5-4739-0019-57D217966ACA}"/>
              </a:ext>
            </a:extLst>
          </p:cNvPr>
          <p:cNvSpPr>
            <a:spLocks noGrp="1"/>
          </p:cNvSpPr>
          <p:nvPr>
            <p:ph type="title"/>
          </p:nvPr>
        </p:nvSpPr>
        <p:spPr/>
        <p:txBody>
          <a:bodyPr>
            <a:normAutofit/>
          </a:bodyPr>
          <a:lstStyle/>
          <a:p>
            <a:pPr algn="r"/>
            <a:r>
              <a:rPr lang="fa-IR" sz="3600" dirty="0">
                <a:cs typeface="B Titr" panose="00000700000000000000" pitchFamily="2" charset="-78"/>
              </a:rPr>
              <a:t>مثال: عمل نکردن ترمز ماشین</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EB62E5F9-EE8D-9635-D310-47D211E33006}"/>
              </a:ext>
            </a:extLst>
          </p:cNvPr>
          <p:cNvSpPr>
            <a:spLocks noGrp="1"/>
          </p:cNvSpPr>
          <p:nvPr>
            <p:ph idx="1"/>
          </p:nvPr>
        </p:nvSpPr>
        <p:spPr/>
        <p:txBody>
          <a:bodyPr>
            <a:normAutofit/>
          </a:bodyPr>
          <a:lstStyle/>
          <a:p>
            <a:pPr marL="514350" indent="-514350" algn="l">
              <a:buFont typeface="+mj-lt"/>
              <a:buAutoNum type="arabicParenR"/>
            </a:pPr>
            <a:r>
              <a:rPr lang="en-US" b="0" i="0" u="none" strike="noStrike" baseline="0" dirty="0">
                <a:latin typeface="MinionPro-Regular"/>
              </a:rPr>
              <a:t>Brake fluid leak (Type: </a:t>
            </a:r>
            <a:r>
              <a:rPr lang="en-US" b="0" i="1" u="none" strike="noStrike" baseline="0" dirty="0">
                <a:latin typeface="MinionPro-It"/>
              </a:rPr>
              <a:t>MEC </a:t>
            </a:r>
            <a:r>
              <a:rPr lang="en-US" b="0" i="0" u="none" strike="noStrike" baseline="0" dirty="0">
                <a:latin typeface="MinionPro-Regular"/>
              </a:rPr>
              <a:t>)</a:t>
            </a:r>
          </a:p>
          <a:p>
            <a:pPr marL="514350" indent="-514350" algn="l">
              <a:buFont typeface="+mj-lt"/>
              <a:buAutoNum type="arabicParenR"/>
            </a:pPr>
            <a:r>
              <a:rPr lang="en-US" b="0" i="0" u="none" strike="noStrike" baseline="0" dirty="0">
                <a:latin typeface="MinionPro-Regular"/>
              </a:rPr>
              <a:t>Pads worn (Type: </a:t>
            </a:r>
            <a:r>
              <a:rPr lang="en-US" b="0" i="1" u="none" strike="noStrike" baseline="0" dirty="0">
                <a:latin typeface="MinionPro-It"/>
              </a:rPr>
              <a:t>MAT </a:t>
            </a:r>
            <a:r>
              <a:rPr lang="en-US" b="0" i="0" u="none" strike="noStrike" baseline="0" dirty="0">
                <a:latin typeface="MinionPro-Regular"/>
              </a:rPr>
              <a:t>)</a:t>
            </a:r>
          </a:p>
          <a:p>
            <a:pPr marL="514350" indent="-514350" algn="l">
              <a:buFont typeface="+mj-lt"/>
              <a:buAutoNum type="arabicParenR"/>
            </a:pPr>
            <a:r>
              <a:rPr lang="en-US" b="0" i="0" u="none" strike="noStrike" baseline="0" dirty="0">
                <a:latin typeface="MinionPro-Regular"/>
              </a:rPr>
              <a:t>No low brake fluid indication (Type: </a:t>
            </a:r>
            <a:r>
              <a:rPr lang="en-US" b="0" i="1" u="none" strike="noStrike" baseline="0" dirty="0">
                <a:latin typeface="MinionPro-It"/>
              </a:rPr>
              <a:t>INS </a:t>
            </a:r>
            <a:r>
              <a:rPr lang="en-US" b="0" i="0" u="none" strike="noStrike" baseline="0" dirty="0">
                <a:latin typeface="MinionPro-Regular"/>
              </a:rPr>
              <a:t>)</a:t>
            </a:r>
          </a:p>
          <a:p>
            <a:pPr marL="514350" indent="-514350" algn="l">
              <a:buFont typeface="+mj-lt"/>
              <a:buAutoNum type="arabicParenR"/>
            </a:pPr>
            <a:r>
              <a:rPr lang="en-US" b="0" i="0" u="none" strike="noStrike" baseline="0" dirty="0">
                <a:latin typeface="MinionPro-Regular"/>
              </a:rPr>
              <a:t>No DC power (Type: </a:t>
            </a:r>
            <a:r>
              <a:rPr lang="en-US" b="0" i="1" u="none" strike="noStrike" baseline="0" dirty="0">
                <a:latin typeface="MinionPro-It"/>
              </a:rPr>
              <a:t>ELE </a:t>
            </a:r>
            <a:r>
              <a:rPr lang="en-US" b="0" i="0" u="none" strike="noStrike" baseline="0" dirty="0">
                <a:latin typeface="MinionPro-Regular"/>
              </a:rPr>
              <a:t>)</a:t>
            </a:r>
          </a:p>
          <a:p>
            <a:pPr marL="514350" indent="-514350" algn="l">
              <a:buFont typeface="+mj-lt"/>
              <a:buAutoNum type="arabicParenR"/>
            </a:pPr>
            <a:r>
              <a:rPr lang="en-US" b="0" i="0" u="none" strike="noStrike" baseline="0" dirty="0">
                <a:latin typeface="MinionPro-Regular"/>
              </a:rPr>
              <a:t>Slippery or oily road (Type: </a:t>
            </a:r>
            <a:r>
              <a:rPr lang="en-US" b="0" i="1" u="none" strike="noStrike" baseline="0" dirty="0">
                <a:latin typeface="MinionPro-It"/>
              </a:rPr>
              <a:t>EXT </a:t>
            </a:r>
            <a:r>
              <a:rPr lang="en-US" b="0" i="0" u="none" strike="noStrike" baseline="0" dirty="0">
                <a:latin typeface="MinionPro-Regular"/>
              </a:rPr>
              <a:t>)</a:t>
            </a:r>
          </a:p>
          <a:p>
            <a:pPr marL="514350" indent="-514350" algn="l">
              <a:buFont typeface="+mj-lt"/>
              <a:buAutoNum type="arabicParenR"/>
            </a:pPr>
            <a:r>
              <a:rPr lang="en-US" b="0" i="0" u="none" strike="noStrike" baseline="0" dirty="0">
                <a:latin typeface="MinionPro-Regular"/>
              </a:rPr>
              <a:t>Unknown (Type: </a:t>
            </a:r>
            <a:r>
              <a:rPr lang="en-US" b="0" i="1" u="none" strike="noStrike" baseline="0" dirty="0">
                <a:latin typeface="MinionPro-It"/>
              </a:rPr>
              <a:t>MIS </a:t>
            </a:r>
            <a:r>
              <a:rPr lang="en-US" b="0" i="0" u="none" strike="noStrike" baseline="0" dirty="0">
                <a:latin typeface="MinionPro-Regular"/>
              </a:rPr>
              <a:t>)</a:t>
            </a:r>
            <a:endParaRPr lang="en-US" dirty="0"/>
          </a:p>
        </p:txBody>
      </p:sp>
    </p:spTree>
    <p:extLst>
      <p:ext uri="{BB962C8B-B14F-4D97-AF65-F5344CB8AC3E}">
        <p14:creationId xmlns:p14="http://schemas.microsoft.com/office/powerpoint/2010/main" val="13140968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E78D-19C4-697F-140C-F0237614BCFD}"/>
              </a:ext>
            </a:extLst>
          </p:cNvPr>
          <p:cNvSpPr>
            <a:spLocks noGrp="1"/>
          </p:cNvSpPr>
          <p:nvPr>
            <p:ph type="title"/>
          </p:nvPr>
        </p:nvSpPr>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0C4BB39C-ADA8-706B-D0ED-E1A7B33657EE}"/>
              </a:ext>
            </a:extLst>
          </p:cNvPr>
          <p:cNvSpPr>
            <a:spLocks noGrp="1"/>
          </p:cNvSpPr>
          <p:nvPr>
            <p:ph idx="1"/>
          </p:nvPr>
        </p:nvSpPr>
        <p:spPr/>
        <p:txBody>
          <a:bodyPr>
            <a:normAutofit/>
          </a:bodyPr>
          <a:lstStyle/>
          <a:p>
            <a:pPr algn="l">
              <a:buFont typeface="Wingdings" panose="05000000000000000000" pitchFamily="2" charset="2"/>
              <a:buChar char="v"/>
            </a:pPr>
            <a:r>
              <a:rPr lang="en-US" b="0" i="0" u="none" strike="noStrike" baseline="0" dirty="0">
                <a:latin typeface="MinionPro-Regular"/>
              </a:rPr>
              <a:t>Each failure</a:t>
            </a:r>
            <a:r>
              <a:rPr lang="fa-IR" b="0" i="0" u="none" strike="noStrike" baseline="0" dirty="0">
                <a:latin typeface="MinionPro-Regular"/>
              </a:rPr>
              <a:t> </a:t>
            </a:r>
            <a:r>
              <a:rPr lang="en-US" b="0" i="0" u="none" strike="noStrike" baseline="0" dirty="0">
                <a:latin typeface="MinionPro-Regular"/>
              </a:rPr>
              <a:t>mode must be further analyzed to find likely causes of its occurrence.</a:t>
            </a:r>
          </a:p>
          <a:p>
            <a:pPr algn="l">
              <a:buFont typeface="Wingdings" panose="05000000000000000000" pitchFamily="2" charset="2"/>
              <a:buChar char="v"/>
            </a:pPr>
            <a:r>
              <a:rPr lang="en-US" b="0" i="0" u="none" strike="noStrike" baseline="0" dirty="0">
                <a:latin typeface="MinionPro-Regular"/>
              </a:rPr>
              <a:t>We may find that a single failure mode has multiple root causes associated</a:t>
            </a:r>
            <a:r>
              <a:rPr lang="fa-IR" b="0" i="0" u="none" strike="noStrike" baseline="0" dirty="0">
                <a:latin typeface="MinionPro-Regular"/>
              </a:rPr>
              <a:t> </a:t>
            </a:r>
            <a:r>
              <a:rPr lang="en-US" b="0" i="0" u="none" strike="noStrike" baseline="0" dirty="0">
                <a:latin typeface="MinionPro-Regular"/>
              </a:rPr>
              <a:t>with it. Therefore, we should evaluate each cause likely to take place</a:t>
            </a:r>
            <a:r>
              <a:rPr lang="fa-IR" b="0" i="0" u="none" strike="noStrike" baseline="0" dirty="0">
                <a:latin typeface="MinionPro-Regular"/>
              </a:rPr>
              <a:t> </a:t>
            </a:r>
            <a:r>
              <a:rPr lang="en-US" b="0" i="0" u="none" strike="noStrike" baseline="0" dirty="0">
                <a:latin typeface="MinionPro-Regular"/>
              </a:rPr>
              <a:t>individually. </a:t>
            </a:r>
            <a:endParaRPr lang="fa-IR"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The “ 5 whys” method can be used  to assist participants in finding the most likely root cause of the failure</a:t>
            </a:r>
          </a:p>
          <a:p>
            <a:pPr algn="l">
              <a:buFont typeface="Wingdings" panose="05000000000000000000" pitchFamily="2" charset="2"/>
              <a:buChar char="v"/>
            </a:pPr>
            <a:r>
              <a:rPr lang="en-US" b="0" i="0" u="none" strike="noStrike" baseline="0" dirty="0">
                <a:latin typeface="MinionPro-Regular"/>
              </a:rPr>
              <a:t>The following list</a:t>
            </a:r>
            <a:r>
              <a:rPr lang="fa-IR" b="0" i="0" u="none" strike="noStrike" baseline="0" dirty="0">
                <a:latin typeface="MinionPro-Regular"/>
              </a:rPr>
              <a:t> </a:t>
            </a:r>
            <a:r>
              <a:rPr lang="en-US" b="0" i="0" u="none" strike="noStrike" baseline="0" dirty="0">
                <a:latin typeface="MinionPro-Regular"/>
              </a:rPr>
              <a:t>of root cause types per ISO 14224 can be used as a guide to help describe</a:t>
            </a:r>
            <a:r>
              <a:rPr lang="fa-IR" b="0" i="0" u="none" strike="noStrike" baseline="0" dirty="0">
                <a:latin typeface="MinionPro-Regular"/>
              </a:rPr>
              <a:t> </a:t>
            </a:r>
            <a:r>
              <a:rPr lang="en-US" b="0" i="0" u="none" strike="noStrike" baseline="0" dirty="0">
                <a:latin typeface="MinionPro-Regular"/>
              </a:rPr>
              <a:t>root causes appropriately</a:t>
            </a:r>
          </a:p>
        </p:txBody>
      </p:sp>
    </p:spTree>
    <p:extLst>
      <p:ext uri="{BB962C8B-B14F-4D97-AF65-F5344CB8AC3E}">
        <p14:creationId xmlns:p14="http://schemas.microsoft.com/office/powerpoint/2010/main" val="3427509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976D4-905B-7245-5194-73599C2A416D}"/>
              </a:ext>
            </a:extLst>
          </p:cNvPr>
          <p:cNvSpPr>
            <a:spLocks noGrp="1"/>
          </p:cNvSpPr>
          <p:nvPr>
            <p:ph idx="1"/>
          </p:nvPr>
        </p:nvSpPr>
        <p:spPr/>
        <p:txBody>
          <a:bodyPr>
            <a:normAutofit/>
          </a:bodyPr>
          <a:lstStyle/>
          <a:p>
            <a:pPr algn="l">
              <a:buFont typeface="Wingdings" panose="05000000000000000000" pitchFamily="2" charset="2"/>
              <a:buChar char="v"/>
            </a:pPr>
            <a:r>
              <a:rPr lang="en-US" b="1" i="1" u="none" strike="noStrike" baseline="0" dirty="0">
                <a:latin typeface="MinionPro-It"/>
              </a:rPr>
              <a:t>Design related: </a:t>
            </a:r>
            <a:r>
              <a:rPr lang="en-US" b="0" i="0" u="none" strike="noStrike" baseline="0" dirty="0">
                <a:latin typeface="MinionPro-Regular"/>
              </a:rPr>
              <a:t>Coded </a:t>
            </a:r>
            <a:r>
              <a:rPr lang="en-US" b="0" i="1" u="none" strike="noStrike" baseline="0" dirty="0">
                <a:latin typeface="MinionPro-It"/>
              </a:rPr>
              <a:t>DSG</a:t>
            </a:r>
          </a:p>
          <a:p>
            <a:pPr algn="l">
              <a:buFont typeface="Wingdings" panose="05000000000000000000" pitchFamily="2" charset="2"/>
              <a:buChar char="v"/>
            </a:pPr>
            <a:r>
              <a:rPr lang="en-US" b="1" i="0" u="none" strike="noStrike" baseline="0" dirty="0">
                <a:latin typeface="MinionPro-Regular"/>
              </a:rPr>
              <a:t>General:</a:t>
            </a:r>
            <a:r>
              <a:rPr lang="en-US" b="0" i="0" u="none" strike="noStrike" baseline="0" dirty="0">
                <a:latin typeface="MinionPro-Regular"/>
              </a:rPr>
              <a:t> Inadequate equipment design or configuration (shape,</a:t>
            </a:r>
          </a:p>
          <a:p>
            <a:pPr marL="0" indent="0" algn="l">
              <a:buNone/>
            </a:pPr>
            <a:r>
              <a:rPr lang="en-US" b="0" i="0" u="none" strike="noStrike" baseline="0" dirty="0">
                <a:latin typeface="MinionPro-Regular"/>
              </a:rPr>
              <a:t>size, technology, configuration, operability, maintainability, etc.),</a:t>
            </a:r>
          </a:p>
          <a:p>
            <a:pPr marL="0" indent="0" algn="l">
              <a:buNone/>
            </a:pPr>
            <a:r>
              <a:rPr lang="en-US" b="0" i="0" u="none" strike="noStrike" baseline="0" dirty="0">
                <a:latin typeface="MinionPro-Regular"/>
              </a:rPr>
              <a:t>but no further details known</a:t>
            </a:r>
          </a:p>
          <a:p>
            <a:pPr algn="l">
              <a:buFont typeface="Wingdings" panose="05000000000000000000" pitchFamily="2" charset="2"/>
              <a:buChar char="v"/>
            </a:pPr>
            <a:r>
              <a:rPr lang="en-US" b="1" i="0" u="none" strike="noStrike" baseline="0" dirty="0">
                <a:latin typeface="MinionPro-Regular"/>
              </a:rPr>
              <a:t>Improper capacity: </a:t>
            </a:r>
            <a:r>
              <a:rPr lang="en-US" b="0" i="0" u="none" strike="noStrike" baseline="0" dirty="0">
                <a:latin typeface="MinionPro-Regular"/>
              </a:rPr>
              <a:t>Inadequate dimensioning/capacity</a:t>
            </a:r>
          </a:p>
          <a:p>
            <a:pPr algn="l">
              <a:buFont typeface="Wingdings" panose="05000000000000000000" pitchFamily="2" charset="2"/>
              <a:buChar char="v"/>
            </a:pPr>
            <a:r>
              <a:rPr lang="en-US" b="1" i="0" u="none" strike="noStrike" baseline="0" dirty="0">
                <a:latin typeface="MinionPro-Regular"/>
              </a:rPr>
              <a:t>Improper material: </a:t>
            </a:r>
            <a:r>
              <a:rPr lang="en-US" b="0" i="0" u="none" strike="noStrike" baseline="0" dirty="0">
                <a:latin typeface="MinionPro-Regular"/>
              </a:rPr>
              <a:t>Improper material selection</a:t>
            </a:r>
            <a:endParaRPr lang="en-US" dirty="0"/>
          </a:p>
        </p:txBody>
      </p:sp>
      <p:sp>
        <p:nvSpPr>
          <p:cNvPr id="4" name="Title 1">
            <a:extLst>
              <a:ext uri="{FF2B5EF4-FFF2-40B4-BE49-F238E27FC236}">
                <a16:creationId xmlns:a16="http://schemas.microsoft.com/office/drawing/2014/main" id="{73826EF2-4E32-2AA7-25F4-CEAB7AEF8850}"/>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1619375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E80A9-9816-40C3-3663-721D3528B89E}"/>
              </a:ext>
            </a:extLst>
          </p:cNvPr>
          <p:cNvSpPr>
            <a:spLocks noGrp="1"/>
          </p:cNvSpPr>
          <p:nvPr>
            <p:ph idx="1"/>
          </p:nvPr>
        </p:nvSpPr>
        <p:spPr/>
        <p:txBody>
          <a:bodyPr>
            <a:normAutofit/>
          </a:bodyPr>
          <a:lstStyle/>
          <a:p>
            <a:pPr algn="l">
              <a:buFont typeface="Wingdings" panose="05000000000000000000" pitchFamily="2" charset="2"/>
              <a:buChar char="v"/>
            </a:pPr>
            <a:r>
              <a:rPr lang="en-US" b="1" i="1" u="none" strike="noStrike" baseline="0" dirty="0">
                <a:latin typeface="MinionPro-It"/>
              </a:rPr>
              <a:t>Fabrication/installation related: </a:t>
            </a:r>
            <a:r>
              <a:rPr lang="en-US" b="0" i="0" u="none" strike="noStrike" baseline="0" dirty="0">
                <a:latin typeface="MinionPro-Regular"/>
              </a:rPr>
              <a:t>Coded </a:t>
            </a:r>
            <a:r>
              <a:rPr lang="en-US" b="0" i="1" u="none" strike="noStrike" baseline="0" dirty="0">
                <a:latin typeface="MinionPro-It"/>
              </a:rPr>
              <a:t>FAB</a:t>
            </a:r>
          </a:p>
          <a:p>
            <a:pPr algn="l">
              <a:buFont typeface="Wingdings" panose="05000000000000000000" pitchFamily="2" charset="2"/>
              <a:buChar char="v"/>
            </a:pPr>
            <a:r>
              <a:rPr lang="en-US" b="1" i="0" u="none" strike="noStrike" baseline="0" dirty="0">
                <a:latin typeface="MinionPro-Regular"/>
              </a:rPr>
              <a:t>General:</a:t>
            </a:r>
            <a:r>
              <a:rPr lang="en-US" b="0" i="0" u="none" strike="noStrike" baseline="0" dirty="0">
                <a:latin typeface="MinionPro-Regular"/>
              </a:rPr>
              <a:t> Failure related to fabrication or installation, but no further</a:t>
            </a:r>
          </a:p>
          <a:p>
            <a:pPr marL="0" indent="0" algn="l">
              <a:buNone/>
            </a:pPr>
            <a:r>
              <a:rPr lang="en-US" b="0" i="0" u="none" strike="noStrike" baseline="0" dirty="0">
                <a:latin typeface="MinionPro-Regular"/>
              </a:rPr>
              <a:t>details known</a:t>
            </a:r>
          </a:p>
          <a:p>
            <a:pPr algn="l">
              <a:buFont typeface="Wingdings" panose="05000000000000000000" pitchFamily="2" charset="2"/>
              <a:buChar char="v"/>
            </a:pPr>
            <a:r>
              <a:rPr lang="en-US" b="1" i="0" u="none" strike="noStrike" baseline="0" dirty="0">
                <a:latin typeface="MinionPro-Regular"/>
              </a:rPr>
              <a:t>Fabrication error: </a:t>
            </a:r>
            <a:r>
              <a:rPr lang="en-US" b="0" i="0" u="none" strike="noStrike" baseline="0" dirty="0">
                <a:latin typeface="MinionPro-Regular"/>
              </a:rPr>
              <a:t>Manufacturing or processing failure</a:t>
            </a:r>
          </a:p>
          <a:p>
            <a:pPr algn="l">
              <a:buFont typeface="Wingdings" panose="05000000000000000000" pitchFamily="2" charset="2"/>
              <a:buChar char="v"/>
            </a:pPr>
            <a:r>
              <a:rPr lang="en-US" b="1" i="0" u="none" strike="noStrike" baseline="0" dirty="0">
                <a:latin typeface="MinionPro-Regular"/>
              </a:rPr>
              <a:t>Installation error:</a:t>
            </a:r>
            <a:r>
              <a:rPr lang="en-US" b="0" i="0" u="none" strike="noStrike" baseline="0" dirty="0">
                <a:latin typeface="MinionPro-Regular"/>
              </a:rPr>
              <a:t> Installation or assembly failure (assembly after</a:t>
            </a:r>
          </a:p>
          <a:p>
            <a:pPr marL="0" indent="0" algn="l">
              <a:buNone/>
            </a:pPr>
            <a:r>
              <a:rPr lang="en-US" b="0" i="0" u="none" strike="noStrike" baseline="0" dirty="0">
                <a:latin typeface="MinionPro-Regular"/>
              </a:rPr>
              <a:t>maintenance not included)</a:t>
            </a:r>
            <a:endParaRPr lang="en-US" dirty="0"/>
          </a:p>
        </p:txBody>
      </p:sp>
      <p:sp>
        <p:nvSpPr>
          <p:cNvPr id="4" name="Title 1">
            <a:extLst>
              <a:ext uri="{FF2B5EF4-FFF2-40B4-BE49-F238E27FC236}">
                <a16:creationId xmlns:a16="http://schemas.microsoft.com/office/drawing/2014/main" id="{1B77A194-1EFA-E698-3D67-4BAC7CC6021A}"/>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27309902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6DE183-95B3-FDF1-DC4F-31194240C9AE}"/>
              </a:ext>
            </a:extLst>
          </p:cNvPr>
          <p:cNvSpPr>
            <a:spLocks noGrp="1"/>
          </p:cNvSpPr>
          <p:nvPr>
            <p:ph idx="1"/>
          </p:nvPr>
        </p:nvSpPr>
        <p:spPr>
          <a:xfrm>
            <a:off x="838200" y="1690688"/>
            <a:ext cx="10515600" cy="5641145"/>
          </a:xfrm>
        </p:spPr>
        <p:txBody>
          <a:bodyPr>
            <a:normAutofit/>
          </a:bodyPr>
          <a:lstStyle/>
          <a:p>
            <a:pPr marL="0" indent="0">
              <a:buNone/>
            </a:pPr>
            <a:r>
              <a:rPr lang="en-US" b="1" i="1" u="none" strike="noStrike" baseline="0" dirty="0">
                <a:latin typeface="MinionPro-It"/>
              </a:rPr>
              <a:t>Failure related to operation/maintenance: </a:t>
            </a:r>
            <a:r>
              <a:rPr lang="en-US" b="0" i="0" u="none" strike="noStrike" baseline="0" dirty="0">
                <a:latin typeface="MinionPro-Regular"/>
              </a:rPr>
              <a:t>Coded </a:t>
            </a:r>
            <a:r>
              <a:rPr lang="en-US" b="0" i="1" u="none" strike="noStrike" baseline="0" dirty="0">
                <a:latin typeface="MinionPro-It"/>
              </a:rPr>
              <a:t>O&amp;M</a:t>
            </a:r>
          </a:p>
          <a:p>
            <a:pPr algn="l">
              <a:buFont typeface="Wingdings" panose="05000000000000000000" pitchFamily="2" charset="2"/>
              <a:buChar char="v"/>
            </a:pPr>
            <a:r>
              <a:rPr lang="en-US" b="1" i="0" u="none" strike="noStrike" baseline="0" dirty="0">
                <a:latin typeface="MinionPro-Regular"/>
              </a:rPr>
              <a:t>General:</a:t>
            </a:r>
            <a:r>
              <a:rPr lang="en-US" b="0" i="0" u="none" strike="noStrike" baseline="0" dirty="0">
                <a:latin typeface="MinionPro-Regular"/>
              </a:rPr>
              <a:t> Failure related to operation/use or maintenance of the</a:t>
            </a:r>
          </a:p>
          <a:p>
            <a:pPr marL="0" indent="0" algn="l">
              <a:buNone/>
            </a:pPr>
            <a:r>
              <a:rPr lang="en-US" b="0" i="0" u="none" strike="noStrike" baseline="0" dirty="0">
                <a:latin typeface="MinionPro-Regular"/>
              </a:rPr>
              <a:t>equipment, but no further details known</a:t>
            </a:r>
          </a:p>
          <a:p>
            <a:pPr algn="l">
              <a:buFont typeface="Wingdings" panose="05000000000000000000" pitchFamily="2" charset="2"/>
              <a:buChar char="v"/>
            </a:pPr>
            <a:r>
              <a:rPr lang="en-US" b="1" i="0" u="none" strike="noStrike" baseline="0" dirty="0">
                <a:latin typeface="MinionPro-Regular"/>
              </a:rPr>
              <a:t>Off-design service: </a:t>
            </a:r>
            <a:r>
              <a:rPr lang="en-US" b="0" i="0" u="none" strike="noStrike" baseline="0" dirty="0">
                <a:latin typeface="MinionPro-Regular"/>
              </a:rPr>
              <a:t>Off-design or unintended service conditions,</a:t>
            </a:r>
          </a:p>
          <a:p>
            <a:pPr marL="0" indent="0" algn="l">
              <a:buNone/>
            </a:pPr>
            <a:r>
              <a:rPr lang="en-US" b="0" i="0" u="none" strike="noStrike" baseline="0" dirty="0">
                <a:latin typeface="MinionPro-Regular"/>
              </a:rPr>
              <a:t>for example, compressor operation outside envelope, pressure</a:t>
            </a:r>
          </a:p>
          <a:p>
            <a:pPr marL="0" indent="0" algn="l">
              <a:buNone/>
            </a:pPr>
            <a:r>
              <a:rPr lang="en-US" b="0" i="0" u="none" strike="noStrike" baseline="0" dirty="0">
                <a:latin typeface="MinionPro-Regular"/>
              </a:rPr>
              <a:t>above specification, and so on</a:t>
            </a:r>
          </a:p>
          <a:p>
            <a:pPr algn="l">
              <a:buFont typeface="Wingdings" panose="05000000000000000000" pitchFamily="2" charset="2"/>
              <a:buChar char="v"/>
            </a:pPr>
            <a:r>
              <a:rPr lang="en-US" b="1" i="0" u="none" strike="noStrike" baseline="0" dirty="0">
                <a:latin typeface="MinionPro-Regular"/>
              </a:rPr>
              <a:t>Operating error: </a:t>
            </a:r>
            <a:r>
              <a:rPr lang="en-US" b="0" i="0" u="none" strike="noStrike" baseline="0" dirty="0">
                <a:latin typeface="MinionPro-Regular"/>
              </a:rPr>
              <a:t>Mistake, misuse, negligence, oversights, and so</a:t>
            </a:r>
          </a:p>
          <a:p>
            <a:pPr marL="0" indent="0" algn="l">
              <a:buNone/>
            </a:pPr>
            <a:r>
              <a:rPr lang="en-US" b="0" i="0" u="none" strike="noStrike" baseline="0" dirty="0">
                <a:latin typeface="MinionPro-Regular"/>
              </a:rPr>
              <a:t>on during operation</a:t>
            </a:r>
          </a:p>
          <a:p>
            <a:pPr algn="l">
              <a:buFont typeface="Wingdings" panose="05000000000000000000" pitchFamily="2" charset="2"/>
              <a:buChar char="v"/>
            </a:pPr>
            <a:r>
              <a:rPr lang="en-US" b="1" i="0" u="none" strike="noStrike" baseline="0" dirty="0">
                <a:latin typeface="MinionPro-Regular"/>
              </a:rPr>
              <a:t>Maintenance error: </a:t>
            </a:r>
            <a:r>
              <a:rPr lang="en-US" b="0" i="0" u="none" strike="noStrike" baseline="0" dirty="0">
                <a:latin typeface="MinionPro-Regular"/>
              </a:rPr>
              <a:t>Mistake, errors, negligence, oversights, and</a:t>
            </a:r>
          </a:p>
          <a:p>
            <a:pPr marL="0" indent="0" algn="l">
              <a:buNone/>
            </a:pPr>
            <a:r>
              <a:rPr lang="en-US" b="0" i="0" u="none" strike="noStrike" baseline="0" dirty="0">
                <a:latin typeface="MinionPro-Regular"/>
              </a:rPr>
              <a:t>so on during maintenance</a:t>
            </a:r>
            <a:endParaRPr lang="en-US" sz="4000" dirty="0"/>
          </a:p>
        </p:txBody>
      </p:sp>
      <p:sp>
        <p:nvSpPr>
          <p:cNvPr id="4" name="Title 1">
            <a:extLst>
              <a:ext uri="{FF2B5EF4-FFF2-40B4-BE49-F238E27FC236}">
                <a16:creationId xmlns:a16="http://schemas.microsoft.com/office/drawing/2014/main" id="{8C923311-68D5-92EA-D932-4DD2A7EEB8D1}"/>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3497175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723FB-B09F-A7F2-D1B9-3B9A9460CDCA}"/>
              </a:ext>
            </a:extLst>
          </p:cNvPr>
          <p:cNvSpPr>
            <a:spLocks noGrp="1"/>
          </p:cNvSpPr>
          <p:nvPr>
            <p:ph idx="1"/>
          </p:nvPr>
        </p:nvSpPr>
        <p:spPr/>
        <p:txBody>
          <a:bodyPr>
            <a:normAutofit/>
          </a:bodyPr>
          <a:lstStyle/>
          <a:p>
            <a:pPr marL="0" indent="0" algn="l">
              <a:buNone/>
            </a:pPr>
            <a:r>
              <a:rPr lang="en-US" b="1" i="1" u="none" strike="noStrike" baseline="0" dirty="0">
                <a:latin typeface="MinionPro-It"/>
              </a:rPr>
              <a:t>Failure related to management</a:t>
            </a:r>
            <a:r>
              <a:rPr lang="en-US" b="0" i="1" u="none" strike="noStrike" baseline="0" dirty="0">
                <a:latin typeface="MinionPro-It"/>
              </a:rPr>
              <a:t>: </a:t>
            </a:r>
            <a:r>
              <a:rPr lang="en-US" b="0" i="0" u="none" strike="noStrike" baseline="0" dirty="0">
                <a:latin typeface="MinionPro-Regular"/>
              </a:rPr>
              <a:t>Coded </a:t>
            </a:r>
            <a:r>
              <a:rPr lang="en-US" b="0" i="1" u="none" strike="noStrike" baseline="0" dirty="0">
                <a:latin typeface="MinionPro-It"/>
              </a:rPr>
              <a:t>MGT</a:t>
            </a:r>
          </a:p>
          <a:p>
            <a:pPr algn="l">
              <a:buFont typeface="Wingdings" panose="05000000000000000000" pitchFamily="2" charset="2"/>
              <a:buChar char="v"/>
            </a:pPr>
            <a:r>
              <a:rPr lang="en-US" b="1" i="0" u="none" strike="noStrike" baseline="0" dirty="0">
                <a:latin typeface="MinionPro-Regular"/>
              </a:rPr>
              <a:t>General failure</a:t>
            </a:r>
            <a:r>
              <a:rPr lang="en-US" b="0" i="0" u="none" strike="noStrike" baseline="0" dirty="0">
                <a:latin typeface="MinionPro-Regular"/>
              </a:rPr>
              <a:t>: Related to management issues, but no further</a:t>
            </a:r>
          </a:p>
          <a:p>
            <a:pPr marL="0" indent="0" algn="l">
              <a:buNone/>
            </a:pPr>
            <a:r>
              <a:rPr lang="en-US" b="0" i="0" u="none" strike="noStrike" baseline="0" dirty="0">
                <a:latin typeface="MinionPro-Regular"/>
              </a:rPr>
              <a:t>details known</a:t>
            </a:r>
          </a:p>
          <a:p>
            <a:pPr algn="l">
              <a:buFont typeface="Wingdings" panose="05000000000000000000" pitchFamily="2" charset="2"/>
              <a:buChar char="v"/>
            </a:pPr>
            <a:r>
              <a:rPr lang="en-US" b="1" i="0" u="none" strike="noStrike" baseline="0" dirty="0">
                <a:latin typeface="MinionPro-Regular"/>
              </a:rPr>
              <a:t>Documentation error</a:t>
            </a:r>
            <a:r>
              <a:rPr lang="en-US" b="0" i="0" u="none" strike="noStrike" baseline="0" dirty="0">
                <a:latin typeface="MinionPro-Regular"/>
              </a:rPr>
              <a:t>: Failure related to procedures, specifications,</a:t>
            </a:r>
          </a:p>
          <a:p>
            <a:pPr marL="0" indent="0" algn="l">
              <a:buNone/>
            </a:pPr>
            <a:r>
              <a:rPr lang="en-US" b="0" i="0" u="none" strike="noStrike" baseline="0" dirty="0">
                <a:latin typeface="MinionPro-Regular"/>
              </a:rPr>
              <a:t>drawings, reporting, and so on</a:t>
            </a:r>
          </a:p>
          <a:p>
            <a:pPr algn="l">
              <a:buFont typeface="Wingdings" panose="05000000000000000000" pitchFamily="2" charset="2"/>
              <a:buChar char="v"/>
            </a:pPr>
            <a:r>
              <a:rPr lang="en-US" b="1" i="0" u="none" strike="noStrike" baseline="0" dirty="0">
                <a:latin typeface="MinionPro-Regular"/>
              </a:rPr>
              <a:t>Management error</a:t>
            </a:r>
            <a:r>
              <a:rPr lang="en-US" b="0" i="0" u="none" strike="noStrike" baseline="0" dirty="0">
                <a:latin typeface="MinionPro-Regular"/>
              </a:rPr>
              <a:t>: Failure related to planning, organization,</a:t>
            </a:r>
          </a:p>
          <a:p>
            <a:pPr marL="0" indent="0" algn="l">
              <a:buNone/>
            </a:pPr>
            <a:r>
              <a:rPr lang="en-US" b="0" i="0" u="none" strike="noStrike" baseline="0" dirty="0">
                <a:latin typeface="MinionPro-Regular"/>
              </a:rPr>
              <a:t>quality assurance, and so on</a:t>
            </a:r>
            <a:endParaRPr lang="en-US" dirty="0"/>
          </a:p>
        </p:txBody>
      </p:sp>
      <p:sp>
        <p:nvSpPr>
          <p:cNvPr id="4" name="Title 1">
            <a:extLst>
              <a:ext uri="{FF2B5EF4-FFF2-40B4-BE49-F238E27FC236}">
                <a16:creationId xmlns:a16="http://schemas.microsoft.com/office/drawing/2014/main" id="{9B5A6865-5DF5-5A33-58B5-6C4FC71D2074}"/>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2863510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F351D-BFDE-60E4-5C1B-DAEFC176707F}"/>
              </a:ext>
            </a:extLst>
          </p:cNvPr>
          <p:cNvSpPr>
            <a:spLocks noGrp="1"/>
          </p:cNvSpPr>
          <p:nvPr>
            <p:ph idx="1"/>
          </p:nvPr>
        </p:nvSpPr>
        <p:spPr/>
        <p:txBody>
          <a:bodyPr>
            <a:noAutofit/>
          </a:bodyPr>
          <a:lstStyle/>
          <a:p>
            <a:pPr marL="0" indent="0" algn="l">
              <a:buNone/>
            </a:pPr>
            <a:r>
              <a:rPr lang="en-US" b="1" i="1" u="none" strike="noStrike" baseline="0" dirty="0">
                <a:latin typeface="MinionPro-It"/>
              </a:rPr>
              <a:t>Miscellaneous</a:t>
            </a:r>
            <a:r>
              <a:rPr lang="en-US" b="0" i="1" u="none" strike="noStrike" baseline="0" dirty="0">
                <a:latin typeface="MinionPro-It"/>
              </a:rPr>
              <a:t>: </a:t>
            </a:r>
            <a:r>
              <a:rPr lang="en-US" b="0" i="0" u="none" strike="noStrike" baseline="0" dirty="0">
                <a:latin typeface="MinionPro-Regular"/>
              </a:rPr>
              <a:t>Coded </a:t>
            </a:r>
            <a:r>
              <a:rPr lang="en-US" b="0" i="1" u="none" strike="noStrike" baseline="0" dirty="0">
                <a:latin typeface="MinionPro-It"/>
              </a:rPr>
              <a:t>MIS</a:t>
            </a:r>
          </a:p>
          <a:p>
            <a:pPr algn="l">
              <a:buFont typeface="Wingdings" panose="05000000000000000000" pitchFamily="2" charset="2"/>
              <a:buChar char="v"/>
            </a:pPr>
            <a:r>
              <a:rPr lang="en-US" b="1" i="0" u="none" strike="noStrike" baseline="0" dirty="0">
                <a:latin typeface="MinionPro-Regular"/>
              </a:rPr>
              <a:t>Miscellaneous</a:t>
            </a:r>
            <a:r>
              <a:rPr lang="en-US" b="0" i="0" u="none" strike="noStrike" baseline="0" dirty="0">
                <a:latin typeface="MinionPro-Regular"/>
              </a:rPr>
              <a:t>: General: Causes that do not fall into one of the</a:t>
            </a:r>
          </a:p>
          <a:p>
            <a:pPr marL="0" indent="0" algn="l">
              <a:buNone/>
            </a:pPr>
            <a:r>
              <a:rPr lang="en-US" b="0" i="0" u="none" strike="noStrike" baseline="0" dirty="0">
                <a:latin typeface="MinionPro-Regular"/>
              </a:rPr>
              <a:t>categories listed above.</a:t>
            </a:r>
          </a:p>
          <a:p>
            <a:pPr algn="l">
              <a:buFont typeface="Wingdings" panose="05000000000000000000" pitchFamily="2" charset="2"/>
              <a:buChar char="v"/>
            </a:pPr>
            <a:r>
              <a:rPr lang="en-US" b="1" i="0" u="none" strike="noStrike" baseline="0" dirty="0">
                <a:latin typeface="MinionPro-Regular"/>
              </a:rPr>
              <a:t>No cause found</a:t>
            </a:r>
            <a:r>
              <a:rPr lang="en-US" b="0" i="0" u="none" strike="noStrike" baseline="0" dirty="0">
                <a:latin typeface="MinionPro-Regular"/>
              </a:rPr>
              <a:t>: Failure investigated but no specific cause found.</a:t>
            </a:r>
          </a:p>
          <a:p>
            <a:pPr algn="l">
              <a:buFont typeface="Wingdings" panose="05000000000000000000" pitchFamily="2" charset="2"/>
              <a:buChar char="v"/>
            </a:pPr>
            <a:r>
              <a:rPr lang="fr-FR" b="1" i="0" u="none" strike="noStrike" baseline="0" dirty="0">
                <a:latin typeface="MinionPro-Regular"/>
              </a:rPr>
              <a:t>Common cause</a:t>
            </a:r>
            <a:r>
              <a:rPr lang="fr-FR" b="0" i="0" u="none" strike="noStrike" baseline="0" dirty="0">
                <a:latin typeface="MinionPro-Regular"/>
              </a:rPr>
              <a:t>: Common cause/mode.</a:t>
            </a:r>
          </a:p>
          <a:p>
            <a:pPr algn="l">
              <a:buFont typeface="Wingdings" panose="05000000000000000000" pitchFamily="2" charset="2"/>
              <a:buChar char="v"/>
            </a:pPr>
            <a:r>
              <a:rPr lang="en-US" b="1" i="0" u="none" strike="noStrike" baseline="0" dirty="0">
                <a:latin typeface="MinionPro-Regular"/>
              </a:rPr>
              <a:t>Combined causes</a:t>
            </a:r>
            <a:r>
              <a:rPr lang="en-US" b="0" i="0" u="none" strike="noStrike" baseline="0" dirty="0">
                <a:latin typeface="MinionPro-Regular"/>
              </a:rPr>
              <a:t>: Several causes are acting simultaneously.</a:t>
            </a:r>
          </a:p>
          <a:p>
            <a:pPr marL="0" indent="0" algn="l">
              <a:buNone/>
            </a:pPr>
            <a:r>
              <a:rPr lang="en-US" b="0" i="0" u="none" strike="noStrike" baseline="0" dirty="0">
                <a:latin typeface="MinionPro-Regular"/>
              </a:rPr>
              <a:t>If one cause is predominant, this cause should be highlighted.</a:t>
            </a:r>
          </a:p>
          <a:p>
            <a:pPr algn="l">
              <a:buFont typeface="Wingdings" panose="05000000000000000000" pitchFamily="2" charset="2"/>
              <a:buChar char="v"/>
            </a:pPr>
            <a:r>
              <a:rPr lang="en-US" b="1" i="0" u="none" strike="noStrike" baseline="0" dirty="0">
                <a:latin typeface="MinionPro-Regular"/>
              </a:rPr>
              <a:t>Other:</a:t>
            </a:r>
            <a:r>
              <a:rPr lang="en-US" b="0" i="0" u="none" strike="noStrike" baseline="0" dirty="0">
                <a:latin typeface="MinionPro-Regular"/>
              </a:rPr>
              <a:t> None of the above codes applies. Specify cause as free text.</a:t>
            </a:r>
          </a:p>
          <a:p>
            <a:pPr algn="l">
              <a:buFont typeface="Wingdings" panose="05000000000000000000" pitchFamily="2" charset="2"/>
              <a:buChar char="v"/>
            </a:pPr>
            <a:r>
              <a:rPr lang="en-US" b="1" i="0" u="none" strike="noStrike" baseline="0" dirty="0">
                <a:latin typeface="MinionPro-Regular"/>
              </a:rPr>
              <a:t>Unknown:</a:t>
            </a:r>
            <a:r>
              <a:rPr lang="en-US" b="0" i="0" u="none" strike="noStrike" baseline="0" dirty="0">
                <a:latin typeface="MinionPro-Regular"/>
              </a:rPr>
              <a:t> No information available related to the failure cause</a:t>
            </a:r>
            <a:endParaRPr lang="en-US" dirty="0"/>
          </a:p>
        </p:txBody>
      </p:sp>
      <p:sp>
        <p:nvSpPr>
          <p:cNvPr id="4" name="Title 1">
            <a:extLst>
              <a:ext uri="{FF2B5EF4-FFF2-40B4-BE49-F238E27FC236}">
                <a16:creationId xmlns:a16="http://schemas.microsoft.com/office/drawing/2014/main" id="{09C0D778-49AE-404C-319D-2B33DE00EEBF}"/>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20807986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AF753-B360-624F-B21F-9BCD83F3B39C}"/>
              </a:ext>
            </a:extLst>
          </p:cNvPr>
          <p:cNvSpPr>
            <a:spLocks noGrp="1"/>
          </p:cNvSpPr>
          <p:nvPr>
            <p:ph idx="1"/>
          </p:nvPr>
        </p:nvSpPr>
        <p:spPr/>
        <p:txBody>
          <a:bodyPr>
            <a:normAutofit/>
          </a:bodyPr>
          <a:lstStyle/>
          <a:p>
            <a:pPr marL="0" indent="0" algn="l">
              <a:buNone/>
            </a:pPr>
            <a:r>
              <a:rPr lang="en-US" b="1" i="1" u="none" strike="noStrike" baseline="0" dirty="0">
                <a:latin typeface="MinionPro-It"/>
              </a:rPr>
              <a:t>Normal use</a:t>
            </a:r>
            <a:r>
              <a:rPr lang="en-US" b="0" i="1" u="none" strike="noStrike" baseline="0" dirty="0">
                <a:latin typeface="MinionPro-It"/>
              </a:rPr>
              <a:t>: </a:t>
            </a:r>
            <a:r>
              <a:rPr lang="en-US" b="0" i="0" u="none" strike="noStrike" baseline="0" dirty="0">
                <a:latin typeface="MinionPro-Regular"/>
              </a:rPr>
              <a:t>Coded </a:t>
            </a:r>
            <a:r>
              <a:rPr lang="en-US" b="0" i="1" u="none" strike="noStrike" baseline="0" dirty="0">
                <a:latin typeface="MinionPro-It"/>
              </a:rPr>
              <a:t>AGE</a:t>
            </a:r>
          </a:p>
          <a:p>
            <a:pPr algn="just">
              <a:buFont typeface="Wingdings" panose="05000000000000000000" pitchFamily="2" charset="2"/>
              <a:buChar char="v"/>
            </a:pPr>
            <a:r>
              <a:rPr lang="en-US" b="1" i="0" u="none" strike="noStrike" baseline="0" dirty="0">
                <a:latin typeface="MinionPro-Regular"/>
              </a:rPr>
              <a:t>General: </a:t>
            </a:r>
            <a:r>
              <a:rPr lang="en-US" b="0" i="0" u="none" strike="noStrike" baseline="0" dirty="0">
                <a:latin typeface="MinionPro-Regular"/>
              </a:rPr>
              <a:t>This code was added to those mentioned previously</a:t>
            </a:r>
          </a:p>
          <a:p>
            <a:pPr marL="0" indent="0" algn="just">
              <a:buNone/>
            </a:pPr>
            <a:r>
              <a:rPr lang="en-US" b="0" i="0" u="none" strike="noStrike" baseline="0" dirty="0">
                <a:latin typeface="MinionPro-Regular"/>
              </a:rPr>
              <a:t>and provided by ISO 14224. Age is a very common root cause</a:t>
            </a:r>
          </a:p>
          <a:p>
            <a:pPr marL="0" indent="0" algn="just">
              <a:buNone/>
            </a:pPr>
            <a:r>
              <a:rPr lang="en-US" b="0" i="0" u="none" strike="noStrike" baseline="0" dirty="0">
                <a:latin typeface="MinionPro-Regular"/>
              </a:rPr>
              <a:t>accounting for an item undergoing wear-out failures according</a:t>
            </a:r>
          </a:p>
          <a:p>
            <a:pPr marL="0" indent="0" algn="just">
              <a:buNone/>
            </a:pPr>
            <a:r>
              <a:rPr lang="en-US" b="0" i="0" u="none" strike="noStrike" baseline="0" dirty="0">
                <a:latin typeface="MinionPro-Regular"/>
              </a:rPr>
              <a:t>to its inherent reliability characteristics. Examples of failure</a:t>
            </a:r>
          </a:p>
          <a:p>
            <a:pPr marL="0" indent="0" algn="just">
              <a:buNone/>
            </a:pPr>
            <a:r>
              <a:rPr lang="en-US" b="0" i="0" u="none" strike="noStrike" baseline="0" dirty="0">
                <a:latin typeface="MinionPro-Regular"/>
              </a:rPr>
              <a:t>modes for which age is a plausible cause are car tire wear, air filter</a:t>
            </a:r>
          </a:p>
          <a:p>
            <a:pPr marL="0" indent="0" algn="just">
              <a:buNone/>
            </a:pPr>
            <a:r>
              <a:rPr lang="en-US" b="0" i="0" u="none" strike="noStrike" baseline="0" dirty="0">
                <a:latin typeface="MinionPro-Regular"/>
              </a:rPr>
              <a:t>clog, pump impeller wear, valve seat wear, and so on.</a:t>
            </a:r>
            <a:endParaRPr lang="en-US" dirty="0"/>
          </a:p>
        </p:txBody>
      </p:sp>
      <p:sp>
        <p:nvSpPr>
          <p:cNvPr id="4" name="Title 1">
            <a:extLst>
              <a:ext uri="{FF2B5EF4-FFF2-40B4-BE49-F238E27FC236}">
                <a16:creationId xmlns:a16="http://schemas.microsoft.com/office/drawing/2014/main" id="{D4F16596-E677-A325-35A3-A2E577A210EA}"/>
              </a:ext>
            </a:extLst>
          </p:cNvPr>
          <p:cNvSpPr>
            <a:spLocks noGrp="1"/>
          </p:cNvSpPr>
          <p:nvPr>
            <p:ph type="title"/>
          </p:nvPr>
        </p:nvSpPr>
        <p:spPr>
          <a:xfrm>
            <a:off x="838200" y="365125"/>
            <a:ext cx="10515600" cy="1325563"/>
          </a:xfrm>
        </p:spPr>
        <p:txBody>
          <a:bodyPr>
            <a:normAutofit/>
          </a:bodyPr>
          <a:lstStyle/>
          <a:p>
            <a:pPr algn="r" rtl="1"/>
            <a:r>
              <a:rPr lang="fa-IR" sz="3600" dirty="0">
                <a:cs typeface="B Titr" panose="00000700000000000000" pitchFamily="2" charset="-78"/>
              </a:rPr>
              <a:t>علل ریشه ای حالت‌های خرابی</a:t>
            </a:r>
            <a:endParaRPr lang="en-US" sz="3600" dirty="0">
              <a:cs typeface="B Titr" panose="00000700000000000000" pitchFamily="2" charset="-78"/>
            </a:endParaRPr>
          </a:p>
        </p:txBody>
      </p:sp>
    </p:spTree>
    <p:extLst>
      <p:ext uri="{BB962C8B-B14F-4D97-AF65-F5344CB8AC3E}">
        <p14:creationId xmlns:p14="http://schemas.microsoft.com/office/powerpoint/2010/main" val="3118382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2294-4949-A330-2035-A00A1956FE45}"/>
              </a:ext>
            </a:extLst>
          </p:cNvPr>
          <p:cNvSpPr>
            <a:spLocks noGrp="1"/>
          </p:cNvSpPr>
          <p:nvPr>
            <p:ph type="title"/>
          </p:nvPr>
        </p:nvSpPr>
        <p:spPr>
          <a:xfrm>
            <a:off x="1063283" y="232776"/>
            <a:ext cx="10515600" cy="1325563"/>
          </a:xfrm>
        </p:spPr>
        <p:txBody>
          <a:bodyPr>
            <a:normAutofit/>
          </a:bodyPr>
          <a:lstStyle/>
          <a:p>
            <a:pPr algn="r" rtl="1"/>
            <a:r>
              <a:rPr lang="fa-IR" sz="4000" dirty="0">
                <a:cs typeface="B Titr" panose="00000700000000000000" pitchFamily="2" charset="-78"/>
              </a:rPr>
              <a:t>تا چه حد جزئیات لازم است</a:t>
            </a:r>
            <a:endParaRPr lang="en-US" sz="4000" dirty="0">
              <a:cs typeface="B Titr" panose="00000700000000000000" pitchFamily="2" charset="-78"/>
            </a:endParaRPr>
          </a:p>
        </p:txBody>
      </p:sp>
      <p:sp>
        <p:nvSpPr>
          <p:cNvPr id="3" name="Content Placeholder 2">
            <a:extLst>
              <a:ext uri="{FF2B5EF4-FFF2-40B4-BE49-F238E27FC236}">
                <a16:creationId xmlns:a16="http://schemas.microsoft.com/office/drawing/2014/main" id="{EFD524C7-C2C6-2F7B-2BC7-602A27B402E2}"/>
              </a:ext>
            </a:extLst>
          </p:cNvPr>
          <p:cNvSpPr>
            <a:spLocks noGrp="1"/>
          </p:cNvSpPr>
          <p:nvPr>
            <p:ph idx="1"/>
          </p:nvPr>
        </p:nvSpPr>
        <p:spPr>
          <a:xfrm>
            <a:off x="613117" y="1558339"/>
            <a:ext cx="10515600" cy="5180086"/>
          </a:xfrm>
        </p:spPr>
        <p:txBody>
          <a:bodyPr>
            <a:noAutofit/>
          </a:bodyPr>
          <a:lstStyle/>
          <a:p>
            <a:pPr marL="0" indent="0" algn="r" rtl="1">
              <a:lnSpc>
                <a:spcPct val="70000"/>
              </a:lnSpc>
              <a:buNone/>
            </a:pPr>
            <a:r>
              <a:rPr lang="fa-IR" b="1" dirty="0">
                <a:cs typeface="B Nazanin" panose="00000400000000000000" pitchFamily="2" charset="-78"/>
              </a:rPr>
              <a:t>تا حدی که به  نتیجه عملی برسیم</a:t>
            </a:r>
          </a:p>
          <a:p>
            <a:pPr algn="l">
              <a:lnSpc>
                <a:spcPct val="70000"/>
              </a:lnSpc>
              <a:buFont typeface="Wingdings" panose="05000000000000000000" pitchFamily="2" charset="2"/>
              <a:buChar char="v"/>
            </a:pPr>
            <a:r>
              <a:rPr lang="en-US" sz="2400" b="0" i="0" u="none" strike="noStrike" baseline="0" dirty="0">
                <a:latin typeface="MinionPro-Regular"/>
              </a:rPr>
              <a:t>Why did the bearing wear (failure mode)?</a:t>
            </a:r>
          </a:p>
          <a:p>
            <a:pPr algn="l">
              <a:lnSpc>
                <a:spcPct val="70000"/>
              </a:lnSpc>
              <a:buFont typeface="Wingdings" panose="05000000000000000000" pitchFamily="2" charset="2"/>
              <a:buChar char="v"/>
            </a:pPr>
            <a:r>
              <a:rPr lang="en-US" sz="2400" b="0" i="0" u="none" strike="noStrike" baseline="0" dirty="0">
                <a:latin typeface="MinionPro-Regular"/>
              </a:rPr>
              <a:t>It was due to a lubrication problem. Why?</a:t>
            </a:r>
          </a:p>
          <a:p>
            <a:pPr algn="l">
              <a:lnSpc>
                <a:spcPct val="70000"/>
              </a:lnSpc>
              <a:buFont typeface="Wingdings" panose="05000000000000000000" pitchFamily="2" charset="2"/>
              <a:buChar char="v"/>
            </a:pPr>
            <a:r>
              <a:rPr lang="en-US" sz="2400" b="0" i="0" u="none" strike="noStrike" baseline="0" dirty="0">
                <a:latin typeface="MinionPro-Regular"/>
              </a:rPr>
              <a:t>It had insufficient grease. Why?</a:t>
            </a:r>
          </a:p>
          <a:p>
            <a:pPr algn="l">
              <a:lnSpc>
                <a:spcPct val="70000"/>
              </a:lnSpc>
              <a:buFont typeface="Wingdings" panose="05000000000000000000" pitchFamily="2" charset="2"/>
              <a:buChar char="v"/>
            </a:pPr>
            <a:r>
              <a:rPr lang="en-US" sz="2400" b="0" i="0" u="none" strike="noStrike" baseline="0" dirty="0">
                <a:latin typeface="MinionPro-Regular"/>
              </a:rPr>
              <a:t>The grease line diameter was too small. Why?</a:t>
            </a:r>
          </a:p>
          <a:p>
            <a:pPr algn="l">
              <a:lnSpc>
                <a:spcPct val="70000"/>
              </a:lnSpc>
              <a:buFont typeface="Wingdings" panose="05000000000000000000" pitchFamily="2" charset="2"/>
              <a:buChar char="v"/>
            </a:pPr>
            <a:r>
              <a:rPr lang="en-US" sz="2400" b="0" i="0" u="none" strike="noStrike" baseline="0" dirty="0">
                <a:latin typeface="MinionPro-Regular"/>
              </a:rPr>
              <a:t>Due to an error in design. Why?</a:t>
            </a:r>
          </a:p>
          <a:p>
            <a:pPr algn="l">
              <a:lnSpc>
                <a:spcPct val="70000"/>
              </a:lnSpc>
              <a:buFont typeface="Wingdings" panose="05000000000000000000" pitchFamily="2" charset="2"/>
              <a:buChar char="v"/>
            </a:pPr>
            <a:r>
              <a:rPr lang="en-US" sz="2400" b="0" i="0" u="none" strike="noStrike" baseline="0" dirty="0">
                <a:latin typeface="MinionPro-Regular"/>
              </a:rPr>
              <a:t>Due to the use of the wrong specification. Why?</a:t>
            </a:r>
          </a:p>
          <a:p>
            <a:pPr algn="l">
              <a:lnSpc>
                <a:spcPct val="70000"/>
              </a:lnSpc>
              <a:buFont typeface="Wingdings" panose="05000000000000000000" pitchFamily="2" charset="2"/>
              <a:buChar char="v"/>
            </a:pPr>
            <a:r>
              <a:rPr lang="en-US" sz="2400" b="0" i="0" u="none" strike="noStrike" baseline="0" dirty="0">
                <a:latin typeface="MinionPro-Regular"/>
              </a:rPr>
              <a:t>Due to a human error. Why?</a:t>
            </a:r>
          </a:p>
          <a:p>
            <a:pPr algn="l">
              <a:lnSpc>
                <a:spcPct val="70000"/>
              </a:lnSpc>
              <a:buFont typeface="Wingdings" panose="05000000000000000000" pitchFamily="2" charset="2"/>
              <a:buChar char="v"/>
            </a:pPr>
            <a:r>
              <a:rPr lang="en-US" sz="2400" b="0" i="0" u="none" strike="noStrike" baseline="0" dirty="0">
                <a:latin typeface="MinionPro-Regular"/>
              </a:rPr>
              <a:t>Due to a distraction. Why?</a:t>
            </a:r>
          </a:p>
          <a:p>
            <a:pPr algn="l">
              <a:lnSpc>
                <a:spcPct val="70000"/>
              </a:lnSpc>
              <a:buFont typeface="Wingdings" panose="05000000000000000000" pitchFamily="2" charset="2"/>
              <a:buChar char="v"/>
            </a:pPr>
            <a:r>
              <a:rPr lang="en-US" sz="2400" b="0" i="0" u="none" strike="noStrike" baseline="0" dirty="0">
                <a:latin typeface="MinionPro-Regular"/>
              </a:rPr>
              <a:t>Because the designer is in love. Why?</a:t>
            </a:r>
          </a:p>
          <a:p>
            <a:pPr algn="l">
              <a:lnSpc>
                <a:spcPct val="70000"/>
              </a:lnSpc>
              <a:buFont typeface="Wingdings" panose="05000000000000000000" pitchFamily="2" charset="2"/>
              <a:buChar char="v"/>
            </a:pPr>
            <a:r>
              <a:rPr lang="en-US" sz="2400" b="0" i="0" u="none" strike="noStrike" baseline="0" dirty="0">
                <a:latin typeface="MinionPro-Regular"/>
              </a:rPr>
              <a:t>Because he found the right partner and will get married. Why?</a:t>
            </a:r>
          </a:p>
          <a:p>
            <a:pPr algn="l">
              <a:lnSpc>
                <a:spcPct val="70000"/>
              </a:lnSpc>
              <a:buFont typeface="Wingdings" panose="05000000000000000000" pitchFamily="2" charset="2"/>
              <a:buChar char="v"/>
            </a:pPr>
            <a:r>
              <a:rPr lang="en-US" sz="2400" b="0" i="0" u="none" strike="noStrike" baseline="0" dirty="0">
                <a:latin typeface="MinionPro-Regular"/>
              </a:rPr>
              <a:t>Because he is Catholic. Why?</a:t>
            </a:r>
          </a:p>
          <a:p>
            <a:pPr algn="l">
              <a:lnSpc>
                <a:spcPct val="70000"/>
              </a:lnSpc>
              <a:buFont typeface="Wingdings" panose="05000000000000000000" pitchFamily="2" charset="2"/>
              <a:buChar char="v"/>
            </a:pPr>
            <a:r>
              <a:rPr lang="en-US" sz="2400" b="0" i="0" u="none" strike="noStrike" baseline="0" dirty="0">
                <a:latin typeface="MinionPro-Regular"/>
              </a:rPr>
              <a:t>Because his family is </a:t>
            </a:r>
            <a:r>
              <a:rPr lang="en-US" sz="2400" b="0" i="0" u="none" strike="noStrike" baseline="0" dirty="0">
                <a:latin typeface="STIXGeneral-Regular"/>
              </a:rPr>
              <a:t>…</a:t>
            </a:r>
            <a:endParaRPr lang="en-US" sz="2400" dirty="0"/>
          </a:p>
        </p:txBody>
      </p:sp>
    </p:spTree>
    <p:extLst>
      <p:ext uri="{BB962C8B-B14F-4D97-AF65-F5344CB8AC3E}">
        <p14:creationId xmlns:p14="http://schemas.microsoft.com/office/powerpoint/2010/main" val="377514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a:extLst>
              <a:ext uri="{FF2B5EF4-FFF2-40B4-BE49-F238E27FC236}">
                <a16:creationId xmlns:a16="http://schemas.microsoft.com/office/drawing/2014/main" id="{BA28FEAD-5535-5D4F-278B-B839535C5012}"/>
              </a:ext>
            </a:extLst>
          </p:cNvPr>
          <p:cNvSpPr>
            <a:spLocks noGrp="1" noChangeArrowheads="1"/>
          </p:cNvSpPr>
          <p:nvPr>
            <p:ph type="body" sz="half" idx="1"/>
          </p:nvPr>
        </p:nvSpPr>
        <p:spPr/>
        <p:txBody>
          <a:bodyPr/>
          <a:lstStyle/>
          <a:p>
            <a:pPr>
              <a:lnSpc>
                <a:spcPct val="90000"/>
              </a:lnSpc>
              <a:buFontTx/>
              <a:buNone/>
              <a:defRPr/>
            </a:pPr>
            <a:endParaRPr lang="en-GB"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endParaRPr lang="da-DK" altLang="en-US" sz="1800">
              <a:effectLst>
                <a:outerShdw blurRad="38100" dist="38100" dir="2700000" algn="tl">
                  <a:srgbClr val="000000"/>
                </a:outerShdw>
              </a:effectLst>
            </a:endParaRPr>
          </a:p>
          <a:p>
            <a:pPr>
              <a:lnSpc>
                <a:spcPct val="90000"/>
              </a:lnSpc>
              <a:buFontTx/>
              <a:buNone/>
              <a:defRPr/>
            </a:pPr>
            <a:r>
              <a:rPr lang="da-DK" altLang="en-US" sz="1800">
                <a:effectLst>
                  <a:outerShdw blurRad="38100" dist="38100" dir="2700000" algn="tl">
                    <a:srgbClr val="000000"/>
                  </a:outerShdw>
                </a:effectLst>
              </a:rPr>
              <a:t>					</a:t>
            </a:r>
          </a:p>
          <a:p>
            <a:pPr>
              <a:lnSpc>
                <a:spcPct val="90000"/>
              </a:lnSpc>
              <a:buFontTx/>
              <a:buNone/>
              <a:defRPr/>
            </a:pPr>
            <a:r>
              <a:rPr lang="en-US" altLang="en-US" sz="1800">
                <a:effectLst>
                  <a:outerShdw blurRad="38100" dist="38100" dir="2700000" algn="tl">
                    <a:srgbClr val="000000"/>
                  </a:outerShdw>
                </a:effectLst>
              </a:rPr>
              <a:t>					</a:t>
            </a:r>
          </a:p>
        </p:txBody>
      </p:sp>
      <p:sp>
        <p:nvSpPr>
          <p:cNvPr id="20483" name="Rectangle 5">
            <a:extLst>
              <a:ext uri="{FF2B5EF4-FFF2-40B4-BE49-F238E27FC236}">
                <a16:creationId xmlns:a16="http://schemas.microsoft.com/office/drawing/2014/main" id="{CE098E74-7C12-C84B-C4F0-88BF9280DAD8}"/>
              </a:ext>
            </a:extLst>
          </p:cNvPr>
          <p:cNvSpPr>
            <a:spLocks noChangeArrowheads="1"/>
          </p:cNvSpPr>
          <p:nvPr/>
        </p:nvSpPr>
        <p:spPr bwMode="auto">
          <a:xfrm>
            <a:off x="5605463" y="3005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fa-IR" sz="1800"/>
          </a:p>
        </p:txBody>
      </p:sp>
      <p:sp>
        <p:nvSpPr>
          <p:cNvPr id="20484" name="Rounded Rectangle 7">
            <a:extLst>
              <a:ext uri="{FF2B5EF4-FFF2-40B4-BE49-F238E27FC236}">
                <a16:creationId xmlns:a16="http://schemas.microsoft.com/office/drawing/2014/main" id="{185A0E64-9A3A-0F69-8A3F-525001FC4096}"/>
              </a:ext>
            </a:extLst>
          </p:cNvPr>
          <p:cNvSpPr>
            <a:spLocks noChangeArrowheads="1"/>
          </p:cNvSpPr>
          <p:nvPr/>
        </p:nvSpPr>
        <p:spPr bwMode="auto">
          <a:xfrm>
            <a:off x="8882063" y="5643564"/>
            <a:ext cx="1643062" cy="40862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a-IR" altLang="fa-IR" sz="1800"/>
          </a:p>
        </p:txBody>
      </p:sp>
      <p:grpSp>
        <p:nvGrpSpPr>
          <p:cNvPr id="20485" name="Group 19">
            <a:extLst>
              <a:ext uri="{FF2B5EF4-FFF2-40B4-BE49-F238E27FC236}">
                <a16:creationId xmlns:a16="http://schemas.microsoft.com/office/drawing/2014/main" id="{AFC51D5D-E1DD-4394-1745-97D14CAE7FF6}"/>
              </a:ext>
            </a:extLst>
          </p:cNvPr>
          <p:cNvGrpSpPr>
            <a:grpSpLocks/>
          </p:cNvGrpSpPr>
          <p:nvPr/>
        </p:nvGrpSpPr>
        <p:grpSpPr bwMode="auto">
          <a:xfrm>
            <a:off x="814390" y="475861"/>
            <a:ext cx="10175873" cy="5913345"/>
            <a:chOff x="1383737" y="357987"/>
            <a:chExt cx="5398063" cy="3342872"/>
          </a:xfrm>
        </p:grpSpPr>
        <p:grpSp>
          <p:nvGrpSpPr>
            <p:cNvPr id="20486" name="Group 4">
              <a:extLst>
                <a:ext uri="{FF2B5EF4-FFF2-40B4-BE49-F238E27FC236}">
                  <a16:creationId xmlns:a16="http://schemas.microsoft.com/office/drawing/2014/main" id="{C754E7BD-8B30-27C3-A78F-162A481CFA37}"/>
                </a:ext>
              </a:extLst>
            </p:cNvPr>
            <p:cNvGrpSpPr>
              <a:grpSpLocks/>
            </p:cNvGrpSpPr>
            <p:nvPr/>
          </p:nvGrpSpPr>
          <p:grpSpPr bwMode="auto">
            <a:xfrm>
              <a:off x="3956050" y="1089479"/>
              <a:ext cx="2540000" cy="1972809"/>
              <a:chOff x="2512" y="1657"/>
              <a:chExt cx="1600" cy="1231"/>
            </a:xfrm>
          </p:grpSpPr>
          <p:sp>
            <p:nvSpPr>
              <p:cNvPr id="20515" name="Freeform 5">
                <a:extLst>
                  <a:ext uri="{FF2B5EF4-FFF2-40B4-BE49-F238E27FC236}">
                    <a16:creationId xmlns:a16="http://schemas.microsoft.com/office/drawing/2014/main" id="{F28CEEC3-5598-9E10-5F06-D41B39C56827}"/>
                  </a:ext>
                </a:extLst>
              </p:cNvPr>
              <p:cNvSpPr>
                <a:spLocks/>
              </p:cNvSpPr>
              <p:nvPr/>
            </p:nvSpPr>
            <p:spPr bwMode="auto">
              <a:xfrm>
                <a:off x="2512" y="1657"/>
                <a:ext cx="1600" cy="1231"/>
              </a:xfrm>
              <a:custGeom>
                <a:avLst/>
                <a:gdLst>
                  <a:gd name="T0" fmla="*/ 161 w 1600"/>
                  <a:gd name="T1" fmla="*/ 1231 h 1231"/>
                  <a:gd name="T2" fmla="*/ 396 w 1600"/>
                  <a:gd name="T3" fmla="*/ 1223 h 1231"/>
                  <a:gd name="T4" fmla="*/ 545 w 1600"/>
                  <a:gd name="T5" fmla="*/ 1213 h 1231"/>
                  <a:gd name="T6" fmla="*/ 688 w 1600"/>
                  <a:gd name="T7" fmla="*/ 1199 h 1231"/>
                  <a:gd name="T8" fmla="*/ 822 w 1600"/>
                  <a:gd name="T9" fmla="*/ 1181 h 1231"/>
                  <a:gd name="T10" fmla="*/ 949 w 1600"/>
                  <a:gd name="T11" fmla="*/ 1159 h 1231"/>
                  <a:gd name="T12" fmla="*/ 1068 w 1600"/>
                  <a:gd name="T13" fmla="*/ 1134 h 1231"/>
                  <a:gd name="T14" fmla="*/ 1176 w 1600"/>
                  <a:gd name="T15" fmla="*/ 1106 h 1231"/>
                  <a:gd name="T16" fmla="*/ 1274 w 1600"/>
                  <a:gd name="T17" fmla="*/ 1074 h 1231"/>
                  <a:gd name="T18" fmla="*/ 1360 w 1600"/>
                  <a:gd name="T19" fmla="*/ 1041 h 1231"/>
                  <a:gd name="T20" fmla="*/ 1433 w 1600"/>
                  <a:gd name="T21" fmla="*/ 1004 h 1231"/>
                  <a:gd name="T22" fmla="*/ 1494 w 1600"/>
                  <a:gd name="T23" fmla="*/ 966 h 1231"/>
                  <a:gd name="T24" fmla="*/ 1542 w 1600"/>
                  <a:gd name="T25" fmla="*/ 925 h 1231"/>
                  <a:gd name="T26" fmla="*/ 1575 w 1600"/>
                  <a:gd name="T27" fmla="*/ 883 h 1231"/>
                  <a:gd name="T28" fmla="*/ 1592 w 1600"/>
                  <a:gd name="T29" fmla="*/ 837 h 1231"/>
                  <a:gd name="T30" fmla="*/ 1600 w 1600"/>
                  <a:gd name="T31" fmla="*/ 562 h 1231"/>
                  <a:gd name="T32" fmla="*/ 1596 w 1600"/>
                  <a:gd name="T33" fmla="*/ 527 h 1231"/>
                  <a:gd name="T34" fmla="*/ 1582 w 1600"/>
                  <a:gd name="T35" fmla="*/ 493 h 1231"/>
                  <a:gd name="T36" fmla="*/ 1558 w 1600"/>
                  <a:gd name="T37" fmla="*/ 459 h 1231"/>
                  <a:gd name="T38" fmla="*/ 1526 w 1600"/>
                  <a:gd name="T39" fmla="*/ 425 h 1231"/>
                  <a:gd name="T40" fmla="*/ 1485 w 1600"/>
                  <a:gd name="T41" fmla="*/ 393 h 1231"/>
                  <a:gd name="T42" fmla="*/ 1437 w 1600"/>
                  <a:gd name="T43" fmla="*/ 361 h 1231"/>
                  <a:gd name="T44" fmla="*/ 1379 w 1600"/>
                  <a:gd name="T45" fmla="*/ 331 h 1231"/>
                  <a:gd name="T46" fmla="*/ 1314 w 1600"/>
                  <a:gd name="T47" fmla="*/ 302 h 1231"/>
                  <a:gd name="T48" fmla="*/ 1240 w 1600"/>
                  <a:gd name="T49" fmla="*/ 274 h 1231"/>
                  <a:gd name="T50" fmla="*/ 1162 w 1600"/>
                  <a:gd name="T51" fmla="*/ 247 h 1231"/>
                  <a:gd name="T52" fmla="*/ 1075 w 1600"/>
                  <a:gd name="T53" fmla="*/ 222 h 1231"/>
                  <a:gd name="T54" fmla="*/ 981 w 1600"/>
                  <a:gd name="T55" fmla="*/ 198 h 1231"/>
                  <a:gd name="T56" fmla="*/ 882 w 1600"/>
                  <a:gd name="T57" fmla="*/ 178 h 1231"/>
                  <a:gd name="T58" fmla="*/ 776 w 1600"/>
                  <a:gd name="T59" fmla="*/ 158 h 1231"/>
                  <a:gd name="T60" fmla="*/ 667 w 1600"/>
                  <a:gd name="T61" fmla="*/ 140 h 1231"/>
                  <a:gd name="T62" fmla="*/ 553 w 1600"/>
                  <a:gd name="T63" fmla="*/ 0 h 1231"/>
                  <a:gd name="T64" fmla="*/ 543 w 1600"/>
                  <a:gd name="T65" fmla="*/ 505 h 1231"/>
                  <a:gd name="T66" fmla="*/ 633 w 1600"/>
                  <a:gd name="T67" fmla="*/ 391 h 1231"/>
                  <a:gd name="T68" fmla="*/ 801 w 1600"/>
                  <a:gd name="T69" fmla="*/ 417 h 1231"/>
                  <a:gd name="T70" fmla="*/ 956 w 1600"/>
                  <a:gd name="T71" fmla="*/ 447 h 1231"/>
                  <a:gd name="T72" fmla="*/ 1099 w 1600"/>
                  <a:gd name="T73" fmla="*/ 483 h 1231"/>
                  <a:gd name="T74" fmla="*/ 1225 w 1600"/>
                  <a:gd name="T75" fmla="*/ 523 h 1231"/>
                  <a:gd name="T76" fmla="*/ 1335 w 1600"/>
                  <a:gd name="T77" fmla="*/ 565 h 1231"/>
                  <a:gd name="T78" fmla="*/ 1428 w 1600"/>
                  <a:gd name="T79" fmla="*/ 612 h 1231"/>
                  <a:gd name="T80" fmla="*/ 1501 w 1600"/>
                  <a:gd name="T81" fmla="*/ 663 h 1231"/>
                  <a:gd name="T82" fmla="*/ 1510 w 1600"/>
                  <a:gd name="T83" fmla="*/ 705 h 1231"/>
                  <a:gd name="T84" fmla="*/ 1462 w 1600"/>
                  <a:gd name="T85" fmla="*/ 738 h 1231"/>
                  <a:gd name="T86" fmla="*/ 1405 w 1600"/>
                  <a:gd name="T87" fmla="*/ 768 h 1231"/>
                  <a:gd name="T88" fmla="*/ 1340 w 1600"/>
                  <a:gd name="T89" fmla="*/ 798 h 1231"/>
                  <a:gd name="T90" fmla="*/ 1267 w 1600"/>
                  <a:gd name="T91" fmla="*/ 826 h 1231"/>
                  <a:gd name="T92" fmla="*/ 1185 w 1600"/>
                  <a:gd name="T93" fmla="*/ 851 h 1231"/>
                  <a:gd name="T94" fmla="*/ 1097 w 1600"/>
                  <a:gd name="T95" fmla="*/ 875 h 1231"/>
                  <a:gd name="T96" fmla="*/ 1003 w 1600"/>
                  <a:gd name="T97" fmla="*/ 896 h 1231"/>
                  <a:gd name="T98" fmla="*/ 903 w 1600"/>
                  <a:gd name="T99" fmla="*/ 915 h 1231"/>
                  <a:gd name="T100" fmla="*/ 740 w 1600"/>
                  <a:gd name="T101" fmla="*/ 939 h 1231"/>
                  <a:gd name="T102" fmla="*/ 508 w 1600"/>
                  <a:gd name="T103" fmla="*/ 962 h 1231"/>
                  <a:gd name="T104" fmla="*/ 261 w 1600"/>
                  <a:gd name="T105" fmla="*/ 977 h 1231"/>
                  <a:gd name="T106" fmla="*/ 3 w 1600"/>
                  <a:gd name="T107" fmla="*/ 978 h 1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0"/>
                  <a:gd name="T163" fmla="*/ 0 h 1231"/>
                  <a:gd name="T164" fmla="*/ 1600 w 1600"/>
                  <a:gd name="T165" fmla="*/ 1231 h 1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0" h="1231">
                    <a:moveTo>
                      <a:pt x="0" y="1231"/>
                    </a:moveTo>
                    <a:lnTo>
                      <a:pt x="161" y="1231"/>
                    </a:lnTo>
                    <a:lnTo>
                      <a:pt x="320" y="1227"/>
                    </a:lnTo>
                    <a:lnTo>
                      <a:pt x="396" y="1223"/>
                    </a:lnTo>
                    <a:lnTo>
                      <a:pt x="472" y="1219"/>
                    </a:lnTo>
                    <a:lnTo>
                      <a:pt x="545" y="1213"/>
                    </a:lnTo>
                    <a:lnTo>
                      <a:pt x="617" y="1207"/>
                    </a:lnTo>
                    <a:lnTo>
                      <a:pt x="688" y="1199"/>
                    </a:lnTo>
                    <a:lnTo>
                      <a:pt x="756" y="1190"/>
                    </a:lnTo>
                    <a:lnTo>
                      <a:pt x="822" y="1181"/>
                    </a:lnTo>
                    <a:lnTo>
                      <a:pt x="888" y="1171"/>
                    </a:lnTo>
                    <a:lnTo>
                      <a:pt x="949" y="1159"/>
                    </a:lnTo>
                    <a:lnTo>
                      <a:pt x="1010" y="1147"/>
                    </a:lnTo>
                    <a:lnTo>
                      <a:pt x="1068" y="1134"/>
                    </a:lnTo>
                    <a:lnTo>
                      <a:pt x="1124" y="1120"/>
                    </a:lnTo>
                    <a:lnTo>
                      <a:pt x="1176" y="1106"/>
                    </a:lnTo>
                    <a:lnTo>
                      <a:pt x="1225" y="1091"/>
                    </a:lnTo>
                    <a:lnTo>
                      <a:pt x="1274" y="1074"/>
                    </a:lnTo>
                    <a:lnTo>
                      <a:pt x="1318" y="1059"/>
                    </a:lnTo>
                    <a:lnTo>
                      <a:pt x="1360" y="1041"/>
                    </a:lnTo>
                    <a:lnTo>
                      <a:pt x="1399" y="1023"/>
                    </a:lnTo>
                    <a:lnTo>
                      <a:pt x="1433" y="1004"/>
                    </a:lnTo>
                    <a:lnTo>
                      <a:pt x="1465" y="985"/>
                    </a:lnTo>
                    <a:lnTo>
                      <a:pt x="1494" y="966"/>
                    </a:lnTo>
                    <a:lnTo>
                      <a:pt x="1519" y="945"/>
                    </a:lnTo>
                    <a:lnTo>
                      <a:pt x="1542" y="925"/>
                    </a:lnTo>
                    <a:lnTo>
                      <a:pt x="1560" y="904"/>
                    </a:lnTo>
                    <a:lnTo>
                      <a:pt x="1575" y="883"/>
                    </a:lnTo>
                    <a:lnTo>
                      <a:pt x="1585" y="860"/>
                    </a:lnTo>
                    <a:lnTo>
                      <a:pt x="1592" y="837"/>
                    </a:lnTo>
                    <a:lnTo>
                      <a:pt x="1594" y="815"/>
                    </a:lnTo>
                    <a:lnTo>
                      <a:pt x="1600" y="562"/>
                    </a:lnTo>
                    <a:lnTo>
                      <a:pt x="1598" y="545"/>
                    </a:lnTo>
                    <a:lnTo>
                      <a:pt x="1596" y="527"/>
                    </a:lnTo>
                    <a:lnTo>
                      <a:pt x="1590" y="510"/>
                    </a:lnTo>
                    <a:lnTo>
                      <a:pt x="1582" y="493"/>
                    </a:lnTo>
                    <a:lnTo>
                      <a:pt x="1571" y="475"/>
                    </a:lnTo>
                    <a:lnTo>
                      <a:pt x="1558" y="459"/>
                    </a:lnTo>
                    <a:lnTo>
                      <a:pt x="1543" y="441"/>
                    </a:lnTo>
                    <a:lnTo>
                      <a:pt x="1526" y="425"/>
                    </a:lnTo>
                    <a:lnTo>
                      <a:pt x="1507" y="408"/>
                    </a:lnTo>
                    <a:lnTo>
                      <a:pt x="1485" y="393"/>
                    </a:lnTo>
                    <a:lnTo>
                      <a:pt x="1461" y="377"/>
                    </a:lnTo>
                    <a:lnTo>
                      <a:pt x="1437" y="361"/>
                    </a:lnTo>
                    <a:lnTo>
                      <a:pt x="1410" y="345"/>
                    </a:lnTo>
                    <a:lnTo>
                      <a:pt x="1379" y="331"/>
                    </a:lnTo>
                    <a:lnTo>
                      <a:pt x="1347" y="315"/>
                    </a:lnTo>
                    <a:lnTo>
                      <a:pt x="1314" y="302"/>
                    </a:lnTo>
                    <a:lnTo>
                      <a:pt x="1278" y="288"/>
                    </a:lnTo>
                    <a:lnTo>
                      <a:pt x="1240" y="274"/>
                    </a:lnTo>
                    <a:lnTo>
                      <a:pt x="1201" y="260"/>
                    </a:lnTo>
                    <a:lnTo>
                      <a:pt x="1162" y="247"/>
                    </a:lnTo>
                    <a:lnTo>
                      <a:pt x="1119" y="233"/>
                    </a:lnTo>
                    <a:lnTo>
                      <a:pt x="1075" y="222"/>
                    </a:lnTo>
                    <a:lnTo>
                      <a:pt x="1029" y="210"/>
                    </a:lnTo>
                    <a:lnTo>
                      <a:pt x="981" y="198"/>
                    </a:lnTo>
                    <a:lnTo>
                      <a:pt x="933" y="189"/>
                    </a:lnTo>
                    <a:lnTo>
                      <a:pt x="882" y="178"/>
                    </a:lnTo>
                    <a:lnTo>
                      <a:pt x="831" y="167"/>
                    </a:lnTo>
                    <a:lnTo>
                      <a:pt x="776" y="158"/>
                    </a:lnTo>
                    <a:lnTo>
                      <a:pt x="722" y="150"/>
                    </a:lnTo>
                    <a:lnTo>
                      <a:pt x="667" y="140"/>
                    </a:lnTo>
                    <a:lnTo>
                      <a:pt x="550" y="126"/>
                    </a:lnTo>
                    <a:lnTo>
                      <a:pt x="553" y="0"/>
                    </a:lnTo>
                    <a:lnTo>
                      <a:pt x="21" y="219"/>
                    </a:lnTo>
                    <a:lnTo>
                      <a:pt x="543" y="505"/>
                    </a:lnTo>
                    <a:lnTo>
                      <a:pt x="545" y="379"/>
                    </a:lnTo>
                    <a:lnTo>
                      <a:pt x="633" y="391"/>
                    </a:lnTo>
                    <a:lnTo>
                      <a:pt x="718" y="403"/>
                    </a:lnTo>
                    <a:lnTo>
                      <a:pt x="801" y="417"/>
                    </a:lnTo>
                    <a:lnTo>
                      <a:pt x="881" y="431"/>
                    </a:lnTo>
                    <a:lnTo>
                      <a:pt x="956" y="447"/>
                    </a:lnTo>
                    <a:lnTo>
                      <a:pt x="1029" y="465"/>
                    </a:lnTo>
                    <a:lnTo>
                      <a:pt x="1099" y="483"/>
                    </a:lnTo>
                    <a:lnTo>
                      <a:pt x="1162" y="502"/>
                    </a:lnTo>
                    <a:lnTo>
                      <a:pt x="1225" y="523"/>
                    </a:lnTo>
                    <a:lnTo>
                      <a:pt x="1282" y="545"/>
                    </a:lnTo>
                    <a:lnTo>
                      <a:pt x="1335" y="565"/>
                    </a:lnTo>
                    <a:lnTo>
                      <a:pt x="1385" y="589"/>
                    </a:lnTo>
                    <a:lnTo>
                      <a:pt x="1428" y="612"/>
                    </a:lnTo>
                    <a:lnTo>
                      <a:pt x="1467" y="638"/>
                    </a:lnTo>
                    <a:lnTo>
                      <a:pt x="1501" y="663"/>
                    </a:lnTo>
                    <a:lnTo>
                      <a:pt x="1530" y="688"/>
                    </a:lnTo>
                    <a:lnTo>
                      <a:pt x="1510" y="705"/>
                    </a:lnTo>
                    <a:lnTo>
                      <a:pt x="1487" y="721"/>
                    </a:lnTo>
                    <a:lnTo>
                      <a:pt x="1462" y="738"/>
                    </a:lnTo>
                    <a:lnTo>
                      <a:pt x="1435" y="753"/>
                    </a:lnTo>
                    <a:lnTo>
                      <a:pt x="1405" y="768"/>
                    </a:lnTo>
                    <a:lnTo>
                      <a:pt x="1375" y="784"/>
                    </a:lnTo>
                    <a:lnTo>
                      <a:pt x="1340" y="798"/>
                    </a:lnTo>
                    <a:lnTo>
                      <a:pt x="1304" y="811"/>
                    </a:lnTo>
                    <a:lnTo>
                      <a:pt x="1267" y="826"/>
                    </a:lnTo>
                    <a:lnTo>
                      <a:pt x="1226" y="839"/>
                    </a:lnTo>
                    <a:lnTo>
                      <a:pt x="1185" y="851"/>
                    </a:lnTo>
                    <a:lnTo>
                      <a:pt x="1142" y="863"/>
                    </a:lnTo>
                    <a:lnTo>
                      <a:pt x="1097" y="875"/>
                    </a:lnTo>
                    <a:lnTo>
                      <a:pt x="1051" y="886"/>
                    </a:lnTo>
                    <a:lnTo>
                      <a:pt x="1003" y="896"/>
                    </a:lnTo>
                    <a:lnTo>
                      <a:pt x="954" y="907"/>
                    </a:lnTo>
                    <a:lnTo>
                      <a:pt x="903" y="915"/>
                    </a:lnTo>
                    <a:lnTo>
                      <a:pt x="850" y="924"/>
                    </a:lnTo>
                    <a:lnTo>
                      <a:pt x="740" y="939"/>
                    </a:lnTo>
                    <a:lnTo>
                      <a:pt x="628" y="953"/>
                    </a:lnTo>
                    <a:lnTo>
                      <a:pt x="508" y="962"/>
                    </a:lnTo>
                    <a:lnTo>
                      <a:pt x="388" y="972"/>
                    </a:lnTo>
                    <a:lnTo>
                      <a:pt x="261" y="977"/>
                    </a:lnTo>
                    <a:lnTo>
                      <a:pt x="135" y="979"/>
                    </a:lnTo>
                    <a:lnTo>
                      <a:pt x="3" y="978"/>
                    </a:lnTo>
                    <a:lnTo>
                      <a:pt x="0" y="123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Freeform 6">
                <a:extLst>
                  <a:ext uri="{FF2B5EF4-FFF2-40B4-BE49-F238E27FC236}">
                    <a16:creationId xmlns:a16="http://schemas.microsoft.com/office/drawing/2014/main" id="{EBDF5537-DA0C-46D1-8B88-2B7244D15AC4}"/>
                  </a:ext>
                </a:extLst>
              </p:cNvPr>
              <p:cNvSpPr>
                <a:spLocks/>
              </p:cNvSpPr>
              <p:nvPr/>
            </p:nvSpPr>
            <p:spPr bwMode="auto">
              <a:xfrm>
                <a:off x="2512" y="2219"/>
                <a:ext cx="1600" cy="669"/>
              </a:xfrm>
              <a:custGeom>
                <a:avLst/>
                <a:gdLst>
                  <a:gd name="T0" fmla="*/ 0 w 1600"/>
                  <a:gd name="T1" fmla="*/ 669 h 669"/>
                  <a:gd name="T2" fmla="*/ 161 w 1600"/>
                  <a:gd name="T3" fmla="*/ 669 h 669"/>
                  <a:gd name="T4" fmla="*/ 320 w 1600"/>
                  <a:gd name="T5" fmla="*/ 665 h 669"/>
                  <a:gd name="T6" fmla="*/ 396 w 1600"/>
                  <a:gd name="T7" fmla="*/ 661 h 669"/>
                  <a:gd name="T8" fmla="*/ 472 w 1600"/>
                  <a:gd name="T9" fmla="*/ 657 h 669"/>
                  <a:gd name="T10" fmla="*/ 545 w 1600"/>
                  <a:gd name="T11" fmla="*/ 651 h 669"/>
                  <a:gd name="T12" fmla="*/ 617 w 1600"/>
                  <a:gd name="T13" fmla="*/ 645 h 669"/>
                  <a:gd name="T14" fmla="*/ 688 w 1600"/>
                  <a:gd name="T15" fmla="*/ 637 h 669"/>
                  <a:gd name="T16" fmla="*/ 756 w 1600"/>
                  <a:gd name="T17" fmla="*/ 628 h 669"/>
                  <a:gd name="T18" fmla="*/ 822 w 1600"/>
                  <a:gd name="T19" fmla="*/ 619 h 669"/>
                  <a:gd name="T20" fmla="*/ 888 w 1600"/>
                  <a:gd name="T21" fmla="*/ 609 h 669"/>
                  <a:gd name="T22" fmla="*/ 949 w 1600"/>
                  <a:gd name="T23" fmla="*/ 597 h 669"/>
                  <a:gd name="T24" fmla="*/ 1010 w 1600"/>
                  <a:gd name="T25" fmla="*/ 585 h 669"/>
                  <a:gd name="T26" fmla="*/ 1068 w 1600"/>
                  <a:gd name="T27" fmla="*/ 572 h 669"/>
                  <a:gd name="T28" fmla="*/ 1124 w 1600"/>
                  <a:gd name="T29" fmla="*/ 558 h 669"/>
                  <a:gd name="T30" fmla="*/ 1176 w 1600"/>
                  <a:gd name="T31" fmla="*/ 544 h 669"/>
                  <a:gd name="T32" fmla="*/ 1225 w 1600"/>
                  <a:gd name="T33" fmla="*/ 529 h 669"/>
                  <a:gd name="T34" fmla="*/ 1274 w 1600"/>
                  <a:gd name="T35" fmla="*/ 512 h 669"/>
                  <a:gd name="T36" fmla="*/ 1318 w 1600"/>
                  <a:gd name="T37" fmla="*/ 497 h 669"/>
                  <a:gd name="T38" fmla="*/ 1360 w 1600"/>
                  <a:gd name="T39" fmla="*/ 479 h 669"/>
                  <a:gd name="T40" fmla="*/ 1399 w 1600"/>
                  <a:gd name="T41" fmla="*/ 461 h 669"/>
                  <a:gd name="T42" fmla="*/ 1433 w 1600"/>
                  <a:gd name="T43" fmla="*/ 442 h 669"/>
                  <a:gd name="T44" fmla="*/ 1465 w 1600"/>
                  <a:gd name="T45" fmla="*/ 423 h 669"/>
                  <a:gd name="T46" fmla="*/ 1494 w 1600"/>
                  <a:gd name="T47" fmla="*/ 404 h 669"/>
                  <a:gd name="T48" fmla="*/ 1519 w 1600"/>
                  <a:gd name="T49" fmla="*/ 383 h 669"/>
                  <a:gd name="T50" fmla="*/ 1542 w 1600"/>
                  <a:gd name="T51" fmla="*/ 363 h 669"/>
                  <a:gd name="T52" fmla="*/ 1560 w 1600"/>
                  <a:gd name="T53" fmla="*/ 342 h 669"/>
                  <a:gd name="T54" fmla="*/ 1575 w 1600"/>
                  <a:gd name="T55" fmla="*/ 321 h 669"/>
                  <a:gd name="T56" fmla="*/ 1585 w 1600"/>
                  <a:gd name="T57" fmla="*/ 298 h 669"/>
                  <a:gd name="T58" fmla="*/ 1592 w 1600"/>
                  <a:gd name="T59" fmla="*/ 275 h 669"/>
                  <a:gd name="T60" fmla="*/ 1594 w 1600"/>
                  <a:gd name="T61" fmla="*/ 253 h 669"/>
                  <a:gd name="T62" fmla="*/ 1600 w 1600"/>
                  <a:gd name="T63" fmla="*/ 0 h 669"/>
                  <a:gd name="T64" fmla="*/ 1597 w 1600"/>
                  <a:gd name="T65" fmla="*/ 22 h 669"/>
                  <a:gd name="T66" fmla="*/ 1590 w 1600"/>
                  <a:gd name="T67" fmla="*/ 45 h 669"/>
                  <a:gd name="T68" fmla="*/ 1580 w 1600"/>
                  <a:gd name="T69" fmla="*/ 68 h 669"/>
                  <a:gd name="T70" fmla="*/ 1565 w 1600"/>
                  <a:gd name="T71" fmla="*/ 89 h 669"/>
                  <a:gd name="T72" fmla="*/ 1547 w 1600"/>
                  <a:gd name="T73" fmla="*/ 111 h 669"/>
                  <a:gd name="T74" fmla="*/ 1525 w 1600"/>
                  <a:gd name="T75" fmla="*/ 131 h 669"/>
                  <a:gd name="T76" fmla="*/ 1500 w 1600"/>
                  <a:gd name="T77" fmla="*/ 150 h 669"/>
                  <a:gd name="T78" fmla="*/ 1471 w 1600"/>
                  <a:gd name="T79" fmla="*/ 171 h 669"/>
                  <a:gd name="T80" fmla="*/ 1439 w 1600"/>
                  <a:gd name="T81" fmla="*/ 189 h 669"/>
                  <a:gd name="T82" fmla="*/ 1403 w 1600"/>
                  <a:gd name="T83" fmla="*/ 208 h 669"/>
                  <a:gd name="T84" fmla="*/ 1365 w 1600"/>
                  <a:gd name="T85" fmla="*/ 226 h 669"/>
                  <a:gd name="T86" fmla="*/ 1324 w 1600"/>
                  <a:gd name="T87" fmla="*/ 243 h 669"/>
                  <a:gd name="T88" fmla="*/ 1279 w 1600"/>
                  <a:gd name="T89" fmla="*/ 260 h 669"/>
                  <a:gd name="T90" fmla="*/ 1231 w 1600"/>
                  <a:gd name="T91" fmla="*/ 277 h 669"/>
                  <a:gd name="T92" fmla="*/ 1181 w 1600"/>
                  <a:gd name="T93" fmla="*/ 292 h 669"/>
                  <a:gd name="T94" fmla="*/ 1129 w 1600"/>
                  <a:gd name="T95" fmla="*/ 305 h 669"/>
                  <a:gd name="T96" fmla="*/ 1074 w 1600"/>
                  <a:gd name="T97" fmla="*/ 319 h 669"/>
                  <a:gd name="T98" fmla="*/ 1015 w 1600"/>
                  <a:gd name="T99" fmla="*/ 331 h 669"/>
                  <a:gd name="T100" fmla="*/ 954 w 1600"/>
                  <a:gd name="T101" fmla="*/ 345 h 669"/>
                  <a:gd name="T102" fmla="*/ 893 w 1600"/>
                  <a:gd name="T103" fmla="*/ 356 h 669"/>
                  <a:gd name="T104" fmla="*/ 828 w 1600"/>
                  <a:gd name="T105" fmla="*/ 365 h 669"/>
                  <a:gd name="T106" fmla="*/ 761 w 1600"/>
                  <a:gd name="T107" fmla="*/ 376 h 669"/>
                  <a:gd name="T108" fmla="*/ 693 w 1600"/>
                  <a:gd name="T109" fmla="*/ 385 h 669"/>
                  <a:gd name="T110" fmla="*/ 622 w 1600"/>
                  <a:gd name="T111" fmla="*/ 392 h 669"/>
                  <a:gd name="T112" fmla="*/ 550 w 1600"/>
                  <a:gd name="T113" fmla="*/ 398 h 669"/>
                  <a:gd name="T114" fmla="*/ 475 w 1600"/>
                  <a:gd name="T115" fmla="*/ 405 h 669"/>
                  <a:gd name="T116" fmla="*/ 401 w 1600"/>
                  <a:gd name="T117" fmla="*/ 409 h 669"/>
                  <a:gd name="T118" fmla="*/ 324 w 1600"/>
                  <a:gd name="T119" fmla="*/ 412 h 669"/>
                  <a:gd name="T120" fmla="*/ 167 w 1600"/>
                  <a:gd name="T121" fmla="*/ 416 h 669"/>
                  <a:gd name="T122" fmla="*/ 3 w 1600"/>
                  <a:gd name="T123" fmla="*/ 416 h 669"/>
                  <a:gd name="T124" fmla="*/ 0 w 1600"/>
                  <a:gd name="T125" fmla="*/ 669 h 6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0"/>
                  <a:gd name="T190" fmla="*/ 0 h 669"/>
                  <a:gd name="T191" fmla="*/ 1600 w 1600"/>
                  <a:gd name="T192" fmla="*/ 669 h 6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0" h="669">
                    <a:moveTo>
                      <a:pt x="0" y="669"/>
                    </a:moveTo>
                    <a:lnTo>
                      <a:pt x="161" y="669"/>
                    </a:lnTo>
                    <a:lnTo>
                      <a:pt x="320" y="665"/>
                    </a:lnTo>
                    <a:lnTo>
                      <a:pt x="396" y="661"/>
                    </a:lnTo>
                    <a:lnTo>
                      <a:pt x="472" y="657"/>
                    </a:lnTo>
                    <a:lnTo>
                      <a:pt x="545" y="651"/>
                    </a:lnTo>
                    <a:lnTo>
                      <a:pt x="617" y="645"/>
                    </a:lnTo>
                    <a:lnTo>
                      <a:pt x="688" y="637"/>
                    </a:lnTo>
                    <a:lnTo>
                      <a:pt x="756" y="628"/>
                    </a:lnTo>
                    <a:lnTo>
                      <a:pt x="822" y="619"/>
                    </a:lnTo>
                    <a:lnTo>
                      <a:pt x="888" y="609"/>
                    </a:lnTo>
                    <a:lnTo>
                      <a:pt x="949" y="597"/>
                    </a:lnTo>
                    <a:lnTo>
                      <a:pt x="1010" y="585"/>
                    </a:lnTo>
                    <a:lnTo>
                      <a:pt x="1068" y="572"/>
                    </a:lnTo>
                    <a:lnTo>
                      <a:pt x="1124" y="558"/>
                    </a:lnTo>
                    <a:lnTo>
                      <a:pt x="1176" y="544"/>
                    </a:lnTo>
                    <a:lnTo>
                      <a:pt x="1225" y="529"/>
                    </a:lnTo>
                    <a:lnTo>
                      <a:pt x="1274" y="512"/>
                    </a:lnTo>
                    <a:lnTo>
                      <a:pt x="1318" y="497"/>
                    </a:lnTo>
                    <a:lnTo>
                      <a:pt x="1360" y="479"/>
                    </a:lnTo>
                    <a:lnTo>
                      <a:pt x="1399" y="461"/>
                    </a:lnTo>
                    <a:lnTo>
                      <a:pt x="1433" y="442"/>
                    </a:lnTo>
                    <a:lnTo>
                      <a:pt x="1465" y="423"/>
                    </a:lnTo>
                    <a:lnTo>
                      <a:pt x="1494" y="404"/>
                    </a:lnTo>
                    <a:lnTo>
                      <a:pt x="1519" y="383"/>
                    </a:lnTo>
                    <a:lnTo>
                      <a:pt x="1542" y="363"/>
                    </a:lnTo>
                    <a:lnTo>
                      <a:pt x="1560" y="342"/>
                    </a:lnTo>
                    <a:lnTo>
                      <a:pt x="1575" y="321"/>
                    </a:lnTo>
                    <a:lnTo>
                      <a:pt x="1585" y="298"/>
                    </a:lnTo>
                    <a:lnTo>
                      <a:pt x="1592" y="275"/>
                    </a:lnTo>
                    <a:lnTo>
                      <a:pt x="1594" y="253"/>
                    </a:lnTo>
                    <a:lnTo>
                      <a:pt x="1600" y="0"/>
                    </a:lnTo>
                    <a:lnTo>
                      <a:pt x="1597" y="22"/>
                    </a:lnTo>
                    <a:lnTo>
                      <a:pt x="1590" y="45"/>
                    </a:lnTo>
                    <a:lnTo>
                      <a:pt x="1580" y="68"/>
                    </a:lnTo>
                    <a:lnTo>
                      <a:pt x="1565" y="89"/>
                    </a:lnTo>
                    <a:lnTo>
                      <a:pt x="1547" y="111"/>
                    </a:lnTo>
                    <a:lnTo>
                      <a:pt x="1525" y="131"/>
                    </a:lnTo>
                    <a:lnTo>
                      <a:pt x="1500" y="150"/>
                    </a:lnTo>
                    <a:lnTo>
                      <a:pt x="1471" y="171"/>
                    </a:lnTo>
                    <a:lnTo>
                      <a:pt x="1439" y="189"/>
                    </a:lnTo>
                    <a:lnTo>
                      <a:pt x="1403" y="208"/>
                    </a:lnTo>
                    <a:lnTo>
                      <a:pt x="1365" y="226"/>
                    </a:lnTo>
                    <a:lnTo>
                      <a:pt x="1324" y="243"/>
                    </a:lnTo>
                    <a:lnTo>
                      <a:pt x="1279" y="260"/>
                    </a:lnTo>
                    <a:lnTo>
                      <a:pt x="1231" y="277"/>
                    </a:lnTo>
                    <a:lnTo>
                      <a:pt x="1181" y="292"/>
                    </a:lnTo>
                    <a:lnTo>
                      <a:pt x="1129" y="305"/>
                    </a:lnTo>
                    <a:lnTo>
                      <a:pt x="1074" y="319"/>
                    </a:lnTo>
                    <a:lnTo>
                      <a:pt x="1015" y="331"/>
                    </a:lnTo>
                    <a:lnTo>
                      <a:pt x="954" y="345"/>
                    </a:lnTo>
                    <a:lnTo>
                      <a:pt x="893" y="356"/>
                    </a:lnTo>
                    <a:lnTo>
                      <a:pt x="828" y="365"/>
                    </a:lnTo>
                    <a:lnTo>
                      <a:pt x="761" y="376"/>
                    </a:lnTo>
                    <a:lnTo>
                      <a:pt x="693" y="385"/>
                    </a:lnTo>
                    <a:lnTo>
                      <a:pt x="622" y="392"/>
                    </a:lnTo>
                    <a:lnTo>
                      <a:pt x="550" y="398"/>
                    </a:lnTo>
                    <a:lnTo>
                      <a:pt x="475" y="405"/>
                    </a:lnTo>
                    <a:lnTo>
                      <a:pt x="401" y="409"/>
                    </a:lnTo>
                    <a:lnTo>
                      <a:pt x="324" y="412"/>
                    </a:lnTo>
                    <a:lnTo>
                      <a:pt x="167" y="416"/>
                    </a:lnTo>
                    <a:lnTo>
                      <a:pt x="3" y="416"/>
                    </a:lnTo>
                    <a:lnTo>
                      <a:pt x="0" y="66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487" name="Group 62">
              <a:extLst>
                <a:ext uri="{FF2B5EF4-FFF2-40B4-BE49-F238E27FC236}">
                  <a16:creationId xmlns:a16="http://schemas.microsoft.com/office/drawing/2014/main" id="{6DB7766B-2CB4-6630-B5E1-4C1138F12B7D}"/>
                </a:ext>
              </a:extLst>
            </p:cNvPr>
            <p:cNvGrpSpPr>
              <a:grpSpLocks/>
            </p:cNvGrpSpPr>
            <p:nvPr/>
          </p:nvGrpSpPr>
          <p:grpSpPr bwMode="auto">
            <a:xfrm>
              <a:off x="1383737" y="357987"/>
              <a:ext cx="5223400" cy="3342872"/>
              <a:chOff x="1096" y="1253"/>
              <a:chExt cx="3640" cy="2144"/>
            </a:xfrm>
          </p:grpSpPr>
          <p:sp>
            <p:nvSpPr>
              <p:cNvPr id="20500" name="Line 63">
                <a:extLst>
                  <a:ext uri="{FF2B5EF4-FFF2-40B4-BE49-F238E27FC236}">
                    <a16:creationId xmlns:a16="http://schemas.microsoft.com/office/drawing/2014/main" id="{B3DEC854-3344-E519-37C0-AA5FCBC3046F}"/>
                  </a:ext>
                </a:extLst>
              </p:cNvPr>
              <p:cNvSpPr>
                <a:spLocks noChangeShapeType="1"/>
              </p:cNvSpPr>
              <p:nvPr/>
            </p:nvSpPr>
            <p:spPr bwMode="auto">
              <a:xfrm>
                <a:off x="1462" y="1334"/>
                <a:ext cx="1" cy="18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64">
                <a:extLst>
                  <a:ext uri="{FF2B5EF4-FFF2-40B4-BE49-F238E27FC236}">
                    <a16:creationId xmlns:a16="http://schemas.microsoft.com/office/drawing/2014/main" id="{592F397D-9E3D-072D-8A75-7E2C594730C9}"/>
                  </a:ext>
                </a:extLst>
              </p:cNvPr>
              <p:cNvSpPr>
                <a:spLocks noChangeShapeType="1"/>
              </p:cNvSpPr>
              <p:nvPr/>
            </p:nvSpPr>
            <p:spPr bwMode="auto">
              <a:xfrm flipH="1">
                <a:off x="1396" y="1334"/>
                <a:ext cx="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65">
                <a:extLst>
                  <a:ext uri="{FF2B5EF4-FFF2-40B4-BE49-F238E27FC236}">
                    <a16:creationId xmlns:a16="http://schemas.microsoft.com/office/drawing/2014/main" id="{845F8E88-C6C6-157A-5CA8-46AC040F835F}"/>
                  </a:ext>
                </a:extLst>
              </p:cNvPr>
              <p:cNvSpPr>
                <a:spLocks noChangeShapeType="1"/>
              </p:cNvSpPr>
              <p:nvPr/>
            </p:nvSpPr>
            <p:spPr bwMode="auto">
              <a:xfrm flipH="1">
                <a:off x="1396" y="3144"/>
                <a:ext cx="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66">
                <a:extLst>
                  <a:ext uri="{FF2B5EF4-FFF2-40B4-BE49-F238E27FC236}">
                    <a16:creationId xmlns:a16="http://schemas.microsoft.com/office/drawing/2014/main" id="{79978301-ED76-0388-DD8E-D05745BDA718}"/>
                  </a:ext>
                </a:extLst>
              </p:cNvPr>
              <p:cNvSpPr>
                <a:spLocks noChangeShapeType="1"/>
              </p:cNvSpPr>
              <p:nvPr/>
            </p:nvSpPr>
            <p:spPr bwMode="auto">
              <a:xfrm>
                <a:off x="1526" y="3188"/>
                <a:ext cx="30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67">
                <a:extLst>
                  <a:ext uri="{FF2B5EF4-FFF2-40B4-BE49-F238E27FC236}">
                    <a16:creationId xmlns:a16="http://schemas.microsoft.com/office/drawing/2014/main" id="{C9E9DB52-0290-D477-4BB9-04F45ECE3E71}"/>
                  </a:ext>
                </a:extLst>
              </p:cNvPr>
              <p:cNvSpPr>
                <a:spLocks noChangeShapeType="1"/>
              </p:cNvSpPr>
              <p:nvPr/>
            </p:nvSpPr>
            <p:spPr bwMode="auto">
              <a:xfrm>
                <a:off x="1526" y="3187"/>
                <a:ext cx="2" cy="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68">
                <a:extLst>
                  <a:ext uri="{FF2B5EF4-FFF2-40B4-BE49-F238E27FC236}">
                    <a16:creationId xmlns:a16="http://schemas.microsoft.com/office/drawing/2014/main" id="{E58A2660-54BC-63F2-329C-7DC3E68326F7}"/>
                  </a:ext>
                </a:extLst>
              </p:cNvPr>
              <p:cNvSpPr>
                <a:spLocks noChangeShapeType="1"/>
              </p:cNvSpPr>
              <p:nvPr/>
            </p:nvSpPr>
            <p:spPr bwMode="auto">
              <a:xfrm>
                <a:off x="4576" y="3187"/>
                <a:ext cx="1" cy="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Rectangle 69">
                <a:extLst>
                  <a:ext uri="{FF2B5EF4-FFF2-40B4-BE49-F238E27FC236}">
                    <a16:creationId xmlns:a16="http://schemas.microsoft.com/office/drawing/2014/main" id="{37E514D8-D70F-052E-296C-621561C7E9F0}"/>
                  </a:ext>
                </a:extLst>
              </p:cNvPr>
              <p:cNvSpPr>
                <a:spLocks noChangeArrowheads="1"/>
              </p:cNvSpPr>
              <p:nvPr/>
            </p:nvSpPr>
            <p:spPr bwMode="auto">
              <a:xfrm>
                <a:off x="2700" y="3288"/>
                <a:ext cx="110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a-IR" altLang="fa-IR" sz="1800" b="1">
                    <a:solidFill>
                      <a:srgbClr val="000000"/>
                    </a:solidFill>
                    <a:latin typeface="Georgia" panose="02040502050405020303" pitchFamily="18" charset="0"/>
                    <a:ea typeface="B Nazanin" panose="00000400000000000000" pitchFamily="2" charset="-78"/>
                    <a:cs typeface="B Nazanin" panose="00000400000000000000" pitchFamily="2" charset="-78"/>
                  </a:rPr>
                  <a:t>هزينه نگهداري و تعميرات</a:t>
                </a:r>
                <a:endParaRPr lang="en-US" altLang="fa-IR" sz="1800">
                  <a:latin typeface="Georgia" panose="02040502050405020303" pitchFamily="18" charset="0"/>
                  <a:ea typeface="B Nazanin" panose="00000400000000000000" pitchFamily="2" charset="-78"/>
                  <a:cs typeface="B Nazanin" panose="00000400000000000000" pitchFamily="2" charset="-78"/>
                </a:endParaRPr>
              </a:p>
            </p:txBody>
          </p:sp>
          <p:sp>
            <p:nvSpPr>
              <p:cNvPr id="20507" name="Rectangle 70">
                <a:extLst>
                  <a:ext uri="{FF2B5EF4-FFF2-40B4-BE49-F238E27FC236}">
                    <a16:creationId xmlns:a16="http://schemas.microsoft.com/office/drawing/2014/main" id="{42AD2832-28BD-1BE1-7F7E-EEA414917858}"/>
                  </a:ext>
                </a:extLst>
              </p:cNvPr>
              <p:cNvSpPr>
                <a:spLocks noChangeArrowheads="1"/>
              </p:cNvSpPr>
              <p:nvPr/>
            </p:nvSpPr>
            <p:spPr bwMode="auto">
              <a:xfrm rot="16200000">
                <a:off x="806" y="2066"/>
                <a:ext cx="9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a-IR" altLang="fa-IR" sz="1800" b="1">
                    <a:solidFill>
                      <a:srgbClr val="000000"/>
                    </a:solidFill>
                    <a:latin typeface="Georgia" panose="02040502050405020303" pitchFamily="18" charset="0"/>
                    <a:ea typeface="B Nazanin" panose="00000400000000000000" pitchFamily="2" charset="-78"/>
                    <a:cs typeface="B Nazanin" panose="00000400000000000000" pitchFamily="2" charset="-78"/>
                  </a:rPr>
                  <a:t>دسترس پذيري</a:t>
                </a:r>
                <a:endParaRPr lang="en-US" altLang="fa-IR" sz="1800">
                  <a:latin typeface="Georgia" panose="02040502050405020303" pitchFamily="18" charset="0"/>
                  <a:ea typeface="B Nazanin" panose="00000400000000000000" pitchFamily="2" charset="-78"/>
                  <a:cs typeface="B Nazanin" panose="00000400000000000000" pitchFamily="2" charset="-78"/>
                </a:endParaRPr>
              </a:p>
            </p:txBody>
          </p:sp>
          <p:sp>
            <p:nvSpPr>
              <p:cNvPr id="20508" name="Rectangle 71">
                <a:extLst>
                  <a:ext uri="{FF2B5EF4-FFF2-40B4-BE49-F238E27FC236}">
                    <a16:creationId xmlns:a16="http://schemas.microsoft.com/office/drawing/2014/main" id="{78E10450-6294-FBB3-0EE8-FE963668616E}"/>
                  </a:ext>
                </a:extLst>
              </p:cNvPr>
              <p:cNvSpPr>
                <a:spLocks noChangeArrowheads="1"/>
              </p:cNvSpPr>
              <p:nvPr/>
            </p:nvSpPr>
            <p:spPr bwMode="auto">
              <a:xfrm>
                <a:off x="4490" y="3264"/>
                <a:ext cx="24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400" b="1">
                    <a:solidFill>
                      <a:srgbClr val="000000"/>
                    </a:solidFill>
                    <a:latin typeface="Georgia" panose="02040502050405020303" pitchFamily="18" charset="0"/>
                  </a:rPr>
                  <a:t>High</a:t>
                </a:r>
                <a:endParaRPr lang="en-US" altLang="fa-IR" sz="1400">
                  <a:latin typeface="Georgia" panose="02040502050405020303" pitchFamily="18" charset="0"/>
                </a:endParaRPr>
              </a:p>
            </p:txBody>
          </p:sp>
          <p:sp>
            <p:nvSpPr>
              <p:cNvPr id="20509" name="Rectangle 72">
                <a:extLst>
                  <a:ext uri="{FF2B5EF4-FFF2-40B4-BE49-F238E27FC236}">
                    <a16:creationId xmlns:a16="http://schemas.microsoft.com/office/drawing/2014/main" id="{2D551CF8-4D88-3307-8548-B0A96B0D4E9C}"/>
                  </a:ext>
                </a:extLst>
              </p:cNvPr>
              <p:cNvSpPr>
                <a:spLocks noChangeArrowheads="1"/>
              </p:cNvSpPr>
              <p:nvPr/>
            </p:nvSpPr>
            <p:spPr bwMode="auto">
              <a:xfrm>
                <a:off x="1096" y="1253"/>
                <a:ext cx="24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400" b="1">
                    <a:solidFill>
                      <a:srgbClr val="000000"/>
                    </a:solidFill>
                    <a:latin typeface="Georgia" panose="02040502050405020303" pitchFamily="18" charset="0"/>
                  </a:rPr>
                  <a:t>High</a:t>
                </a:r>
                <a:endParaRPr lang="en-US" altLang="fa-IR" sz="1400">
                  <a:latin typeface="Georgia" panose="02040502050405020303" pitchFamily="18" charset="0"/>
                </a:endParaRPr>
              </a:p>
            </p:txBody>
          </p:sp>
          <p:sp>
            <p:nvSpPr>
              <p:cNvPr id="20510" name="Rectangle 73">
                <a:extLst>
                  <a:ext uri="{FF2B5EF4-FFF2-40B4-BE49-F238E27FC236}">
                    <a16:creationId xmlns:a16="http://schemas.microsoft.com/office/drawing/2014/main" id="{118455B9-D132-1FAD-FBCC-1A94C8B79A19}"/>
                  </a:ext>
                </a:extLst>
              </p:cNvPr>
              <p:cNvSpPr>
                <a:spLocks noChangeArrowheads="1"/>
              </p:cNvSpPr>
              <p:nvPr/>
            </p:nvSpPr>
            <p:spPr bwMode="auto">
              <a:xfrm>
                <a:off x="1406" y="1282"/>
                <a:ext cx="2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300">
                    <a:solidFill>
                      <a:srgbClr val="000000"/>
                    </a:solidFill>
                    <a:latin typeface="Times New Roman" panose="02020603050405020304" pitchFamily="18" charset="0"/>
                  </a:rPr>
                  <a:t> </a:t>
                </a:r>
                <a:endParaRPr lang="en-US" altLang="fa-IR" sz="1800">
                  <a:latin typeface="Georgia" panose="02040502050405020303" pitchFamily="18" charset="0"/>
                </a:endParaRPr>
              </a:p>
            </p:txBody>
          </p:sp>
          <p:sp>
            <p:nvSpPr>
              <p:cNvPr id="20511" name="Rectangle 74">
                <a:extLst>
                  <a:ext uri="{FF2B5EF4-FFF2-40B4-BE49-F238E27FC236}">
                    <a16:creationId xmlns:a16="http://schemas.microsoft.com/office/drawing/2014/main" id="{02FED63C-B6BB-B44D-9B6A-01786077DD7C}"/>
                  </a:ext>
                </a:extLst>
              </p:cNvPr>
              <p:cNvSpPr>
                <a:spLocks noChangeArrowheads="1"/>
              </p:cNvSpPr>
              <p:nvPr/>
            </p:nvSpPr>
            <p:spPr bwMode="auto">
              <a:xfrm>
                <a:off x="1470" y="3264"/>
                <a:ext cx="21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400" b="1">
                    <a:solidFill>
                      <a:srgbClr val="000000"/>
                    </a:solidFill>
                    <a:latin typeface="Georgia" panose="02040502050405020303" pitchFamily="18" charset="0"/>
                  </a:rPr>
                  <a:t>Low</a:t>
                </a:r>
                <a:endParaRPr lang="en-US" altLang="fa-IR" sz="1400">
                  <a:latin typeface="Georgia" panose="02040502050405020303" pitchFamily="18" charset="0"/>
                </a:endParaRPr>
              </a:p>
            </p:txBody>
          </p:sp>
          <p:sp>
            <p:nvSpPr>
              <p:cNvPr id="20512" name="Rectangle 75">
                <a:extLst>
                  <a:ext uri="{FF2B5EF4-FFF2-40B4-BE49-F238E27FC236}">
                    <a16:creationId xmlns:a16="http://schemas.microsoft.com/office/drawing/2014/main" id="{A42091C2-B94E-8179-B8D0-CB0BC1826A7B}"/>
                  </a:ext>
                </a:extLst>
              </p:cNvPr>
              <p:cNvSpPr>
                <a:spLocks noChangeArrowheads="1"/>
              </p:cNvSpPr>
              <p:nvPr/>
            </p:nvSpPr>
            <p:spPr bwMode="auto">
              <a:xfrm>
                <a:off x="1688" y="3268"/>
                <a:ext cx="2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300">
                    <a:solidFill>
                      <a:srgbClr val="000000"/>
                    </a:solidFill>
                    <a:latin typeface="Times New Roman" panose="02020603050405020304" pitchFamily="18" charset="0"/>
                  </a:rPr>
                  <a:t> </a:t>
                </a:r>
                <a:endParaRPr lang="en-US" altLang="fa-IR" sz="1800">
                  <a:latin typeface="Georgia" panose="02040502050405020303" pitchFamily="18" charset="0"/>
                </a:endParaRPr>
              </a:p>
            </p:txBody>
          </p:sp>
          <p:sp>
            <p:nvSpPr>
              <p:cNvPr id="20513" name="Rectangle 76">
                <a:extLst>
                  <a:ext uri="{FF2B5EF4-FFF2-40B4-BE49-F238E27FC236}">
                    <a16:creationId xmlns:a16="http://schemas.microsoft.com/office/drawing/2014/main" id="{CBC9F027-59E3-A222-D613-CF0FE73190BB}"/>
                  </a:ext>
                </a:extLst>
              </p:cNvPr>
              <p:cNvSpPr>
                <a:spLocks noChangeArrowheads="1"/>
              </p:cNvSpPr>
              <p:nvPr/>
            </p:nvSpPr>
            <p:spPr bwMode="auto">
              <a:xfrm>
                <a:off x="1113" y="3081"/>
                <a:ext cx="21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400" b="1">
                    <a:solidFill>
                      <a:srgbClr val="000000"/>
                    </a:solidFill>
                    <a:latin typeface="Georgia" panose="02040502050405020303" pitchFamily="18" charset="0"/>
                  </a:rPr>
                  <a:t>Low</a:t>
                </a:r>
                <a:endParaRPr lang="en-US" altLang="fa-IR" sz="1400">
                  <a:latin typeface="Georgia" panose="02040502050405020303" pitchFamily="18" charset="0"/>
                </a:endParaRPr>
              </a:p>
            </p:txBody>
          </p:sp>
          <p:sp>
            <p:nvSpPr>
              <p:cNvPr id="20514" name="Rectangle 77">
                <a:extLst>
                  <a:ext uri="{FF2B5EF4-FFF2-40B4-BE49-F238E27FC236}">
                    <a16:creationId xmlns:a16="http://schemas.microsoft.com/office/drawing/2014/main" id="{4428E92F-6002-66B4-9806-57DFD0DB2347}"/>
                  </a:ext>
                </a:extLst>
              </p:cNvPr>
              <p:cNvSpPr>
                <a:spLocks noChangeArrowheads="1"/>
              </p:cNvSpPr>
              <p:nvPr/>
            </p:nvSpPr>
            <p:spPr bwMode="auto">
              <a:xfrm>
                <a:off x="1395" y="3085"/>
                <a:ext cx="2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a-IR" sz="1300">
                    <a:solidFill>
                      <a:srgbClr val="000000"/>
                    </a:solidFill>
                    <a:latin typeface="Times New Roman" panose="02020603050405020304" pitchFamily="18" charset="0"/>
                  </a:rPr>
                  <a:t> </a:t>
                </a:r>
                <a:endParaRPr lang="en-US" altLang="fa-IR" sz="1800">
                  <a:latin typeface="Georgia" panose="02040502050405020303" pitchFamily="18" charset="0"/>
                </a:endParaRPr>
              </a:p>
            </p:txBody>
          </p:sp>
        </p:grpSp>
        <p:sp>
          <p:nvSpPr>
            <p:cNvPr id="10" name="Oval 9">
              <a:extLst>
                <a:ext uri="{FF2B5EF4-FFF2-40B4-BE49-F238E27FC236}">
                  <a16:creationId xmlns:a16="http://schemas.microsoft.com/office/drawing/2014/main" id="{1D49A3B9-3A9E-5CC6-8E91-A41AC11513CA}"/>
                </a:ext>
              </a:extLst>
            </p:cNvPr>
            <p:cNvSpPr/>
            <p:nvPr/>
          </p:nvSpPr>
          <p:spPr>
            <a:xfrm>
              <a:off x="2424082" y="2281246"/>
              <a:ext cx="1643074" cy="1009649"/>
            </a:xfrm>
            <a:prstGeom prst="ellipse">
              <a:avLst/>
            </a:prstGeom>
            <a:solidFill>
              <a:srgbClr val="E9D4A5"/>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a-IR"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rPr>
                <a:t>تعميرات اصلاحي</a:t>
              </a:r>
              <a:endParaRPr lang="en-US"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endParaRPr>
            </a:p>
          </p:txBody>
        </p:sp>
        <p:sp>
          <p:nvSpPr>
            <p:cNvPr id="11" name="Oval 10">
              <a:extLst>
                <a:ext uri="{FF2B5EF4-FFF2-40B4-BE49-F238E27FC236}">
                  <a16:creationId xmlns:a16="http://schemas.microsoft.com/office/drawing/2014/main" id="{E3DEFE19-8B33-141F-8D97-2383BE0830F7}"/>
                </a:ext>
              </a:extLst>
            </p:cNvPr>
            <p:cNvSpPr/>
            <p:nvPr/>
          </p:nvSpPr>
          <p:spPr>
            <a:xfrm>
              <a:off x="4424346" y="2281246"/>
              <a:ext cx="1714512" cy="1009649"/>
            </a:xfrm>
            <a:prstGeom prst="ellipse">
              <a:avLst/>
            </a:prstGeom>
            <a:solidFill>
              <a:srgbClr val="E8D2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a-IR"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rPr>
                <a:t>نگهداري و تعميرات مبتني بر زمان</a:t>
              </a:r>
              <a:endParaRPr lang="en-US"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endParaRPr>
            </a:p>
          </p:txBody>
        </p:sp>
        <p:sp>
          <p:nvSpPr>
            <p:cNvPr id="12" name="Oval 11">
              <a:extLst>
                <a:ext uri="{FF2B5EF4-FFF2-40B4-BE49-F238E27FC236}">
                  <a16:creationId xmlns:a16="http://schemas.microsoft.com/office/drawing/2014/main" id="{FE1B7BB0-8298-5C48-D3EB-FF47F949C502}"/>
                </a:ext>
              </a:extLst>
            </p:cNvPr>
            <p:cNvSpPr/>
            <p:nvPr/>
          </p:nvSpPr>
          <p:spPr>
            <a:xfrm>
              <a:off x="4995850" y="1066800"/>
              <a:ext cx="1785950" cy="1009649"/>
            </a:xfrm>
            <a:prstGeom prst="ellipse">
              <a:avLst/>
            </a:prstGeom>
            <a:solidFill>
              <a:srgbClr val="E8D2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a-IR"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rPr>
                <a:t>نگهداري و تعميرات مبتني بر وضعيت</a:t>
              </a:r>
              <a:endParaRPr lang="en-US"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endParaRPr>
            </a:p>
          </p:txBody>
        </p:sp>
        <p:sp>
          <p:nvSpPr>
            <p:cNvPr id="13" name="Oval 12">
              <a:extLst>
                <a:ext uri="{FF2B5EF4-FFF2-40B4-BE49-F238E27FC236}">
                  <a16:creationId xmlns:a16="http://schemas.microsoft.com/office/drawing/2014/main" id="{7DF89F05-846C-2EA1-DBAA-1D19A0FCCF15}"/>
                </a:ext>
              </a:extLst>
            </p:cNvPr>
            <p:cNvSpPr/>
            <p:nvPr/>
          </p:nvSpPr>
          <p:spPr>
            <a:xfrm>
              <a:off x="2209768" y="923924"/>
              <a:ext cx="1785950" cy="1009649"/>
            </a:xfrm>
            <a:prstGeom prst="ellipse">
              <a:avLst/>
            </a:prstGeom>
            <a:solidFill>
              <a:srgbClr val="E8D2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a-IR"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rPr>
                <a:t>نگهداري و تعميرات قابليت اطمينان محور</a:t>
              </a:r>
              <a:endParaRPr lang="en-US" altLang="en-US">
                <a:solidFill>
                  <a:srgbClr val="002060"/>
                </a:solidFill>
                <a:effectLst>
                  <a:outerShdw blurRad="38100" dist="38100" dir="2700000" algn="tl">
                    <a:srgbClr val="C0C0C0"/>
                  </a:outerShdw>
                </a:effectLst>
                <a:ea typeface="B Nazanin" panose="00000400000000000000" pitchFamily="2" charset="-78"/>
                <a:cs typeface="B Nazanin" panose="00000400000000000000" pitchFamily="2" charset="-78"/>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7F9B-F21B-D775-322A-8F85D7A1E427}"/>
              </a:ext>
            </a:extLst>
          </p:cNvPr>
          <p:cNvSpPr>
            <a:spLocks noGrp="1"/>
          </p:cNvSpPr>
          <p:nvPr>
            <p:ph type="title"/>
          </p:nvPr>
        </p:nvSpPr>
        <p:spPr/>
        <p:txBody>
          <a:bodyPr>
            <a:normAutofit/>
          </a:bodyPr>
          <a:lstStyle/>
          <a:p>
            <a:pPr algn="r" rtl="1"/>
            <a:r>
              <a:rPr lang="fa-IR" sz="4000" dirty="0">
                <a:cs typeface="B Titr" panose="00000700000000000000" pitchFamily="2" charset="-78"/>
              </a:rPr>
              <a:t>مثال</a:t>
            </a:r>
            <a:endParaRPr lang="en-US" sz="4000" dirty="0">
              <a:cs typeface="B Titr" panose="00000700000000000000" pitchFamily="2" charset="-78"/>
            </a:endParaRPr>
          </a:p>
        </p:txBody>
      </p:sp>
      <p:pic>
        <p:nvPicPr>
          <p:cNvPr id="5" name="Content Placeholder 4">
            <a:extLst>
              <a:ext uri="{FF2B5EF4-FFF2-40B4-BE49-F238E27FC236}">
                <a16:creationId xmlns:a16="http://schemas.microsoft.com/office/drawing/2014/main" id="{3C6CC6E7-18AC-415C-AC82-7C024241EF67}"/>
              </a:ext>
            </a:extLst>
          </p:cNvPr>
          <p:cNvPicPr>
            <a:picLocks noGrp="1" noChangeAspect="1"/>
          </p:cNvPicPr>
          <p:nvPr>
            <p:ph idx="1"/>
          </p:nvPr>
        </p:nvPicPr>
        <p:blipFill>
          <a:blip r:embed="rId2"/>
          <a:stretch>
            <a:fillRect/>
          </a:stretch>
        </p:blipFill>
        <p:spPr>
          <a:xfrm rot="5400000">
            <a:off x="4205669" y="-1654222"/>
            <a:ext cx="3780663" cy="11843988"/>
          </a:xfrm>
        </p:spPr>
      </p:pic>
    </p:spTree>
    <p:extLst>
      <p:ext uri="{BB962C8B-B14F-4D97-AF65-F5344CB8AC3E}">
        <p14:creationId xmlns:p14="http://schemas.microsoft.com/office/powerpoint/2010/main" val="2301225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16A4-24D4-8AC4-C95A-8C66F9239FF1}"/>
              </a:ext>
            </a:extLst>
          </p:cNvPr>
          <p:cNvSpPr>
            <a:spLocks noGrp="1"/>
          </p:cNvSpPr>
          <p:nvPr>
            <p:ph type="title"/>
          </p:nvPr>
        </p:nvSpPr>
        <p:spPr>
          <a:xfrm>
            <a:off x="838200" y="131860"/>
            <a:ext cx="10515600" cy="1325563"/>
          </a:xfrm>
        </p:spPr>
        <p:txBody>
          <a:bodyPr>
            <a:normAutofit/>
          </a:bodyPr>
          <a:lstStyle/>
          <a:p>
            <a:pPr algn="r"/>
            <a:r>
              <a:rPr lang="fa-IR" sz="3600" dirty="0">
                <a:cs typeface="B Titr" panose="00000700000000000000" pitchFamily="2" charset="-78"/>
              </a:rPr>
              <a:t>اثرات خرابی</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F6A2378C-43D1-44F6-C88B-B9C7A81547BE}"/>
              </a:ext>
            </a:extLst>
          </p:cNvPr>
          <p:cNvSpPr>
            <a:spLocks noGrp="1"/>
          </p:cNvSpPr>
          <p:nvPr>
            <p:ph idx="1"/>
          </p:nvPr>
        </p:nvSpPr>
        <p:spPr>
          <a:xfrm>
            <a:off x="478302" y="2521221"/>
            <a:ext cx="10875498" cy="4351338"/>
          </a:xfrm>
        </p:spPr>
        <p:txBody>
          <a:bodyPr>
            <a:normAutofit fontScale="92500" lnSpcReduction="10000"/>
          </a:bodyPr>
          <a:lstStyle/>
          <a:p>
            <a:pPr marL="514350" indent="-514350">
              <a:buFont typeface="+mj-lt"/>
              <a:buAutoNum type="arabicParenR"/>
            </a:pPr>
            <a:r>
              <a:rPr lang="en-US" b="0" i="0" u="none" strike="noStrike" baseline="0" dirty="0">
                <a:latin typeface="MinionPro-Regular"/>
              </a:rPr>
              <a:t>What are the facts proving the failure occurrence (evidence)? Where</a:t>
            </a:r>
            <a:r>
              <a:rPr lang="fa-IR" b="0" i="0" u="none" strike="noStrike" baseline="0" dirty="0">
                <a:latin typeface="MinionPro-Regular"/>
              </a:rPr>
              <a:t> </a:t>
            </a:r>
            <a:r>
              <a:rPr lang="en-US" b="0" i="0" u="none" strike="noStrike" baseline="0" dirty="0">
                <a:latin typeface="MinionPro-Regular"/>
              </a:rPr>
              <a:t>the failure is hidden, what would happen if a multiple failure took</a:t>
            </a:r>
            <a:r>
              <a:rPr lang="fa-IR" b="0" i="0" u="none" strike="noStrike" baseline="0" dirty="0">
                <a:latin typeface="MinionPro-Regular"/>
              </a:rPr>
              <a:t> </a:t>
            </a:r>
            <a:r>
              <a:rPr lang="en-US" b="0" i="0" u="none" strike="noStrike" baseline="0" dirty="0">
                <a:latin typeface="MinionPro-Regular"/>
              </a:rPr>
              <a:t>place?</a:t>
            </a:r>
          </a:p>
          <a:p>
            <a:pPr marL="514350" indent="-514350">
              <a:buFont typeface="+mj-lt"/>
              <a:buAutoNum type="arabicParenR"/>
            </a:pPr>
            <a:r>
              <a:rPr lang="en-US" b="0" i="0" u="none" strike="noStrike" baseline="0" dirty="0">
                <a:latin typeface="MinionPro-Regular"/>
              </a:rPr>
              <a:t>How is the safety of the people around the failed asset affected?</a:t>
            </a:r>
          </a:p>
          <a:p>
            <a:pPr marL="514350" indent="-514350">
              <a:buFont typeface="+mj-lt"/>
              <a:buAutoNum type="arabicParenR"/>
            </a:pPr>
            <a:r>
              <a:rPr lang="en-US" b="0" i="0" u="none" strike="noStrike" baseline="0" dirty="0">
                <a:latin typeface="MinionPro-Regular"/>
              </a:rPr>
              <a:t>How are environmental goals impacted?</a:t>
            </a:r>
          </a:p>
          <a:p>
            <a:pPr marL="514350" indent="-514350">
              <a:buFont typeface="+mj-lt"/>
              <a:buAutoNum type="arabicParenR"/>
            </a:pPr>
            <a:r>
              <a:rPr lang="en-US" b="0" i="0" u="none" strike="noStrike" baseline="0" dirty="0">
                <a:latin typeface="MinionPro-Regular"/>
              </a:rPr>
              <a:t>How is production or the operations affected by the failure?</a:t>
            </a:r>
          </a:p>
          <a:p>
            <a:pPr marL="514350" indent="-514350">
              <a:buFont typeface="+mj-lt"/>
              <a:buAutoNum type="arabicParenR"/>
            </a:pPr>
            <a:r>
              <a:rPr lang="en-US" b="0" i="0" u="none" strike="noStrike" baseline="0" dirty="0">
                <a:latin typeface="MinionPro-Regular"/>
              </a:rPr>
              <a:t>What kind of physical damage is caused by the failure? How costly is</a:t>
            </a:r>
            <a:r>
              <a:rPr lang="fa-IR" b="0" i="0" u="none" strike="noStrike" baseline="0" dirty="0">
                <a:latin typeface="MinionPro-Regular"/>
              </a:rPr>
              <a:t> </a:t>
            </a:r>
            <a:r>
              <a:rPr lang="en-US" b="0" i="0" u="none" strike="noStrike" baseline="0" dirty="0">
                <a:latin typeface="MinionPro-Regular"/>
              </a:rPr>
              <a:t>the failure in terms of maintenance and repair?</a:t>
            </a:r>
          </a:p>
          <a:p>
            <a:pPr marL="514350" indent="-514350">
              <a:buFont typeface="+mj-lt"/>
              <a:buAutoNum type="arabicParenR"/>
            </a:pPr>
            <a:r>
              <a:rPr lang="en-US" b="0" i="0" u="none" strike="noStrike" baseline="0" dirty="0">
                <a:latin typeface="MinionPro-Regular"/>
              </a:rPr>
              <a:t>Is there any secondary damage? What must be done to restore operations?</a:t>
            </a:r>
            <a:r>
              <a:rPr lang="fa-IR" b="0" i="0" u="none" strike="noStrike" baseline="0" dirty="0">
                <a:latin typeface="MinionPro-Regular"/>
              </a:rPr>
              <a:t> </a:t>
            </a:r>
            <a:r>
              <a:rPr lang="en-US" b="0" i="0" u="none" strike="noStrike" baseline="0" dirty="0">
                <a:latin typeface="MinionPro-Regular"/>
              </a:rPr>
              <a:t>How long would it take?</a:t>
            </a:r>
          </a:p>
          <a:p>
            <a:pPr marL="514350" indent="-514350">
              <a:buFont typeface="+mj-lt"/>
              <a:buAutoNum type="arabicParenR"/>
            </a:pPr>
            <a:r>
              <a:rPr lang="en-US" b="0" i="0" u="none" strike="noStrike" baseline="0" dirty="0">
                <a:latin typeface="MinionPro-Regular"/>
              </a:rPr>
              <a:t>How likely is the failure to occur? Has it happened before?</a:t>
            </a:r>
            <a:endParaRPr lang="en-US" sz="4000" dirty="0"/>
          </a:p>
        </p:txBody>
      </p:sp>
      <p:sp>
        <p:nvSpPr>
          <p:cNvPr id="4" name="TextBox 3">
            <a:extLst>
              <a:ext uri="{FF2B5EF4-FFF2-40B4-BE49-F238E27FC236}">
                <a16:creationId xmlns:a16="http://schemas.microsoft.com/office/drawing/2014/main" id="{EDE2D48A-44C1-2226-C1EF-4C3134C64175}"/>
              </a:ext>
            </a:extLst>
          </p:cNvPr>
          <p:cNvSpPr txBox="1"/>
          <p:nvPr/>
        </p:nvSpPr>
        <p:spPr>
          <a:xfrm>
            <a:off x="989045" y="1271807"/>
            <a:ext cx="9459686" cy="954107"/>
          </a:xfrm>
          <a:prstGeom prst="rect">
            <a:avLst/>
          </a:prstGeom>
          <a:noFill/>
        </p:spPr>
        <p:txBody>
          <a:bodyPr wrap="square" rtlCol="0">
            <a:spAutoFit/>
          </a:bodyPr>
          <a:lstStyle/>
          <a:p>
            <a:pPr algn="r"/>
            <a:r>
              <a:rPr lang="fa-IR" sz="2800" b="1" dirty="0">
                <a:cs typeface="B Nazanin" panose="00000400000000000000" pitchFamily="2" charset="-78"/>
              </a:rPr>
              <a:t>بیانه‌ای از اثرات به صورت یک پاراگراف تهیه می‌شود. این بیانیه می‌تواند پاسخ سوالات زیر باشد</a:t>
            </a:r>
            <a:endParaRPr lang="en-US" sz="2800" b="1" dirty="0">
              <a:cs typeface="B Nazanin" panose="00000400000000000000" pitchFamily="2" charset="-78"/>
            </a:endParaRPr>
          </a:p>
        </p:txBody>
      </p:sp>
    </p:spTree>
    <p:extLst>
      <p:ext uri="{BB962C8B-B14F-4D97-AF65-F5344CB8AC3E}">
        <p14:creationId xmlns:p14="http://schemas.microsoft.com/office/powerpoint/2010/main" val="20199240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4F63-AF63-0CAB-05D0-2C185C1B0680}"/>
              </a:ext>
            </a:extLst>
          </p:cNvPr>
          <p:cNvSpPr>
            <a:spLocks noGrp="1"/>
          </p:cNvSpPr>
          <p:nvPr>
            <p:ph type="title"/>
          </p:nvPr>
        </p:nvSpPr>
        <p:spPr/>
        <p:txBody>
          <a:bodyPr>
            <a:normAutofit/>
          </a:bodyPr>
          <a:lstStyle/>
          <a:p>
            <a:pPr algn="r"/>
            <a:r>
              <a:rPr lang="fa-IR" sz="3600" dirty="0">
                <a:cs typeface="B Titr" panose="00000700000000000000" pitchFamily="2" charset="-78"/>
              </a:rPr>
              <a:t>خرابی چگونه کشف می‌شود</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9A6DED21-8F69-641C-92AE-D8C7FA403FED}"/>
              </a:ext>
            </a:extLst>
          </p:cNvPr>
          <p:cNvSpPr>
            <a:spLocks noGrp="1"/>
          </p:cNvSpPr>
          <p:nvPr>
            <p:ph idx="1"/>
          </p:nvPr>
        </p:nvSpPr>
        <p:spPr>
          <a:xfrm>
            <a:off x="379828" y="1825625"/>
            <a:ext cx="10973972" cy="4351338"/>
          </a:xfrm>
        </p:spPr>
        <p:txBody>
          <a:bodyPr>
            <a:normAutofit fontScale="92500"/>
          </a:bodyPr>
          <a:lstStyle/>
          <a:p>
            <a:pPr algn="l">
              <a:buFont typeface="Wingdings" panose="05000000000000000000" pitchFamily="2" charset="2"/>
              <a:buChar char="v"/>
            </a:pPr>
            <a:r>
              <a:rPr lang="en-US" b="1" i="1" u="none" strike="noStrike" baseline="0" dirty="0">
                <a:latin typeface="MinionPro-It"/>
              </a:rPr>
              <a:t>Through senses </a:t>
            </a:r>
            <a:r>
              <a:rPr lang="en-US" b="0" i="0" u="none" strike="noStrike" baseline="0" dirty="0">
                <a:latin typeface="MinionPro-Regular"/>
              </a:rPr>
              <a:t>: Mostly visually but also by ear, smell, or touch.</a:t>
            </a:r>
          </a:p>
          <a:p>
            <a:pPr algn="l">
              <a:buFont typeface="Wingdings" panose="05000000000000000000" pitchFamily="2" charset="2"/>
              <a:buChar char="v"/>
            </a:pPr>
            <a:r>
              <a:rPr lang="en-US" b="1" i="1" u="none" strike="noStrike" baseline="0" dirty="0">
                <a:latin typeface="MinionPro-It"/>
              </a:rPr>
              <a:t>Through alarm </a:t>
            </a:r>
            <a:r>
              <a:rPr lang="en-US" b="0" i="0" u="none" strike="noStrike" baseline="0" dirty="0">
                <a:latin typeface="MinionPro-Regular"/>
              </a:rPr>
              <a:t>: Including audible alarms, warning lights, and so on.</a:t>
            </a:r>
          </a:p>
          <a:p>
            <a:pPr algn="l">
              <a:buFont typeface="Wingdings" panose="05000000000000000000" pitchFamily="2" charset="2"/>
              <a:buChar char="v"/>
            </a:pPr>
            <a:r>
              <a:rPr lang="en-US" b="1" i="1" u="none" strike="noStrike" baseline="0" dirty="0">
                <a:latin typeface="MinionPro-It"/>
              </a:rPr>
              <a:t>Operator </a:t>
            </a:r>
            <a:r>
              <a:rPr lang="en-US" b="0" i="0" u="none" strike="noStrike" baseline="0" dirty="0">
                <a:latin typeface="MinionPro-Regular"/>
              </a:rPr>
              <a:t>: The asset operator has the knowledge and skills to identify</a:t>
            </a:r>
            <a:r>
              <a:rPr lang="fr-FR" b="0" i="0" u="none" strike="noStrike" baseline="0" dirty="0">
                <a:latin typeface="MinionPro-Regular"/>
              </a:rPr>
              <a:t>the </a:t>
            </a:r>
            <a:r>
              <a:rPr lang="fr-FR" b="0" i="0" u="none" strike="noStrike" baseline="0" dirty="0" err="1">
                <a:latin typeface="MinionPro-Regular"/>
              </a:rPr>
              <a:t>failure</a:t>
            </a:r>
            <a:r>
              <a:rPr lang="fr-FR" b="0" i="0" u="none" strike="noStrike" baseline="0" dirty="0">
                <a:latin typeface="MinionPro-Regular"/>
              </a:rPr>
              <a:t> mode root cause.</a:t>
            </a:r>
          </a:p>
          <a:p>
            <a:pPr algn="l">
              <a:buFont typeface="Wingdings" panose="05000000000000000000" pitchFamily="2" charset="2"/>
              <a:buChar char="v"/>
            </a:pPr>
            <a:r>
              <a:rPr lang="en-US" b="1" i="1" u="none" strike="noStrike" baseline="0" dirty="0">
                <a:latin typeface="MinionPro-It"/>
              </a:rPr>
              <a:t>Internal expert </a:t>
            </a:r>
            <a:r>
              <a:rPr lang="en-US" b="0" i="0" u="none" strike="noStrike" baseline="0" dirty="0">
                <a:latin typeface="MinionPro-Regular"/>
              </a:rPr>
              <a:t>: In-house </a:t>
            </a:r>
            <a:r>
              <a:rPr lang="en-US" b="0" i="0" u="none" strike="noStrike" baseline="0" dirty="0" err="1">
                <a:latin typeface="MinionPro-Regular"/>
              </a:rPr>
              <a:t>craftspersons</a:t>
            </a:r>
            <a:r>
              <a:rPr lang="en-US" b="0" i="0" u="none" strike="noStrike" baseline="0" dirty="0">
                <a:latin typeface="MinionPro-Regular"/>
              </a:rPr>
              <a:t>, such as mechanics, electricians,</a:t>
            </a:r>
            <a:r>
              <a:rPr lang="fa-IR" b="0" i="0" u="none" strike="noStrike" baseline="0" dirty="0">
                <a:latin typeface="MinionPro-Regular"/>
              </a:rPr>
              <a:t> </a:t>
            </a:r>
            <a:r>
              <a:rPr lang="en-US" b="0" i="0" u="none" strike="noStrike" baseline="0" dirty="0">
                <a:latin typeface="MinionPro-Regular"/>
              </a:rPr>
              <a:t>or specialists in reliability, quality, or environmental health</a:t>
            </a:r>
            <a:r>
              <a:rPr lang="fa-IR" b="0" i="0" u="none" strike="noStrike" baseline="0" dirty="0">
                <a:latin typeface="MinionPro-Regular"/>
              </a:rPr>
              <a:t> </a:t>
            </a:r>
            <a:r>
              <a:rPr lang="en-US" b="0" i="0" u="none" strike="noStrike" baseline="0" dirty="0">
                <a:latin typeface="MinionPro-Regular"/>
              </a:rPr>
              <a:t>and safety (EHS), have the required knowledge and skills to identify</a:t>
            </a:r>
            <a:r>
              <a:rPr lang="fa-IR" b="0" i="0" u="none" strike="noStrike" baseline="0" dirty="0">
                <a:latin typeface="MinionPro-Regular"/>
              </a:rPr>
              <a:t> </a:t>
            </a:r>
            <a:r>
              <a:rPr lang="fr-FR" b="0" i="0" u="none" strike="noStrike" baseline="0" dirty="0">
                <a:latin typeface="MinionPro-Regular"/>
              </a:rPr>
              <a:t>the </a:t>
            </a:r>
            <a:r>
              <a:rPr lang="fr-FR" b="0" i="0" u="none" strike="noStrike" baseline="0" dirty="0" err="1">
                <a:latin typeface="MinionPro-Regular"/>
              </a:rPr>
              <a:t>failure</a:t>
            </a:r>
            <a:r>
              <a:rPr lang="fr-FR" b="0" i="0" u="none" strike="noStrike" baseline="0" dirty="0">
                <a:latin typeface="MinionPro-Regular"/>
              </a:rPr>
              <a:t> mode</a:t>
            </a:r>
            <a:r>
              <a:rPr lang="fa-IR" b="0" i="0" u="none" strike="noStrike" baseline="0" dirty="0">
                <a:latin typeface="MinionPro-Regular"/>
              </a:rPr>
              <a:t> </a:t>
            </a:r>
            <a:r>
              <a:rPr lang="fr-FR" b="0" i="0" u="none" strike="noStrike" baseline="0" dirty="0">
                <a:latin typeface="MinionPro-Regular"/>
              </a:rPr>
              <a:t>root cause.</a:t>
            </a:r>
          </a:p>
          <a:p>
            <a:pPr algn="l">
              <a:buFont typeface="Wingdings" panose="05000000000000000000" pitchFamily="2" charset="2"/>
              <a:buChar char="v"/>
            </a:pPr>
            <a:r>
              <a:rPr lang="en-US" b="1" i="1" u="none" strike="noStrike" baseline="0" dirty="0">
                <a:latin typeface="MinionPro-It"/>
              </a:rPr>
              <a:t>External experts </a:t>
            </a:r>
            <a:r>
              <a:rPr lang="en-US" b="0" i="0" u="none" strike="noStrike" baseline="0" dirty="0">
                <a:latin typeface="MinionPro-Regular"/>
              </a:rPr>
              <a:t>: In-house personnel lack the expertise and skills to</a:t>
            </a:r>
            <a:r>
              <a:rPr lang="fa-IR" b="0" i="0" u="none" strike="noStrike" baseline="0" dirty="0">
                <a:latin typeface="MinionPro-Regular"/>
              </a:rPr>
              <a:t> </a:t>
            </a:r>
            <a:r>
              <a:rPr lang="en-US" b="0" i="0" u="none" strike="noStrike" baseline="0" dirty="0">
                <a:latin typeface="MinionPro-Regular"/>
              </a:rPr>
              <a:t>identify the failure mode root cause.</a:t>
            </a:r>
            <a:r>
              <a:rPr lang="fa-IR" b="0" i="0" u="none" strike="noStrike" baseline="0" dirty="0">
                <a:latin typeface="MinionPro-Regular"/>
              </a:rPr>
              <a:t> </a:t>
            </a:r>
            <a:r>
              <a:rPr lang="en-US" b="0" i="0" u="none" strike="noStrike" baseline="0" dirty="0">
                <a:latin typeface="MinionPro-Regular"/>
              </a:rPr>
              <a:t> Thus, specialized contractors</a:t>
            </a:r>
            <a:r>
              <a:rPr lang="fa-IR" b="0" i="0" u="none" strike="noStrike" baseline="0" dirty="0">
                <a:latin typeface="MinionPro-Regular"/>
              </a:rPr>
              <a:t> </a:t>
            </a:r>
            <a:r>
              <a:rPr lang="en-US" b="0" i="0" u="none" strike="noStrike" baseline="0" dirty="0">
                <a:latin typeface="MinionPro-Regular"/>
              </a:rPr>
              <a:t>have to be brought in to discover the failure root cause.</a:t>
            </a:r>
            <a:endParaRPr lang="en-US" sz="4000" dirty="0"/>
          </a:p>
        </p:txBody>
      </p:sp>
    </p:spTree>
    <p:extLst>
      <p:ext uri="{BB962C8B-B14F-4D97-AF65-F5344CB8AC3E}">
        <p14:creationId xmlns:p14="http://schemas.microsoft.com/office/powerpoint/2010/main" val="5294776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4A00-2483-605E-A9A0-14CC91A76912}"/>
              </a:ext>
            </a:extLst>
          </p:cNvPr>
          <p:cNvSpPr>
            <a:spLocks noGrp="1"/>
          </p:cNvSpPr>
          <p:nvPr>
            <p:ph type="title"/>
          </p:nvPr>
        </p:nvSpPr>
        <p:spPr/>
        <p:txBody>
          <a:bodyPr>
            <a:normAutofit/>
          </a:bodyPr>
          <a:lstStyle/>
          <a:p>
            <a:pPr algn="r" rtl="1"/>
            <a:r>
              <a:rPr lang="fa-IR" sz="3600" dirty="0">
                <a:cs typeface="B Titr" panose="00000700000000000000" pitchFamily="2" charset="-78"/>
              </a:rPr>
              <a:t>مثال</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086AF1FF-0F07-6A3C-C7AE-931263F0C238}"/>
              </a:ext>
            </a:extLst>
          </p:cNvPr>
          <p:cNvSpPr>
            <a:spLocks noGrp="1"/>
          </p:cNvSpPr>
          <p:nvPr>
            <p:ph idx="1"/>
          </p:nvPr>
        </p:nvSpPr>
        <p:spPr/>
        <p:txBody>
          <a:bodyPr>
            <a:normAutofit/>
          </a:bodyPr>
          <a:lstStyle/>
          <a:p>
            <a:pPr algn="l">
              <a:buFont typeface="Wingdings" panose="05000000000000000000" pitchFamily="2" charset="2"/>
              <a:buChar char="v"/>
            </a:pPr>
            <a:r>
              <a:rPr lang="en-US" b="0" i="0" u="none" strike="noStrike" baseline="0" dirty="0">
                <a:latin typeface="MinionPro-Regular"/>
              </a:rPr>
              <a:t>When the pump strainer clogs the motor stops and the horn alarm</a:t>
            </a:r>
            <a:r>
              <a:rPr lang="fa-IR" b="0" i="0" u="none" strike="noStrike" baseline="0" dirty="0">
                <a:latin typeface="MinionPro-Regular"/>
              </a:rPr>
              <a:t> </a:t>
            </a:r>
            <a:r>
              <a:rPr lang="en-US" b="0" i="0" u="none" strike="noStrike" baseline="0" dirty="0">
                <a:latin typeface="MinionPro-Regular"/>
              </a:rPr>
              <a:t>sounds.</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 If the acetone tank safety relief valve is defective and there is an overpressure,</a:t>
            </a:r>
            <a:r>
              <a:rPr lang="fa-IR" b="0" i="0" u="none" strike="noStrike" baseline="0" dirty="0">
                <a:latin typeface="MinionPro-Regular"/>
              </a:rPr>
              <a:t> </a:t>
            </a:r>
            <a:r>
              <a:rPr lang="en-US" b="0" i="0" u="none" strike="noStrike" baseline="0" dirty="0">
                <a:latin typeface="MinionPro-Regular"/>
              </a:rPr>
              <a:t>then the tank will collapse.</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 When the impeller is worn enough, the low flow alarm will blink, but</a:t>
            </a:r>
            <a:r>
              <a:rPr lang="fa-IR" b="0" i="0" u="none" strike="noStrike" baseline="0" dirty="0">
                <a:latin typeface="MinionPro-Regular"/>
              </a:rPr>
              <a:t> </a:t>
            </a:r>
            <a:r>
              <a:rPr lang="en-US" b="0" i="0" u="none" strike="noStrike" baseline="0" dirty="0">
                <a:latin typeface="MinionPro-Regular"/>
              </a:rPr>
              <a:t>the operator is not able to know the cause of the failure yet. Mechanics</a:t>
            </a:r>
            <a:r>
              <a:rPr lang="fa-IR" b="0" i="0" u="none" strike="noStrike" baseline="0" dirty="0">
                <a:latin typeface="MinionPro-Regular"/>
              </a:rPr>
              <a:t> </a:t>
            </a:r>
            <a:r>
              <a:rPr lang="en-US" b="0" i="0" u="none" strike="noStrike" baseline="0" dirty="0">
                <a:latin typeface="MinionPro-Regular"/>
              </a:rPr>
              <a:t>confirm the root cause of the failure on asset disassembly.</a:t>
            </a:r>
            <a:endParaRPr lang="en-US" dirty="0"/>
          </a:p>
        </p:txBody>
      </p:sp>
    </p:spTree>
    <p:extLst>
      <p:ext uri="{BB962C8B-B14F-4D97-AF65-F5344CB8AC3E}">
        <p14:creationId xmlns:p14="http://schemas.microsoft.com/office/powerpoint/2010/main" val="3603966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C56E-D915-EEF1-2C53-6A352E602411}"/>
              </a:ext>
            </a:extLst>
          </p:cNvPr>
          <p:cNvSpPr>
            <a:spLocks noGrp="1"/>
          </p:cNvSpPr>
          <p:nvPr>
            <p:ph type="title"/>
          </p:nvPr>
        </p:nvSpPr>
        <p:spPr>
          <a:xfrm>
            <a:off x="2424404" y="290480"/>
            <a:ext cx="10515600" cy="1325563"/>
          </a:xfrm>
        </p:spPr>
        <p:txBody>
          <a:bodyPr>
            <a:normAutofit/>
          </a:bodyPr>
          <a:lstStyle/>
          <a:p>
            <a:r>
              <a:rPr lang="fa-IR" sz="3600" dirty="0">
                <a:cs typeface="B Titr" panose="00000700000000000000" pitchFamily="2" charset="-78"/>
              </a:rPr>
              <a:t>تجهیز معیوب چه اثری بر ایمنی افراد اطراف آن دارد</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38BBF902-28DC-1D80-4D28-57E4EBBA8A8D}"/>
              </a:ext>
            </a:extLst>
          </p:cNvPr>
          <p:cNvSpPr>
            <a:spLocks noGrp="1"/>
          </p:cNvSpPr>
          <p:nvPr>
            <p:ph idx="1"/>
          </p:nvPr>
        </p:nvSpPr>
        <p:spPr/>
        <p:txBody>
          <a:bodyPr>
            <a:normAutofit/>
          </a:bodyPr>
          <a:lstStyle/>
          <a:p>
            <a:pPr algn="l">
              <a:buFont typeface="Wingdings" panose="05000000000000000000" pitchFamily="2" charset="2"/>
              <a:buChar char="v"/>
            </a:pPr>
            <a:r>
              <a:rPr lang="en-US" b="1" i="1" u="none" strike="noStrike" baseline="0" dirty="0">
                <a:latin typeface="MinionPro-It"/>
              </a:rPr>
              <a:t>No impact </a:t>
            </a:r>
            <a:r>
              <a:rPr lang="en-US" i="0" u="none" strike="noStrike" baseline="0" dirty="0">
                <a:latin typeface="MinionPro-Regular"/>
              </a:rPr>
              <a:t>: Accident likelihood is negligible.</a:t>
            </a:r>
          </a:p>
          <a:p>
            <a:pPr algn="l">
              <a:buFont typeface="Wingdings" panose="05000000000000000000" pitchFamily="2" charset="2"/>
              <a:buChar char="v"/>
            </a:pPr>
            <a:r>
              <a:rPr lang="en-US" b="1" i="1" u="none" strike="noStrike" baseline="0" dirty="0">
                <a:latin typeface="MinionPro-It"/>
              </a:rPr>
              <a:t>Minor safety impact </a:t>
            </a:r>
            <a:r>
              <a:rPr lang="en-US" i="0" u="none" strike="noStrike" baseline="0" dirty="0">
                <a:latin typeface="MinionPro-Regular"/>
              </a:rPr>
              <a:t>: Injuries not requiring medical treatment may</a:t>
            </a:r>
            <a:r>
              <a:rPr lang="fa-IR" i="0" u="none" strike="noStrike" baseline="0" dirty="0">
                <a:latin typeface="MinionPro-Regular"/>
              </a:rPr>
              <a:t> </a:t>
            </a:r>
            <a:r>
              <a:rPr lang="en-US" i="0" u="none" strike="noStrike" baseline="0" dirty="0">
                <a:latin typeface="MinionPro-Regular"/>
              </a:rPr>
              <a:t>occur.</a:t>
            </a:r>
            <a:endParaRPr lang="fa-IR" i="0" u="none" strike="noStrike" baseline="0" dirty="0">
              <a:latin typeface="MinionPro-Regular"/>
            </a:endParaRPr>
          </a:p>
          <a:p>
            <a:pPr algn="l">
              <a:buFont typeface="Wingdings" panose="05000000000000000000" pitchFamily="2" charset="2"/>
              <a:buChar char="v"/>
            </a:pPr>
            <a:r>
              <a:rPr lang="en-US" b="1" i="1" u="none" strike="noStrike" baseline="0" dirty="0">
                <a:latin typeface="MinionPro-It"/>
              </a:rPr>
              <a:t>Moderate safety impact</a:t>
            </a:r>
            <a:r>
              <a:rPr lang="en-US" i="1" u="none" strike="noStrike" baseline="0" dirty="0">
                <a:latin typeface="MinionPro-It"/>
              </a:rPr>
              <a:t> </a:t>
            </a:r>
            <a:r>
              <a:rPr lang="en-US" i="0" u="none" strike="noStrike" baseline="0" dirty="0">
                <a:latin typeface="MinionPro-Regular"/>
              </a:rPr>
              <a:t>: Injuries requiring medical treatment may</a:t>
            </a:r>
            <a:r>
              <a:rPr lang="fa-IR" i="0" u="none" strike="noStrike" baseline="0" dirty="0">
                <a:latin typeface="MinionPro-Regular"/>
              </a:rPr>
              <a:t> </a:t>
            </a:r>
            <a:r>
              <a:rPr lang="en-US" i="0" u="none" strike="noStrike" baseline="0" dirty="0">
                <a:latin typeface="MinionPro-Regular"/>
              </a:rPr>
              <a:t>occur.</a:t>
            </a:r>
          </a:p>
          <a:p>
            <a:pPr algn="l">
              <a:buFont typeface="Wingdings" panose="05000000000000000000" pitchFamily="2" charset="2"/>
              <a:buChar char="v"/>
            </a:pPr>
            <a:r>
              <a:rPr lang="en-US" b="1" i="1" u="none" strike="noStrike" baseline="0" dirty="0">
                <a:latin typeface="MinionPro-It"/>
              </a:rPr>
              <a:t>Severe safety impact </a:t>
            </a:r>
            <a:r>
              <a:rPr lang="en-US" i="0" u="none" strike="noStrike" baseline="0" dirty="0">
                <a:latin typeface="MinionPro-Regular"/>
              </a:rPr>
              <a:t>: Serious personnel injuries may occur.</a:t>
            </a:r>
          </a:p>
          <a:p>
            <a:pPr algn="l">
              <a:buFont typeface="Wingdings" panose="05000000000000000000" pitchFamily="2" charset="2"/>
              <a:buChar char="v"/>
            </a:pPr>
            <a:r>
              <a:rPr lang="en-US" b="1" i="1" u="none" strike="noStrike" baseline="0" dirty="0">
                <a:latin typeface="MinionPro-It"/>
              </a:rPr>
              <a:t>Catastrophic safety impact </a:t>
            </a:r>
            <a:r>
              <a:rPr lang="en-US" i="0" u="none" strike="noStrike" baseline="0" dirty="0">
                <a:latin typeface="MinionPro-Regular"/>
              </a:rPr>
              <a:t>: Loss of lives may occur.</a:t>
            </a:r>
            <a:endParaRPr lang="fa-IR" i="0" u="none" strike="noStrike" baseline="0" dirty="0">
              <a:latin typeface="MinionPro-Regular"/>
            </a:endParaRPr>
          </a:p>
        </p:txBody>
      </p:sp>
    </p:spTree>
    <p:extLst>
      <p:ext uri="{BB962C8B-B14F-4D97-AF65-F5344CB8AC3E}">
        <p14:creationId xmlns:p14="http://schemas.microsoft.com/office/powerpoint/2010/main" val="15384282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53EC-F745-39CC-775B-1BE6C708D1AD}"/>
              </a:ext>
            </a:extLst>
          </p:cNvPr>
          <p:cNvSpPr>
            <a:spLocks noGrp="1"/>
          </p:cNvSpPr>
          <p:nvPr>
            <p:ph type="title"/>
          </p:nvPr>
        </p:nvSpPr>
        <p:spPr/>
        <p:txBody>
          <a:bodyPr>
            <a:normAutofit/>
          </a:bodyPr>
          <a:lstStyle/>
          <a:p>
            <a:pPr algn="r" rtl="1"/>
            <a:r>
              <a:rPr lang="fa-IR" sz="3600" dirty="0">
                <a:cs typeface="B Titr" panose="00000700000000000000" pitchFamily="2" charset="-78"/>
              </a:rPr>
              <a:t>مثال</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8B6600CD-E3F2-273C-5F17-23402E11855B}"/>
              </a:ext>
            </a:extLst>
          </p:cNvPr>
          <p:cNvSpPr>
            <a:spLocks noGrp="1"/>
          </p:cNvSpPr>
          <p:nvPr>
            <p:ph idx="1"/>
          </p:nvPr>
        </p:nvSpPr>
        <p:spPr/>
        <p:txBody>
          <a:bodyPr/>
          <a:lstStyle/>
          <a:p>
            <a:pPr algn="l">
              <a:buFont typeface="Wingdings" panose="05000000000000000000" pitchFamily="2" charset="2"/>
              <a:buChar char="v"/>
            </a:pPr>
            <a:r>
              <a:rPr lang="en-US" sz="2800" b="0" i="0" u="none" strike="noStrike" baseline="0" dirty="0">
                <a:latin typeface="MinionPro-Regular"/>
              </a:rPr>
              <a:t>Steam leaks may cause second degree skin burns.</a:t>
            </a:r>
          </a:p>
          <a:p>
            <a:pPr algn="l">
              <a:buFont typeface="Wingdings" panose="05000000000000000000" pitchFamily="2" charset="2"/>
              <a:buChar char="v"/>
            </a:pPr>
            <a:r>
              <a:rPr lang="en-US" sz="2800" b="0" i="0" u="none" strike="noStrike" baseline="0" dirty="0">
                <a:latin typeface="MinionPro-Regular"/>
              </a:rPr>
              <a:t> Caustic soda escape may cause chemical burns requiring major</a:t>
            </a:r>
            <a:r>
              <a:rPr lang="fa-IR" sz="2800" b="0" i="0" u="none" strike="noStrike" baseline="0" dirty="0">
                <a:latin typeface="MinionPro-Regular"/>
              </a:rPr>
              <a:t> </a:t>
            </a:r>
            <a:r>
              <a:rPr lang="en-US" sz="2800" b="0" i="0" u="none" strike="noStrike" baseline="0" dirty="0">
                <a:latin typeface="MinionPro-Regular"/>
              </a:rPr>
              <a:t>surgery.</a:t>
            </a:r>
          </a:p>
          <a:p>
            <a:pPr algn="l">
              <a:buFont typeface="Wingdings" panose="05000000000000000000" pitchFamily="2" charset="2"/>
              <a:buChar char="v"/>
            </a:pPr>
            <a:r>
              <a:rPr lang="en-US" sz="2800" b="0" i="0" u="none" strike="noStrike" baseline="0" dirty="0">
                <a:latin typeface="MinionPro-Regular"/>
              </a:rPr>
              <a:t> Exposure to live cables may result in electrocution.</a:t>
            </a:r>
          </a:p>
          <a:p>
            <a:pPr algn="l">
              <a:buFont typeface="Wingdings" panose="05000000000000000000" pitchFamily="2" charset="2"/>
              <a:buChar char="v"/>
            </a:pPr>
            <a:r>
              <a:rPr lang="en-US" sz="2800" b="0" i="0" u="none" strike="noStrike" baseline="0" dirty="0">
                <a:latin typeface="MinionPro-Regular"/>
              </a:rPr>
              <a:t> Sharp edges may cause serious injuries requiring stitches.</a:t>
            </a:r>
          </a:p>
          <a:p>
            <a:pPr algn="l">
              <a:buFont typeface="Wingdings" panose="05000000000000000000" pitchFamily="2" charset="2"/>
              <a:buChar char="v"/>
            </a:pPr>
            <a:r>
              <a:rPr lang="en-US" sz="2800" b="0" i="0" u="none" strike="noStrike" baseline="0" dirty="0">
                <a:latin typeface="MinionPro-Regular"/>
              </a:rPr>
              <a:t> May cause pacemaker malfunction and death.</a:t>
            </a: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030830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F07D-C133-B975-D42C-EA3844F7D828}"/>
              </a:ext>
            </a:extLst>
          </p:cNvPr>
          <p:cNvSpPr>
            <a:spLocks noGrp="1"/>
          </p:cNvSpPr>
          <p:nvPr>
            <p:ph type="title"/>
          </p:nvPr>
        </p:nvSpPr>
        <p:spPr/>
        <p:txBody>
          <a:bodyPr>
            <a:normAutofit/>
          </a:bodyPr>
          <a:lstStyle/>
          <a:p>
            <a:pPr algn="r" rtl="1"/>
            <a:r>
              <a:rPr lang="fa-IR" sz="3600" dirty="0">
                <a:cs typeface="B Titr" panose="00000700000000000000" pitchFamily="2" charset="-78"/>
              </a:rPr>
              <a:t>اهداف زیست محیطی چگونه تحت تاثیر قرار می‌گیرد</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A7DC3504-2583-1187-A740-C97309378F08}"/>
              </a:ext>
            </a:extLst>
          </p:cNvPr>
          <p:cNvSpPr>
            <a:spLocks noGrp="1"/>
          </p:cNvSpPr>
          <p:nvPr>
            <p:ph idx="1"/>
          </p:nvPr>
        </p:nvSpPr>
        <p:spPr/>
        <p:txBody>
          <a:bodyPr>
            <a:normAutofit/>
          </a:bodyPr>
          <a:lstStyle/>
          <a:p>
            <a:pPr algn="l">
              <a:buFont typeface="Wingdings" panose="05000000000000000000" pitchFamily="2" charset="2"/>
              <a:buChar char="v"/>
            </a:pPr>
            <a:r>
              <a:rPr lang="en-US" b="1" i="1" u="none" strike="noStrike" baseline="0" dirty="0">
                <a:latin typeface="MinionPro-It"/>
              </a:rPr>
              <a:t>No environmental impact </a:t>
            </a:r>
            <a:r>
              <a:rPr lang="en-US" b="0" i="0" u="none" strike="noStrike" baseline="0" dirty="0">
                <a:latin typeface="MinionPro-Regular"/>
              </a:rPr>
              <a:t>: Environmental threat likelihood is</a:t>
            </a:r>
            <a:r>
              <a:rPr lang="fa-IR" b="0" i="0" u="none" strike="noStrike" baseline="0" dirty="0">
                <a:latin typeface="MinionPro-Regular"/>
              </a:rPr>
              <a:t> </a:t>
            </a:r>
            <a:r>
              <a:rPr lang="en-US" b="0" i="0" u="none" strike="noStrike" baseline="0" dirty="0">
                <a:latin typeface="MinionPro-Regular"/>
              </a:rPr>
              <a:t>negligible.</a:t>
            </a:r>
          </a:p>
          <a:p>
            <a:pPr algn="l">
              <a:buFont typeface="Wingdings" panose="05000000000000000000" pitchFamily="2" charset="2"/>
              <a:buChar char="v"/>
            </a:pPr>
            <a:r>
              <a:rPr lang="en-US" b="1" i="1" dirty="0">
                <a:latin typeface="MinionPro-It"/>
              </a:rPr>
              <a:t>Minor environmental impact </a:t>
            </a:r>
            <a:r>
              <a:rPr lang="en-US" b="0" i="0" u="none" strike="noStrike" baseline="0" dirty="0">
                <a:latin typeface="MinionPro-Regular"/>
              </a:rPr>
              <a:t>: Minor pollution is possible.</a:t>
            </a:r>
          </a:p>
          <a:p>
            <a:pPr algn="l">
              <a:buFont typeface="Wingdings" panose="05000000000000000000" pitchFamily="2" charset="2"/>
              <a:buChar char="v"/>
            </a:pPr>
            <a:r>
              <a:rPr lang="en-US" b="1" i="1" dirty="0">
                <a:latin typeface="MinionPro-It"/>
              </a:rPr>
              <a:t>Moderate environmental impact </a:t>
            </a:r>
            <a:r>
              <a:rPr lang="en-US" b="0" i="0" u="none" strike="noStrike" baseline="0" dirty="0">
                <a:latin typeface="MinionPro-Regular"/>
              </a:rPr>
              <a:t>: Some pollution exceeding</a:t>
            </a:r>
            <a:r>
              <a:rPr lang="fa-IR" b="0" i="0" u="none" strike="noStrike" baseline="0" dirty="0">
                <a:latin typeface="MinionPro-Regular"/>
              </a:rPr>
              <a:t> </a:t>
            </a:r>
            <a:r>
              <a:rPr lang="en-US" b="0" i="0" u="none" strike="noStrike" baseline="0" dirty="0">
                <a:latin typeface="MinionPro-Regular"/>
              </a:rPr>
              <a:t>applicable standards and practices is possible.</a:t>
            </a:r>
            <a:endParaRPr lang="fa-IR" b="0" i="0" u="none" strike="noStrike" baseline="0" dirty="0">
              <a:latin typeface="MinionPro-Regular"/>
            </a:endParaRPr>
          </a:p>
          <a:p>
            <a:pPr algn="l">
              <a:buFont typeface="Wingdings" panose="05000000000000000000" pitchFamily="2" charset="2"/>
              <a:buChar char="v"/>
            </a:pPr>
            <a:r>
              <a:rPr lang="en-US" b="1" i="1" dirty="0">
                <a:latin typeface="MinionPro-It"/>
              </a:rPr>
              <a:t>Severe environmental impact </a:t>
            </a:r>
            <a:r>
              <a:rPr lang="en-US" b="0" i="0" u="none" strike="noStrike" baseline="0" dirty="0">
                <a:latin typeface="MinionPro-Regular"/>
              </a:rPr>
              <a:t>: Significant pollution according to</a:t>
            </a:r>
            <a:r>
              <a:rPr lang="fa-IR" b="0" i="0" u="none" strike="noStrike" baseline="0" dirty="0">
                <a:latin typeface="MinionPro-Regular"/>
              </a:rPr>
              <a:t> </a:t>
            </a:r>
            <a:r>
              <a:rPr lang="en-US" b="0" i="0" u="none" strike="noStrike" baseline="0" dirty="0">
                <a:latin typeface="MinionPro-Regular"/>
              </a:rPr>
              <a:t>applicable standards and practices may</a:t>
            </a:r>
            <a:r>
              <a:rPr lang="fa-IR" b="0" i="0" u="none" strike="noStrike" baseline="0" dirty="0">
                <a:latin typeface="MinionPro-Regular"/>
              </a:rPr>
              <a:t> </a:t>
            </a:r>
            <a:r>
              <a:rPr lang="en-US" b="0" i="0" u="none" strike="noStrike" baseline="0" dirty="0">
                <a:latin typeface="MinionPro-Regular"/>
              </a:rPr>
              <a:t>occur.</a:t>
            </a:r>
          </a:p>
          <a:p>
            <a:pPr algn="l">
              <a:buFont typeface="Wingdings" panose="05000000000000000000" pitchFamily="2" charset="2"/>
              <a:buChar char="v"/>
            </a:pPr>
            <a:r>
              <a:rPr lang="en-US" b="1" i="1" dirty="0">
                <a:latin typeface="MinionPro-It"/>
              </a:rPr>
              <a:t>Catastrophic environmental impact </a:t>
            </a:r>
            <a:r>
              <a:rPr lang="en-US" b="0" i="0" u="none" strike="noStrike" baseline="0" dirty="0">
                <a:latin typeface="MinionPro-Regular"/>
              </a:rPr>
              <a:t>: Extreme pollution and</a:t>
            </a:r>
            <a:r>
              <a:rPr lang="fa-IR" b="0" i="0" u="none" strike="noStrike" baseline="0" dirty="0">
                <a:latin typeface="MinionPro-Regular"/>
              </a:rPr>
              <a:t> </a:t>
            </a:r>
            <a:r>
              <a:rPr lang="en-US" b="0" i="0" u="none" strike="noStrike" baseline="0" dirty="0">
                <a:latin typeface="MinionPro-Regular"/>
              </a:rPr>
              <a:t>environmental damage may occur.</a:t>
            </a:r>
            <a:endParaRPr lang="en-US" sz="4000" dirty="0"/>
          </a:p>
        </p:txBody>
      </p:sp>
    </p:spTree>
    <p:extLst>
      <p:ext uri="{BB962C8B-B14F-4D97-AF65-F5344CB8AC3E}">
        <p14:creationId xmlns:p14="http://schemas.microsoft.com/office/powerpoint/2010/main" val="7974110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057A-4230-1C6F-3B82-FE26EDB3C7C2}"/>
              </a:ext>
            </a:extLst>
          </p:cNvPr>
          <p:cNvSpPr>
            <a:spLocks noGrp="1"/>
          </p:cNvSpPr>
          <p:nvPr>
            <p:ph type="title"/>
          </p:nvPr>
        </p:nvSpPr>
        <p:spPr/>
        <p:txBody>
          <a:bodyPr>
            <a:normAutofit/>
          </a:bodyPr>
          <a:lstStyle/>
          <a:p>
            <a:pPr algn="r" rtl="1"/>
            <a:r>
              <a:rPr lang="fa-IR" sz="3600" dirty="0">
                <a:cs typeface="B Titr" panose="00000700000000000000" pitchFamily="2" charset="-78"/>
              </a:rPr>
              <a:t>مثال</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3CDE09B6-19CA-C0F1-060F-DD7BD4A3EB9E}"/>
              </a:ext>
            </a:extLst>
          </p:cNvPr>
          <p:cNvSpPr>
            <a:spLocks noGrp="1"/>
          </p:cNvSpPr>
          <p:nvPr>
            <p:ph idx="1"/>
          </p:nvPr>
        </p:nvSpPr>
        <p:spPr/>
        <p:txBody>
          <a:bodyPr>
            <a:normAutofit/>
          </a:bodyPr>
          <a:lstStyle/>
          <a:p>
            <a:pPr algn="l">
              <a:buFont typeface="Wingdings" panose="05000000000000000000" pitchFamily="2" charset="2"/>
              <a:buChar char="v"/>
            </a:pPr>
            <a:r>
              <a:rPr lang="en-US" b="0" i="0" u="none" strike="noStrike" baseline="0" dirty="0">
                <a:latin typeface="MinionPro-Regular"/>
              </a:rPr>
              <a:t>Oil seal leaks are contained in the pump pit, causing negligible environmental</a:t>
            </a:r>
            <a:r>
              <a:rPr lang="fa-IR" b="0" i="0" u="none" strike="noStrike" baseline="0" dirty="0">
                <a:latin typeface="MinionPro-Regular"/>
              </a:rPr>
              <a:t> </a:t>
            </a:r>
            <a:r>
              <a:rPr lang="en-US" b="0" i="0" u="none" strike="noStrike" baseline="0" dirty="0">
                <a:latin typeface="MinionPro-Regular"/>
              </a:rPr>
              <a:t>threat.</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Collapsed underwater oil line may cause severe contamination and</a:t>
            </a:r>
            <a:r>
              <a:rPr lang="fa-IR" b="0" i="0" u="none" strike="noStrike" baseline="0" dirty="0">
                <a:latin typeface="MinionPro-Regular"/>
              </a:rPr>
              <a:t> </a:t>
            </a:r>
            <a:r>
              <a:rPr lang="en-US" b="0" i="0" u="none" strike="noStrike" baseline="0" dirty="0">
                <a:latin typeface="MinionPro-Regular"/>
              </a:rPr>
              <a:t>threat to marine life.</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Broken air purifier filter may cause air contamination, seriously affecting</a:t>
            </a:r>
            <a:r>
              <a:rPr lang="fa-IR" b="0" i="0" u="none" strike="noStrike" baseline="0" dirty="0">
                <a:latin typeface="MinionPro-Regular"/>
              </a:rPr>
              <a:t> </a:t>
            </a:r>
            <a:r>
              <a:rPr lang="en-US" b="0" i="0" u="none" strike="noStrike" baseline="0" dirty="0">
                <a:latin typeface="MinionPro-Regular"/>
              </a:rPr>
              <a:t>the health of endangered bird species.</a:t>
            </a:r>
            <a:endParaRPr lang="en-US" sz="4000" dirty="0"/>
          </a:p>
        </p:txBody>
      </p:sp>
    </p:spTree>
    <p:extLst>
      <p:ext uri="{BB962C8B-B14F-4D97-AF65-F5344CB8AC3E}">
        <p14:creationId xmlns:p14="http://schemas.microsoft.com/office/powerpoint/2010/main" val="5562908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51C1-E4C4-2950-3F6B-DA956912E2A9}"/>
              </a:ext>
            </a:extLst>
          </p:cNvPr>
          <p:cNvSpPr>
            <a:spLocks noGrp="1"/>
          </p:cNvSpPr>
          <p:nvPr>
            <p:ph type="title"/>
          </p:nvPr>
        </p:nvSpPr>
        <p:spPr/>
        <p:txBody>
          <a:bodyPr>
            <a:normAutofit/>
          </a:bodyPr>
          <a:lstStyle/>
          <a:p>
            <a:pPr algn="r" rtl="1"/>
            <a:r>
              <a:rPr lang="fa-IR" sz="3600" dirty="0">
                <a:cs typeface="B Titr" panose="00000700000000000000" pitchFamily="2" charset="-78"/>
              </a:rPr>
              <a:t>اثر خرابی بر تولید و عملیات چیست</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id="{3FFC2471-9C55-799A-552B-54CFBA7399A9}"/>
              </a:ext>
            </a:extLst>
          </p:cNvPr>
          <p:cNvSpPr>
            <a:spLocks noGrp="1"/>
          </p:cNvSpPr>
          <p:nvPr>
            <p:ph idx="1"/>
          </p:nvPr>
        </p:nvSpPr>
        <p:spPr/>
        <p:txBody>
          <a:bodyPr>
            <a:normAutofit fontScale="92500"/>
          </a:bodyPr>
          <a:lstStyle/>
          <a:p>
            <a:pPr>
              <a:buFont typeface="Wingdings" panose="05000000000000000000" pitchFamily="2" charset="2"/>
              <a:buChar char="v"/>
            </a:pPr>
            <a:r>
              <a:rPr lang="en-US" b="1" i="1" u="none" strike="noStrike" baseline="0" dirty="0">
                <a:latin typeface="MinionPro-It"/>
              </a:rPr>
              <a:t>No loss of production </a:t>
            </a:r>
            <a:r>
              <a:rPr lang="en-US" b="0" i="0" u="none" strike="noStrike" baseline="0" dirty="0">
                <a:latin typeface="MinionPro-Regular"/>
              </a:rPr>
              <a:t>: Production is not affected in any form.</a:t>
            </a:r>
          </a:p>
          <a:p>
            <a:pPr algn="l">
              <a:buFont typeface="Wingdings" panose="05000000000000000000" pitchFamily="2" charset="2"/>
              <a:buChar char="v"/>
            </a:pPr>
            <a:r>
              <a:rPr lang="en-US" b="1" i="1" dirty="0">
                <a:latin typeface="MinionPro-It"/>
              </a:rPr>
              <a:t>Minor production loss </a:t>
            </a:r>
            <a:r>
              <a:rPr lang="en-US" b="0" i="0" u="none" strike="noStrike" baseline="0" dirty="0">
                <a:latin typeface="MinionPro-Regular"/>
              </a:rPr>
              <a:t>: Production loss may be recoverable and does</a:t>
            </a:r>
            <a:r>
              <a:rPr lang="fa-IR" b="0" i="0" u="none" strike="noStrike" baseline="0" dirty="0">
                <a:latin typeface="MinionPro-Regular"/>
              </a:rPr>
              <a:t> </a:t>
            </a:r>
            <a:r>
              <a:rPr lang="en-US" b="0" i="0" u="none" strike="noStrike" baseline="0" dirty="0">
                <a:latin typeface="MinionPro-Regular"/>
              </a:rPr>
              <a:t>not impact business sales goals.</a:t>
            </a:r>
          </a:p>
          <a:p>
            <a:pPr algn="l">
              <a:buFont typeface="Wingdings" panose="05000000000000000000" pitchFamily="2" charset="2"/>
              <a:buChar char="v"/>
            </a:pPr>
            <a:r>
              <a:rPr lang="en-US" b="1" i="1" dirty="0">
                <a:latin typeface="MinionPro-It"/>
              </a:rPr>
              <a:t>Moderate production impact </a:t>
            </a:r>
            <a:r>
              <a:rPr lang="en-US" b="0" i="0" u="none" strike="noStrike" baseline="0" dirty="0">
                <a:latin typeface="MinionPro-Regular"/>
              </a:rPr>
              <a:t>: Production loss just below acceptable</a:t>
            </a:r>
            <a:r>
              <a:rPr lang="fa-IR" b="0" i="0" u="none" strike="noStrike" baseline="0" dirty="0">
                <a:latin typeface="MinionPro-Regular"/>
              </a:rPr>
              <a:t> </a:t>
            </a:r>
            <a:r>
              <a:rPr lang="en-US" b="0" i="0" u="none" strike="noStrike" baseline="0" dirty="0">
                <a:latin typeface="MinionPro-Regular"/>
              </a:rPr>
              <a:t>limit. Uncorrected situation may lead to unrecoverable losses.</a:t>
            </a:r>
          </a:p>
          <a:p>
            <a:pPr algn="l">
              <a:buFont typeface="Wingdings" panose="05000000000000000000" pitchFamily="2" charset="2"/>
              <a:buChar char="v"/>
            </a:pPr>
            <a:r>
              <a:rPr lang="en-US" b="1" i="1" dirty="0">
                <a:latin typeface="MinionPro-It"/>
              </a:rPr>
              <a:t>Production loss above acceptable limits </a:t>
            </a:r>
            <a:r>
              <a:rPr lang="en-US" b="0" i="0" u="none" strike="noStrike" baseline="0" dirty="0">
                <a:latin typeface="MinionPro-Regular"/>
              </a:rPr>
              <a:t>: Downtime, speed reduction</a:t>
            </a:r>
            <a:r>
              <a:rPr lang="fa-IR" b="0" i="0" u="none" strike="noStrike" baseline="0" dirty="0">
                <a:latin typeface="MinionPro-Regular"/>
              </a:rPr>
              <a:t> </a:t>
            </a:r>
            <a:r>
              <a:rPr lang="en-US" b="0" i="0" u="none" strike="noStrike" baseline="0" dirty="0">
                <a:latin typeface="MinionPro-Regular"/>
              </a:rPr>
              <a:t>causing significant throughput drop, substantial quality defects</a:t>
            </a:r>
            <a:r>
              <a:rPr lang="fa-IR" b="0" i="0" u="none" strike="noStrike" baseline="0" dirty="0">
                <a:latin typeface="MinionPro-Regular"/>
              </a:rPr>
              <a:t> </a:t>
            </a:r>
            <a:r>
              <a:rPr lang="en-US" b="0" i="0" u="none" strike="noStrike" baseline="0" dirty="0">
                <a:latin typeface="MinionPro-Regular"/>
              </a:rPr>
              <a:t>affecting reputation or gain of potential business, and so on.</a:t>
            </a:r>
          </a:p>
          <a:p>
            <a:pPr algn="l">
              <a:buFont typeface="Wingdings" panose="05000000000000000000" pitchFamily="2" charset="2"/>
              <a:buChar char="v"/>
            </a:pPr>
            <a:r>
              <a:rPr lang="en-US" b="1" i="1" dirty="0">
                <a:latin typeface="MinionPro-It"/>
              </a:rPr>
              <a:t>Extensive stop in production </a:t>
            </a:r>
            <a:r>
              <a:rPr lang="en-US" b="0" i="0" u="none" strike="noStrike" baseline="0" dirty="0">
                <a:latin typeface="MinionPro-Regular"/>
              </a:rPr>
              <a:t>: Excessive downtime, throughput drop,</a:t>
            </a:r>
            <a:r>
              <a:rPr lang="fa-IR" b="0" i="0" u="none" strike="noStrike" baseline="0" dirty="0">
                <a:latin typeface="MinionPro-Regular"/>
              </a:rPr>
              <a:t> </a:t>
            </a:r>
            <a:r>
              <a:rPr lang="en-US" b="0" i="0" u="none" strike="noStrike" baseline="0" dirty="0">
                <a:latin typeface="MinionPro-Regular"/>
              </a:rPr>
              <a:t>quality defects and loss of potential business, and so on.</a:t>
            </a:r>
            <a:endParaRPr lang="en-US" sz="4000" dirty="0"/>
          </a:p>
        </p:txBody>
      </p:sp>
    </p:spTree>
    <p:extLst>
      <p:ext uri="{BB962C8B-B14F-4D97-AF65-F5344CB8AC3E}">
        <p14:creationId xmlns:p14="http://schemas.microsoft.com/office/powerpoint/2010/main" val="32728103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C759-AEDA-484B-5212-05FADF48B39F}"/>
              </a:ext>
            </a:extLst>
          </p:cNvPr>
          <p:cNvSpPr>
            <a:spLocks noGrp="1"/>
          </p:cNvSpPr>
          <p:nvPr>
            <p:ph type="title"/>
          </p:nvPr>
        </p:nvSpPr>
        <p:spPr/>
        <p:txBody>
          <a:bodyPr>
            <a:normAutofit/>
          </a:bodyPr>
          <a:lstStyle/>
          <a:p>
            <a:pPr algn="r" rtl="1"/>
            <a:r>
              <a:rPr lang="fa-IR" sz="3600" b="1" dirty="0">
                <a:latin typeface="MinionPro-It"/>
                <a:ea typeface="+mn-ea"/>
                <a:cs typeface="B Titr" panose="00000700000000000000" pitchFamily="2" charset="-78"/>
              </a:rPr>
              <a:t>مثال</a:t>
            </a:r>
            <a:endParaRPr lang="en-US" sz="3600" b="1" dirty="0">
              <a:latin typeface="MinionPro-It"/>
              <a:ea typeface="+mn-ea"/>
              <a:cs typeface="B Titr" panose="00000700000000000000" pitchFamily="2" charset="-78"/>
            </a:endParaRPr>
          </a:p>
        </p:txBody>
      </p:sp>
      <p:sp>
        <p:nvSpPr>
          <p:cNvPr id="3" name="Content Placeholder 2">
            <a:extLst>
              <a:ext uri="{FF2B5EF4-FFF2-40B4-BE49-F238E27FC236}">
                <a16:creationId xmlns:a16="http://schemas.microsoft.com/office/drawing/2014/main" id="{F3B6E4DF-3CEA-2056-F471-F100B867BFC6}"/>
              </a:ext>
            </a:extLst>
          </p:cNvPr>
          <p:cNvSpPr>
            <a:spLocks noGrp="1"/>
          </p:cNvSpPr>
          <p:nvPr>
            <p:ph idx="1"/>
          </p:nvPr>
        </p:nvSpPr>
        <p:spPr/>
        <p:txBody>
          <a:bodyPr>
            <a:normAutofit fontScale="92500" lnSpcReduction="10000"/>
          </a:bodyPr>
          <a:lstStyle/>
          <a:p>
            <a:pPr algn="l">
              <a:buFont typeface="Wingdings" panose="05000000000000000000" pitchFamily="2" charset="2"/>
              <a:buChar char="v"/>
            </a:pPr>
            <a:r>
              <a:rPr lang="en-US" b="0" i="0" u="none" strike="noStrike" baseline="0" dirty="0">
                <a:latin typeface="MinionPro-Regular"/>
              </a:rPr>
              <a:t>Filler speed must be reduced to 70% to avoid production stop resulting</a:t>
            </a:r>
            <a:r>
              <a:rPr lang="fa-IR" b="0" i="0" u="none" strike="noStrike" baseline="0" dirty="0">
                <a:latin typeface="MinionPro-Regular"/>
              </a:rPr>
              <a:t> </a:t>
            </a:r>
            <a:r>
              <a:rPr lang="en-US" b="0" i="0" u="none" strike="noStrike" baseline="0" dirty="0">
                <a:latin typeface="MinionPro-Regular"/>
              </a:rPr>
              <a:t>in X amount of production deferment.</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 The defective motor is replaced during the maintenance shift.</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fa-IR" dirty="0">
                <a:latin typeface="MinionPro-Regular"/>
              </a:rPr>
              <a:t> </a:t>
            </a:r>
            <a:r>
              <a:rPr lang="en-US" b="0" i="0" u="none" strike="noStrike" baseline="0" dirty="0">
                <a:latin typeface="MinionPro-Regular"/>
              </a:rPr>
              <a:t>The mechanical seal replacement takes 3 hours, leading to an actual</a:t>
            </a:r>
            <a:r>
              <a:rPr lang="fa-IR" b="0" i="0" u="none" strike="noStrike" baseline="0" dirty="0">
                <a:latin typeface="MinionPro-Regular"/>
              </a:rPr>
              <a:t> </a:t>
            </a:r>
            <a:r>
              <a:rPr lang="en-US" b="0" i="0" u="none" strike="noStrike" baseline="0" dirty="0">
                <a:latin typeface="MinionPro-Regular"/>
              </a:rPr>
              <a:t>delay of 5 hours of production representing X volume of production</a:t>
            </a:r>
            <a:r>
              <a:rPr lang="fa-IR" b="0" i="0" u="none" strike="noStrike" baseline="0" dirty="0">
                <a:latin typeface="MinionPro-Regular"/>
              </a:rPr>
              <a:t> </a:t>
            </a:r>
            <a:r>
              <a:rPr lang="en-US" b="0" i="0" u="none" strike="noStrike" baseline="0" dirty="0">
                <a:latin typeface="MinionPro-Regular"/>
              </a:rPr>
              <a:t>loss.</a:t>
            </a:r>
            <a:endParaRPr lang="fa-IR" b="0" i="0" u="none" strike="noStrike" baseline="0" dirty="0">
              <a:latin typeface="MinionPro-Regular"/>
            </a:endParaRPr>
          </a:p>
          <a:p>
            <a:pPr algn="l">
              <a:buFont typeface="Wingdings" panose="05000000000000000000" pitchFamily="2" charset="2"/>
              <a:buChar char="v"/>
            </a:pPr>
            <a:endParaRPr lang="en-US" b="0" i="0" u="none" strike="noStrike" baseline="0" dirty="0">
              <a:latin typeface="MinionPro-Regular"/>
            </a:endParaRPr>
          </a:p>
          <a:p>
            <a:pPr algn="l">
              <a:buFont typeface="Wingdings" panose="05000000000000000000" pitchFamily="2" charset="2"/>
              <a:buChar char="v"/>
            </a:pPr>
            <a:r>
              <a:rPr lang="en-US" b="0" i="0" u="none" strike="noStrike" baseline="0" dirty="0">
                <a:latin typeface="MinionPro-Regular"/>
              </a:rPr>
              <a:t>All raw material in the tank is lost when the heating system is not able</a:t>
            </a:r>
            <a:r>
              <a:rPr lang="fa-IR" b="0" i="0" u="none" strike="noStrike" baseline="0" dirty="0">
                <a:latin typeface="MinionPro-Regular"/>
              </a:rPr>
              <a:t> </a:t>
            </a:r>
            <a:r>
              <a:rPr lang="en-US" b="0" i="0" u="none" strike="noStrike" baseline="0" dirty="0">
                <a:latin typeface="MinionPro-Regular"/>
              </a:rPr>
              <a:t>to regulate the temperature, causing a 4 hour production delay</a:t>
            </a:r>
            <a:endParaRPr lang="en-US" sz="4000" dirty="0"/>
          </a:p>
        </p:txBody>
      </p:sp>
    </p:spTree>
    <p:extLst>
      <p:ext uri="{BB962C8B-B14F-4D97-AF65-F5344CB8AC3E}">
        <p14:creationId xmlns:p14="http://schemas.microsoft.com/office/powerpoint/2010/main" val="3809093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27752</TotalTime>
  <Words>8649</Words>
  <Application>Microsoft Office PowerPoint</Application>
  <PresentationFormat>Widescreen</PresentationFormat>
  <Paragraphs>927</Paragraphs>
  <Slides>127</Slides>
  <Notes>10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127</vt:i4>
      </vt:variant>
    </vt:vector>
  </HeadingPairs>
  <TitlesOfParts>
    <vt:vector size="148" baseType="lpstr">
      <vt:lpstr>-apple-system</vt:lpstr>
      <vt:lpstr>Arial</vt:lpstr>
      <vt:lpstr>B Koodak</vt:lpstr>
      <vt:lpstr>B Mitra</vt:lpstr>
      <vt:lpstr>B Nazanin</vt:lpstr>
      <vt:lpstr>B Titr</vt:lpstr>
      <vt:lpstr>Calibri</vt:lpstr>
      <vt:lpstr>Calibri Light</vt:lpstr>
      <vt:lpstr>Cambria Math</vt:lpstr>
      <vt:lpstr>Consolas</vt:lpstr>
      <vt:lpstr>Courier New</vt:lpstr>
      <vt:lpstr>Georgia</vt:lpstr>
      <vt:lpstr>Lucida Sans Unicode</vt:lpstr>
      <vt:lpstr>MinionPro-It</vt:lpstr>
      <vt:lpstr>MinionPro-Regular</vt:lpstr>
      <vt:lpstr>OptimaLTStd-Bold</vt:lpstr>
      <vt:lpstr>STIXGeneral-Regular</vt:lpstr>
      <vt:lpstr>Symbol</vt:lpstr>
      <vt:lpstr>Times New Roman</vt:lpstr>
      <vt:lpstr>Wingdings</vt:lpstr>
      <vt:lpstr>Office Theme</vt:lpstr>
      <vt:lpstr>   RCM(Reliability Centered Maintenance) نگهداری و تعمیرات بر مبنای قابلیت اطمینان   پاییز 1404  مدرس : محسن کفیل</vt:lpstr>
      <vt:lpstr>PowerPoint Presentation</vt:lpstr>
      <vt:lpstr>تاریخچه استراتژی های نت</vt:lpstr>
      <vt:lpstr>PowerPoint Presentation</vt:lpstr>
      <vt:lpstr>PowerPoint Presentation</vt:lpstr>
      <vt:lpstr>PowerPoint Presentation</vt:lpstr>
      <vt:lpstr>PowerPoint Presentation</vt:lpstr>
      <vt:lpstr>PowerPoint Presentation</vt:lpstr>
      <vt:lpstr>PowerPoint Presentation</vt:lpstr>
      <vt:lpstr>RCM سکوی پرتاب تحول تعمیرات است</vt:lpstr>
      <vt:lpstr>علل شکست RCM پس از 3 سال در یک کارخانه: </vt:lpstr>
      <vt:lpstr>PowerPoint Presentation</vt:lpstr>
      <vt:lpstr>تفاوتهايRCMوTPM</vt:lpstr>
      <vt:lpstr>تفاوت Tpm و Rcm</vt:lpstr>
      <vt:lpstr>مدیریت دارایی‌های فیزیکی</vt:lpstr>
      <vt:lpstr>PowerPoint Presentation</vt:lpstr>
      <vt:lpstr>پنج عنصر هسته‌ای RCM-R: </vt:lpstr>
      <vt:lpstr>هر فرآیند RCM واقعی باید دقیقاً این هفت گام را طی کند</vt:lpstr>
      <vt:lpstr>ASSET DATA REGISTERS</vt:lpstr>
      <vt:lpstr>ASSET DATA REGISTERS</vt:lpstr>
      <vt:lpstr>چرا داده اهمیت حیاتی دارد؟</vt:lpstr>
      <vt:lpstr>برای موفقیت در RCM-R باید این اجزای داده‌ای را جمع‌آوری و سازماندهی کنید:</vt:lpstr>
      <vt:lpstr>مراحل  پروژه</vt:lpstr>
      <vt:lpstr>الگوهای خرابی</vt:lpstr>
      <vt:lpstr> شکست با نرخ خرابی ثابت  (Random Failures) - </vt:lpstr>
      <vt:lpstr>شکست با نرخ خرابی افزایشی (Wear-Out Failures ) </vt:lpstr>
      <vt:lpstr>شکست با نرخ خرابی کاهشی (Infant Mortality )  </vt:lpstr>
      <vt:lpstr>دید قدیمی الگوی خرابی تمام تجهیزات</vt:lpstr>
      <vt:lpstr>PowerPoint Presentation</vt:lpstr>
      <vt:lpstr>شناسايي تجهيزات کليدي</vt:lpstr>
      <vt:lpstr>ارزیابی ریسک برای هر دارایی :</vt:lpstr>
      <vt:lpstr>نتیجه خرابی</vt:lpstr>
      <vt:lpstr>بسامد خرابی</vt:lpstr>
      <vt:lpstr>اثرات عملیاتی (OI)</vt:lpstr>
      <vt:lpstr>انعطاف پذیری عملیاتی (OF)</vt:lpstr>
      <vt:lpstr>هزینه نگهداری و تعمیرات (MC)</vt:lpstr>
      <vt:lpstr>تاثیر روی ایمنی و محیط زیست (ISE)</vt:lpstr>
      <vt:lpstr>سطوح بحرانی دارایی ها</vt:lpstr>
      <vt:lpstr>زمینه عملیاتی(Operating Context )</vt:lpstr>
      <vt:lpstr>PowerPoint Presentation</vt:lpstr>
      <vt:lpstr>زمینه عملیاتی</vt:lpstr>
      <vt:lpstr>زمینه عملیاتی </vt:lpstr>
      <vt:lpstr>سطح عملکرد</vt:lpstr>
      <vt:lpstr>کارکردهای اصلی (Primary Function)</vt:lpstr>
      <vt:lpstr>کارکردهای ثانویه ((Secondary Function</vt:lpstr>
      <vt:lpstr>حفاظت</vt:lpstr>
      <vt:lpstr>کنترل/محدودسازی/راحتی کاربر </vt:lpstr>
      <vt:lpstr>سلامت/ایمنی  </vt:lpstr>
      <vt:lpstr>محیط‌زیست (مطابق استاندارد زیست‌محیطی) </vt:lpstr>
      <vt:lpstr>: استحکام/عملکرد اضافه </vt:lpstr>
      <vt:lpstr>کارکردهای پنهان</vt:lpstr>
      <vt:lpstr>کارکردهای پمپ</vt:lpstr>
      <vt:lpstr>کارکردها</vt:lpstr>
      <vt:lpstr>نمودار بلوک کارکردی (Functional Block Diagram)</vt:lpstr>
      <vt:lpstr>نمونه بلوک دیاگرام یک تجهیز</vt:lpstr>
      <vt:lpstr>مثال: سیستم پمپاژ آب خنک‌کننده کوره قوس الکتریکی (EAF) در فولادسازی</vt:lpstr>
      <vt:lpstr>مثال: سیستم پمپاژ آب خنک‌کننده کوره قوس الکتریکی (EAF) در فولادسازی </vt:lpstr>
      <vt:lpstr>مثال: سیستم پمپاژ آب خنک‌کننده کوره قوس الکتریکی (EAF) در فولادسازی </vt:lpstr>
      <vt:lpstr>خرابی کارکردی</vt:lpstr>
      <vt:lpstr>انواع خرابی</vt:lpstr>
      <vt:lpstr>خرابی کارکردی</vt:lpstr>
      <vt:lpstr>خرابی‌های ناگهانی</vt:lpstr>
      <vt:lpstr>خرابی بالقوه</vt:lpstr>
      <vt:lpstr>خرابی های بحرانی،غیر بحرانی و پنهان</vt:lpstr>
      <vt:lpstr>خرابی های بحرانی،غیر بحرانی و پنهان</vt:lpstr>
      <vt:lpstr>مثال</vt:lpstr>
      <vt:lpstr>حالت‌های خرابی</vt:lpstr>
      <vt:lpstr>استخراج حالت‌های خرابی</vt:lpstr>
      <vt:lpstr>استخراج حالت‌های خرابی</vt:lpstr>
      <vt:lpstr>سیر کاهش سطح عملکرد</vt:lpstr>
      <vt:lpstr>منابع اطلاعات </vt:lpstr>
      <vt:lpstr>تمام توقفات تجهیزات ناشی از حالت‌های شکست نیستند</vt:lpstr>
      <vt:lpstr>تمام توقفات تجهیزات ناشی از حالت‌های شکست نیستند</vt:lpstr>
      <vt:lpstr>دسته بندی حالت‌های خرابی</vt:lpstr>
      <vt:lpstr>Mechanical (Coded MEC)</vt:lpstr>
      <vt:lpstr>Material: (Coded MAT) </vt:lpstr>
      <vt:lpstr>Instrumentation: Coded INS </vt:lpstr>
      <vt:lpstr>Electrical failure: Coded ELE </vt:lpstr>
      <vt:lpstr>External influence: Coded EXT </vt:lpstr>
      <vt:lpstr>Miscellaneous: Coded MIS</vt:lpstr>
      <vt:lpstr>مثال: عمل نکردن ترمز ماشین</vt:lpstr>
      <vt:lpstr>علل ریشه ای حالت‌های خرابی</vt:lpstr>
      <vt:lpstr>علل ریشه ای حالت‌های خرابی</vt:lpstr>
      <vt:lpstr>علل ریشه ای حالت‌های خرابی</vt:lpstr>
      <vt:lpstr>علل ریشه ای حالت‌های خرابی</vt:lpstr>
      <vt:lpstr>علل ریشه ای حالت‌های خرابی</vt:lpstr>
      <vt:lpstr>علل ریشه ای حالت‌های خرابی</vt:lpstr>
      <vt:lpstr>علل ریشه ای حالت‌های خرابی</vt:lpstr>
      <vt:lpstr>تا چه حد جزئیات لازم است</vt:lpstr>
      <vt:lpstr>مثال</vt:lpstr>
      <vt:lpstr>اثرات خرابی</vt:lpstr>
      <vt:lpstr>خرابی چگونه کشف می‌شود</vt:lpstr>
      <vt:lpstr>مثال</vt:lpstr>
      <vt:lpstr>تجهیز معیوب چه اثری بر ایمنی افراد اطراف آن دارد</vt:lpstr>
      <vt:lpstr>مثال</vt:lpstr>
      <vt:lpstr>اهداف زیست محیطی چگونه تحت تاثیر قرار می‌گیرد</vt:lpstr>
      <vt:lpstr>مثال</vt:lpstr>
      <vt:lpstr>اثر خرابی بر تولید و عملیات چیست</vt:lpstr>
      <vt:lpstr>مثال</vt:lpstr>
      <vt:lpstr>چه نوع آسیب فیزیکی به واسطه خرابی ایجاد می‌‌شود؟هزینه نگهداری و تعمیرات چقدر است؟</vt:lpstr>
      <vt:lpstr> آیا خرابی ثانویه وجود دارد؟ برای بازیابی عملیات چه باید کرد؟ چقدر زمان می‌برد؟</vt:lpstr>
      <vt:lpstr>PowerPoint Presentation</vt:lpstr>
      <vt:lpstr>مدل ارزیابی ریسک</vt:lpstr>
      <vt:lpstr>PowerPoint Presentation</vt:lpstr>
      <vt:lpstr>PowerPoint Presentation</vt:lpstr>
      <vt:lpstr>نگهداری بر اساس وضعیت(Predictive Maintenance) </vt:lpstr>
      <vt:lpstr>تعمیرات پیشگیرانه (Preventive Maintenance)</vt:lpstr>
      <vt:lpstr>جستجوی خرابی(Detective Maintenance) </vt:lpstr>
      <vt:lpstr>جستجوی خرابی(Detective Maintenance) </vt:lpstr>
      <vt:lpstr>طبقه‌بندی پیامدهای خرابی (Failure Consequence Categories) </vt:lpstr>
      <vt:lpstr>ترتیب ارزیابی </vt:lpstr>
      <vt:lpstr>انواع سیاست‌های مدیریت پیامدهای خرابی </vt:lpstr>
      <vt:lpstr>ترتیب انتخاب سیاست </vt:lpstr>
      <vt:lpstr>نکات کلیدی اجرایی و توصیه‌ها </vt:lpstr>
      <vt:lpstr>تحلیل RAM </vt:lpstr>
      <vt:lpstr>دسترسی پذیری عملیاتی (A_o)</vt:lpstr>
      <vt:lpstr>دسترسی پذیری ذاتی یا تکنیکی (A_i)</vt:lpstr>
      <vt:lpstr>PowerPoint Presentation</vt:lpstr>
      <vt:lpstr>PowerPoint Presentation</vt:lpstr>
      <vt:lpstr>PowerPoint Presentation</vt:lpstr>
      <vt:lpstr>قابلیت اطمینان (وقتی نرخ خرابی ثابت باشد)</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کفیل</dc:creator>
  <cp:lastModifiedBy>کفیل</cp:lastModifiedBy>
  <cp:revision>69</cp:revision>
  <dcterms:created xsi:type="dcterms:W3CDTF">2025-06-08T16:01:47Z</dcterms:created>
  <dcterms:modified xsi:type="dcterms:W3CDTF">2025-12-17T05:04:30Z</dcterms:modified>
</cp:coreProperties>
</file>