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 id="2147484003" r:id="rId2"/>
  </p:sldMasterIdLst>
  <p:notesMasterIdLst>
    <p:notesMasterId r:id="rId91"/>
  </p:notesMasterIdLst>
  <p:sldIdLst>
    <p:sldId id="382" r:id="rId3"/>
    <p:sldId id="456" r:id="rId4"/>
    <p:sldId id="424" r:id="rId5"/>
    <p:sldId id="502" r:id="rId6"/>
    <p:sldId id="458" r:id="rId7"/>
    <p:sldId id="460" r:id="rId8"/>
    <p:sldId id="461" r:id="rId9"/>
    <p:sldId id="462" r:id="rId10"/>
    <p:sldId id="464" r:id="rId11"/>
    <p:sldId id="463" r:id="rId12"/>
    <p:sldId id="426" r:id="rId13"/>
    <p:sldId id="465" r:id="rId14"/>
    <p:sldId id="466" r:id="rId15"/>
    <p:sldId id="467" r:id="rId16"/>
    <p:sldId id="468" r:id="rId17"/>
    <p:sldId id="469" r:id="rId18"/>
    <p:sldId id="471" r:id="rId19"/>
    <p:sldId id="472" r:id="rId20"/>
    <p:sldId id="483" r:id="rId21"/>
    <p:sldId id="484" r:id="rId22"/>
    <p:sldId id="485" r:id="rId23"/>
    <p:sldId id="486" r:id="rId24"/>
    <p:sldId id="473" r:id="rId25"/>
    <p:sldId id="474" r:id="rId26"/>
    <p:sldId id="475" r:id="rId27"/>
    <p:sldId id="476" r:id="rId28"/>
    <p:sldId id="477" r:id="rId29"/>
    <p:sldId id="478" r:id="rId30"/>
    <p:sldId id="479" r:id="rId31"/>
    <p:sldId id="480" r:id="rId32"/>
    <p:sldId id="481" r:id="rId33"/>
    <p:sldId id="482" r:id="rId34"/>
    <p:sldId id="491" r:id="rId35"/>
    <p:sldId id="492" r:id="rId36"/>
    <p:sldId id="487" r:id="rId37"/>
    <p:sldId id="489" r:id="rId38"/>
    <p:sldId id="470" r:id="rId39"/>
    <p:sldId id="495" r:id="rId40"/>
    <p:sldId id="496" r:id="rId41"/>
    <p:sldId id="497" r:id="rId42"/>
    <p:sldId id="498" r:id="rId43"/>
    <p:sldId id="499" r:id="rId44"/>
    <p:sldId id="500" r:id="rId45"/>
    <p:sldId id="501" r:id="rId46"/>
    <p:sldId id="503" r:id="rId47"/>
    <p:sldId id="504" r:id="rId48"/>
    <p:sldId id="505" r:id="rId49"/>
    <p:sldId id="506" r:id="rId50"/>
    <p:sldId id="507" r:id="rId51"/>
    <p:sldId id="508" r:id="rId52"/>
    <p:sldId id="509" r:id="rId53"/>
    <p:sldId id="510" r:id="rId54"/>
    <p:sldId id="511" r:id="rId55"/>
    <p:sldId id="513" r:id="rId56"/>
    <p:sldId id="514" r:id="rId57"/>
    <p:sldId id="515" r:id="rId58"/>
    <p:sldId id="516" r:id="rId59"/>
    <p:sldId id="517" r:id="rId60"/>
    <p:sldId id="518" r:id="rId61"/>
    <p:sldId id="519" r:id="rId62"/>
    <p:sldId id="520" r:id="rId63"/>
    <p:sldId id="521" r:id="rId64"/>
    <p:sldId id="522" r:id="rId65"/>
    <p:sldId id="523" r:id="rId66"/>
    <p:sldId id="524" r:id="rId67"/>
    <p:sldId id="525" r:id="rId68"/>
    <p:sldId id="526" r:id="rId69"/>
    <p:sldId id="527" r:id="rId70"/>
    <p:sldId id="528" r:id="rId71"/>
    <p:sldId id="529" r:id="rId72"/>
    <p:sldId id="530" r:id="rId73"/>
    <p:sldId id="531" r:id="rId74"/>
    <p:sldId id="532" r:id="rId75"/>
    <p:sldId id="533" r:id="rId76"/>
    <p:sldId id="534" r:id="rId77"/>
    <p:sldId id="535" r:id="rId78"/>
    <p:sldId id="536" r:id="rId79"/>
    <p:sldId id="537" r:id="rId80"/>
    <p:sldId id="538" r:id="rId81"/>
    <p:sldId id="539" r:id="rId82"/>
    <p:sldId id="540" r:id="rId83"/>
    <p:sldId id="541" r:id="rId84"/>
    <p:sldId id="542" r:id="rId85"/>
    <p:sldId id="543" r:id="rId86"/>
    <p:sldId id="544" r:id="rId87"/>
    <p:sldId id="545" r:id="rId88"/>
    <p:sldId id="546" r:id="rId89"/>
    <p:sldId id="303" r:id="rId90"/>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6BA"/>
    <a:srgbClr val="FF3300"/>
    <a:srgbClr val="FF6600"/>
    <a:srgbClr val="D6A300"/>
    <a:srgbClr val="FFC409"/>
    <a:srgbClr val="B48900"/>
    <a:srgbClr val="895959"/>
    <a:srgbClr val="245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4660"/>
  </p:normalViewPr>
  <p:slideViewPr>
    <p:cSldViewPr>
      <p:cViewPr>
        <p:scale>
          <a:sx n="75" d="100"/>
          <a:sy n="75" d="100"/>
        </p:scale>
        <p:origin x="144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rtl="0" fontAlgn="auto">
              <a:spcBef>
                <a:spcPts val="0"/>
              </a:spcBef>
              <a:spcAft>
                <a:spcPts val="0"/>
              </a:spcAft>
              <a:defRPr sz="1200">
                <a:latin typeface="+mn-lt"/>
                <a:cs typeface="+mn-cs"/>
              </a:defRPr>
            </a:lvl1pPr>
          </a:lstStyle>
          <a:p>
            <a:pPr>
              <a:defRPr/>
            </a:pPr>
            <a:fld id="{8464F0EB-04EC-43DB-B01A-247BC2350931}" type="datetimeFigureOut">
              <a:rPr lang="en-US"/>
              <a:pPr>
                <a:defRPr/>
              </a:pPr>
              <a:t>1/25/2026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fontAlgn="auto">
              <a:spcBef>
                <a:spcPts val="0"/>
              </a:spcBef>
              <a:spcAft>
                <a:spcPts val="0"/>
              </a:spcAft>
              <a:defRPr sz="1200">
                <a:latin typeface="+mn-lt"/>
                <a:cs typeface="+mn-cs"/>
              </a:defRPr>
            </a:lvl1pPr>
          </a:lstStyle>
          <a:p>
            <a:pPr>
              <a:defRPr/>
            </a:pPr>
            <a:fld id="{8206AA72-CBDC-4ED6-AFA1-30DEF900B35D}" type="slidenum">
              <a:rPr lang="en-US"/>
              <a:pPr>
                <a:defRPr/>
              </a:pPr>
              <a:t>‹#›</a:t>
            </a:fld>
            <a:endParaRPr lang="en-US" dirty="0"/>
          </a:p>
        </p:txBody>
      </p:sp>
    </p:spTree>
    <p:extLst>
      <p:ext uri="{BB962C8B-B14F-4D97-AF65-F5344CB8AC3E}">
        <p14:creationId xmlns:p14="http://schemas.microsoft.com/office/powerpoint/2010/main" val="33602566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206AA72-CBDC-4ED6-AFA1-30DEF900B35D}" type="slidenum">
              <a:rPr lang="en-US" smtClean="0"/>
              <a:pPr>
                <a:defRPr/>
              </a:pPr>
              <a:t>37</a:t>
            </a:fld>
            <a:endParaRPr lang="en-US" dirty="0"/>
          </a:p>
        </p:txBody>
      </p:sp>
    </p:spTree>
    <p:extLst>
      <p:ext uri="{BB962C8B-B14F-4D97-AF65-F5344CB8AC3E}">
        <p14:creationId xmlns:p14="http://schemas.microsoft.com/office/powerpoint/2010/main" val="2007053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solidFill>
                  <a:schemeClr val="tx2">
                    <a:shade val="90000"/>
                  </a:schemeClr>
                </a:solidFill>
              </a:defRPr>
            </a:lvl1pPr>
          </a:lstStyle>
          <a:p>
            <a:pPr>
              <a:defRPr/>
            </a:pPr>
            <a:fld id="{3D270B53-53A4-4B89-B8BE-E5F997C46BB9}" type="datetime1">
              <a:rPr lang="en-US" smtClean="0"/>
              <a:pPr>
                <a:defRPr/>
              </a:pPr>
              <a:t>1/25/2026</a:t>
            </a:fld>
            <a:endParaRPr lang="en-US" dirty="0"/>
          </a:p>
        </p:txBody>
      </p:sp>
      <p:sp>
        <p:nvSpPr>
          <p:cNvPr id="5"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26"/>
          <p:cNvSpPr>
            <a:spLocks noGrp="1"/>
          </p:cNvSpPr>
          <p:nvPr>
            <p:ph type="sldNum" sz="quarter" idx="12"/>
          </p:nvPr>
        </p:nvSpPr>
        <p:spPr/>
        <p:txBody>
          <a:bodyPr/>
          <a:lstStyle>
            <a:lvl1pPr>
              <a:defRPr>
                <a:solidFill>
                  <a:schemeClr val="tx2">
                    <a:shade val="90000"/>
                  </a:schemeClr>
                </a:solidFill>
              </a:defRPr>
            </a:lvl1pPr>
          </a:lstStyle>
          <a:p>
            <a:pPr>
              <a:defRPr/>
            </a:pPr>
            <a:fld id="{FA942B37-258B-44EC-8E4A-99D7F1B8FFC3}" type="slidenum">
              <a:rPr lang="en-US"/>
              <a:pPr>
                <a:defRPr/>
              </a:pPr>
              <a:t>‹#›</a:t>
            </a:fld>
            <a:endParaRPr lang="en-US" dirty="0"/>
          </a:p>
        </p:txBody>
      </p:sp>
    </p:spTree>
    <p:extLst>
      <p:ext uri="{BB962C8B-B14F-4D97-AF65-F5344CB8AC3E}">
        <p14:creationId xmlns:p14="http://schemas.microsoft.com/office/powerpoint/2010/main" val="37501015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shade val="90000"/>
                  </a:schemeClr>
                </a:solidFill>
              </a:defRPr>
            </a:lvl1pPr>
          </a:lstStyle>
          <a:p>
            <a:pPr>
              <a:defRPr/>
            </a:pPr>
            <a:fld id="{E45D435F-5EFD-45C2-A60D-2665B91BF50F}" type="datetime1">
              <a:rPr lang="en-US" smtClean="0"/>
              <a:pPr>
                <a:defRPr/>
              </a:pPr>
              <a:t>1/25/2026</a:t>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tx2">
                    <a:shade val="90000"/>
                  </a:schemeClr>
                </a:solidFill>
              </a:defRPr>
            </a:lvl1pPr>
          </a:lstStyle>
          <a:p>
            <a:pPr>
              <a:defRPr/>
            </a:pPr>
            <a:fld id="{077EBA27-96CD-4A3B-8DFE-96969E32DE8A}" type="slidenum">
              <a:rPr lang="en-US"/>
              <a:pPr>
                <a:defRPr/>
              </a:pPr>
              <a:t>‹#›</a:t>
            </a:fld>
            <a:endParaRPr lang="en-US" dirty="0"/>
          </a:p>
        </p:txBody>
      </p:sp>
    </p:spTree>
    <p:extLst>
      <p:ext uri="{BB962C8B-B14F-4D97-AF65-F5344CB8AC3E}">
        <p14:creationId xmlns:p14="http://schemas.microsoft.com/office/powerpoint/2010/main" val="211379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shade val="90000"/>
                  </a:schemeClr>
                </a:solidFill>
              </a:defRPr>
            </a:lvl1pPr>
          </a:lstStyle>
          <a:p>
            <a:pPr>
              <a:defRPr/>
            </a:pPr>
            <a:fld id="{709A96BF-BEC1-42B5-9FDF-B00AEDC3528B}" type="datetime1">
              <a:rPr lang="en-US" smtClean="0"/>
              <a:pPr>
                <a:defRPr/>
              </a:pPr>
              <a:t>1/25/2026</a:t>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tx2">
                    <a:shade val="90000"/>
                  </a:schemeClr>
                </a:solidFill>
              </a:defRPr>
            </a:lvl1pPr>
          </a:lstStyle>
          <a:p>
            <a:pPr>
              <a:defRPr/>
            </a:pPr>
            <a:fld id="{B1172362-C8D3-4326-A5CE-1ECB0CB3ED22}" type="slidenum">
              <a:rPr lang="en-US"/>
              <a:pPr>
                <a:defRPr/>
              </a:pPr>
              <a:t>‹#›</a:t>
            </a:fld>
            <a:endParaRPr lang="en-US" dirty="0"/>
          </a:p>
        </p:txBody>
      </p:sp>
    </p:spTree>
    <p:extLst>
      <p:ext uri="{BB962C8B-B14F-4D97-AF65-F5344CB8AC3E}">
        <p14:creationId xmlns:p14="http://schemas.microsoft.com/office/powerpoint/2010/main" val="180493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fld id="{0C6D8DA5-7477-4BAA-8B7D-8AFA8509DB95}" type="datetime1">
              <a:rPr lang="en-US" smtClean="0">
                <a:solidFill>
                  <a:srgbClr val="DBF5F9">
                    <a:shade val="90000"/>
                  </a:srgbClr>
                </a:solidFill>
              </a:rPr>
              <a:pPr>
                <a:defRPr/>
              </a:pPr>
              <a:t>1/25/2026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FA942B37-258B-44EC-8E4A-99D7F1B8FFC3}" type="slidenum">
              <a:rPr lang="en-US" smtClean="0">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384080487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BF9B794-004B-4631-BE0B-64C3732D607A}"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4208C29-2B8A-4C34-814A-6A1A8FC142C7}"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638979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0BCB4D1A-11F0-49E3-A063-BB0E1045490C}" type="datetime1">
              <a:rPr lang="en-US" smtClean="0">
                <a:solidFill>
                  <a:srgbClr val="DBF5F9">
                    <a:shade val="90000"/>
                  </a:srgbClr>
                </a:solidFill>
              </a:rPr>
              <a:pPr>
                <a:defRPr/>
              </a:pPr>
              <a:t>1/25/2026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77D9DF6B-473B-46AA-9DB4-EAB487802E4F}" type="slidenum">
              <a:rPr lang="en-US" smtClean="0">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38591427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6B5EC95-7CC1-49ED-81DD-CFE10AA35247}"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070C77DF-BF50-43F5-BDFA-B087F4BB876B}"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299180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AD5FFCCF-6538-4007-95E9-D5F64675A3EB}"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AAE4008E-29B8-4783-A95F-21F98BAD9EB6}"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55636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A6A8BC84-22BD-4FA8-9A3F-2B5C131A5DFE}"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C13FAF66-63F5-4573-9EBC-A74CD32DD80A}"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171680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842F586-6FB3-40D1-B74D-75214A1797FC}"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1499DFC1-1F04-43CD-9653-8D6C4ECF5649}"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62766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06F5257A-6AA4-4034-B2F0-5DF615C11429}"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A1A3FB3D-8C70-40B6-9518-FAFE5BC62AED}"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20417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shade val="90000"/>
                  </a:schemeClr>
                </a:solidFill>
              </a:defRPr>
            </a:lvl1pPr>
          </a:lstStyle>
          <a:p>
            <a:pPr>
              <a:defRPr/>
            </a:pPr>
            <a:fld id="{EA19A1E5-16B6-4447-A5FE-C002FD41ABB9}" type="datetime1">
              <a:rPr lang="en-US" smtClean="0"/>
              <a:pPr>
                <a:defRPr/>
              </a:pPr>
              <a:t>1/25/2026</a:t>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tx2">
                    <a:shade val="90000"/>
                  </a:schemeClr>
                </a:solidFill>
              </a:defRPr>
            </a:lvl1pPr>
          </a:lstStyle>
          <a:p>
            <a:pPr>
              <a:defRPr/>
            </a:pPr>
            <a:fld id="{54208C29-2B8A-4C34-814A-6A1A8FC142C7}" type="slidenum">
              <a:rPr lang="en-US"/>
              <a:pPr>
                <a:defRPr/>
              </a:pPr>
              <a:t>‹#›</a:t>
            </a:fld>
            <a:endParaRPr lang="en-US" dirty="0"/>
          </a:p>
        </p:txBody>
      </p:sp>
    </p:spTree>
    <p:extLst>
      <p:ext uri="{BB962C8B-B14F-4D97-AF65-F5344CB8AC3E}">
        <p14:creationId xmlns:p14="http://schemas.microsoft.com/office/powerpoint/2010/main" val="1957744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fld id="{1D0AD3ED-4329-4C54-87C9-A2E536BA30A4}"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4ADF73CB-BC81-4972-937E-E6E3C1FA0D14}" type="slidenum">
              <a:rPr lang="en-US" smtClean="0">
                <a:solidFill>
                  <a:srgbClr val="04617B">
                    <a:shade val="90000"/>
                  </a:srgbClr>
                </a:solidFill>
              </a:rPr>
              <a:pPr>
                <a:def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latin typeface="Constantia"/>
            </a:endParaRPr>
          </a:p>
        </p:txBody>
      </p:sp>
    </p:spTree>
    <p:extLst>
      <p:ext uri="{BB962C8B-B14F-4D97-AF65-F5344CB8AC3E}">
        <p14:creationId xmlns:p14="http://schemas.microsoft.com/office/powerpoint/2010/main" val="3443948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960DB2D1-E5B7-4813-BAB6-028BA035EE08}"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077EBA27-96CD-4A3B-8DFE-96969E32DE8A}"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1643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E1D6B221-FBDF-4B87-9FAD-CB0DC55AB108}"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B1172362-C8D3-4326-A5CE-1ECB0CB3ED22}"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598712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428425-5CCC-4107-8F46-0171FC458DC9}" type="datetime1">
              <a:rPr lang="en-US" smtClean="0"/>
              <a:pPr>
                <a:defRPr/>
              </a:pPr>
              <a:t>1/25/2026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04F394D-56FD-41B3-BF58-10EDEDCAE7D6}" type="slidenum">
              <a:rPr lang="en-US"/>
              <a:pPr>
                <a:defRPr/>
              </a:pPr>
              <a:t>‹#›</a:t>
            </a:fld>
            <a:endParaRPr lang="en-US" dirty="0"/>
          </a:p>
        </p:txBody>
      </p:sp>
    </p:spTree>
    <p:extLst>
      <p:ext uri="{BB962C8B-B14F-4D97-AF65-F5344CB8AC3E}">
        <p14:creationId xmlns:p14="http://schemas.microsoft.com/office/powerpoint/2010/main" val="40997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hade val="90000"/>
                  </a:schemeClr>
                </a:solidFill>
              </a:defRPr>
            </a:lvl1pPr>
          </a:lstStyle>
          <a:p>
            <a:pPr>
              <a:defRPr/>
            </a:pPr>
            <a:fld id="{8AF5E0B6-11D8-489C-8B82-A9C00FB886B4}" type="datetime1">
              <a:rPr lang="en-US" smtClean="0"/>
              <a:pPr>
                <a:defRPr/>
              </a:pPr>
              <a:t>1/25/2026</a:t>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tx2">
                    <a:shade val="90000"/>
                  </a:schemeClr>
                </a:solidFill>
              </a:defRPr>
            </a:lvl1pPr>
          </a:lstStyle>
          <a:p>
            <a:pPr>
              <a:defRPr/>
            </a:pPr>
            <a:fld id="{77D9DF6B-473B-46AA-9DB4-EAB487802E4F}" type="slidenum">
              <a:rPr lang="en-US"/>
              <a:pPr>
                <a:defRPr/>
              </a:pPr>
              <a:t>‹#›</a:t>
            </a:fld>
            <a:endParaRPr lang="en-US" dirty="0"/>
          </a:p>
        </p:txBody>
      </p:sp>
    </p:spTree>
    <p:extLst>
      <p:ext uri="{BB962C8B-B14F-4D97-AF65-F5344CB8AC3E}">
        <p14:creationId xmlns:p14="http://schemas.microsoft.com/office/powerpoint/2010/main" val="83212635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tx2">
                    <a:shade val="90000"/>
                  </a:schemeClr>
                </a:solidFill>
              </a:defRPr>
            </a:lvl1pPr>
          </a:lstStyle>
          <a:p>
            <a:pPr>
              <a:defRPr/>
            </a:pPr>
            <a:fld id="{EFD3A8D1-63A6-4D6D-8257-1E8772F0B7C4}" type="datetime1">
              <a:rPr lang="en-US" smtClean="0"/>
              <a:pPr>
                <a:defRPr/>
              </a:pPr>
              <a:t>1/25/2026</a:t>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hade val="90000"/>
                  </a:schemeClr>
                </a:solidFill>
              </a:defRPr>
            </a:lvl1pPr>
          </a:lstStyle>
          <a:p>
            <a:pPr>
              <a:defRPr/>
            </a:pPr>
            <a:fld id="{070C77DF-BF50-43F5-BDFA-B087F4BB876B}" type="slidenum">
              <a:rPr lang="en-US"/>
              <a:pPr>
                <a:defRPr/>
              </a:pPr>
              <a:t>‹#›</a:t>
            </a:fld>
            <a:endParaRPr lang="en-US" dirty="0"/>
          </a:p>
        </p:txBody>
      </p:sp>
    </p:spTree>
    <p:extLst>
      <p:ext uri="{BB962C8B-B14F-4D97-AF65-F5344CB8AC3E}">
        <p14:creationId xmlns:p14="http://schemas.microsoft.com/office/powerpoint/2010/main" val="112795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tx2">
                    <a:shade val="90000"/>
                  </a:schemeClr>
                </a:solidFill>
              </a:defRPr>
            </a:lvl1pPr>
          </a:lstStyle>
          <a:p>
            <a:pPr>
              <a:defRPr/>
            </a:pPr>
            <a:fld id="{DA1CF7C3-3B17-4EEB-B83F-9D7FD42EA61F}" type="datetime1">
              <a:rPr lang="en-US" smtClean="0"/>
              <a:pPr>
                <a:defRPr/>
              </a:pPr>
              <a:t>1/25/2026</a:t>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solidFill>
                  <a:schemeClr val="tx2">
                    <a:shade val="90000"/>
                  </a:schemeClr>
                </a:solidFill>
              </a:defRPr>
            </a:lvl1pPr>
          </a:lstStyle>
          <a:p>
            <a:pPr>
              <a:defRPr/>
            </a:pPr>
            <a:fld id="{AAE4008E-29B8-4783-A95F-21F98BAD9EB6}" type="slidenum">
              <a:rPr lang="en-US"/>
              <a:pPr>
                <a:defRPr/>
              </a:pPr>
              <a:t>‹#›</a:t>
            </a:fld>
            <a:endParaRPr lang="en-US" dirty="0"/>
          </a:p>
        </p:txBody>
      </p:sp>
    </p:spTree>
    <p:extLst>
      <p:ext uri="{BB962C8B-B14F-4D97-AF65-F5344CB8AC3E}">
        <p14:creationId xmlns:p14="http://schemas.microsoft.com/office/powerpoint/2010/main" val="158050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2">
                    <a:shade val="90000"/>
                  </a:schemeClr>
                </a:solidFill>
              </a:defRPr>
            </a:lvl1pPr>
          </a:lstStyle>
          <a:p>
            <a:pPr>
              <a:defRPr/>
            </a:pPr>
            <a:fld id="{BAFF0358-E297-456F-9837-586F0A46775C}" type="datetime1">
              <a:rPr lang="en-US" smtClean="0"/>
              <a:pPr>
                <a:defRPr/>
              </a:pPr>
              <a:t>1/25/2026</a:t>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solidFill>
                  <a:schemeClr val="tx2">
                    <a:shade val="90000"/>
                  </a:schemeClr>
                </a:solidFill>
              </a:defRPr>
            </a:lvl1pPr>
          </a:lstStyle>
          <a:p>
            <a:pPr>
              <a:defRPr/>
            </a:pPr>
            <a:fld id="{C13FAF66-63F5-4573-9EBC-A74CD32DD80A}" type="slidenum">
              <a:rPr lang="en-US"/>
              <a:pPr>
                <a:defRPr/>
              </a:pPr>
              <a:t>‹#›</a:t>
            </a:fld>
            <a:endParaRPr lang="en-US" dirty="0"/>
          </a:p>
        </p:txBody>
      </p:sp>
    </p:spTree>
    <p:extLst>
      <p:ext uri="{BB962C8B-B14F-4D97-AF65-F5344CB8AC3E}">
        <p14:creationId xmlns:p14="http://schemas.microsoft.com/office/powerpoint/2010/main" val="13381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hade val="90000"/>
                  </a:schemeClr>
                </a:solidFill>
              </a:defRPr>
            </a:lvl1pPr>
          </a:lstStyle>
          <a:p>
            <a:pPr>
              <a:defRPr/>
            </a:pPr>
            <a:fld id="{00C6D5C1-FACD-4D4F-A4A7-385EA6427711}" type="datetime1">
              <a:rPr lang="en-US" smtClean="0"/>
              <a:pPr>
                <a:defRPr/>
              </a:pPr>
              <a:t>1/25/2026</a:t>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solidFill>
                  <a:schemeClr val="tx2">
                    <a:shade val="90000"/>
                  </a:schemeClr>
                </a:solidFill>
              </a:defRPr>
            </a:lvl1pPr>
          </a:lstStyle>
          <a:p>
            <a:pPr>
              <a:defRPr/>
            </a:pPr>
            <a:fld id="{1499DFC1-1F04-43CD-9653-8D6C4ECF5649}" type="slidenum">
              <a:rPr lang="en-US"/>
              <a:pPr>
                <a:defRPr/>
              </a:pPr>
              <a:t>‹#›</a:t>
            </a:fld>
            <a:endParaRPr lang="en-US" dirty="0"/>
          </a:p>
        </p:txBody>
      </p:sp>
    </p:spTree>
    <p:extLst>
      <p:ext uri="{BB962C8B-B14F-4D97-AF65-F5344CB8AC3E}">
        <p14:creationId xmlns:p14="http://schemas.microsoft.com/office/powerpoint/2010/main" val="306042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tx2">
                    <a:shade val="90000"/>
                  </a:schemeClr>
                </a:solidFill>
              </a:defRPr>
            </a:lvl1pPr>
          </a:lstStyle>
          <a:p>
            <a:pPr>
              <a:defRPr/>
            </a:pPr>
            <a:fld id="{AD373E39-D903-47B6-94AD-8C4F9E4A740E}" type="datetime1">
              <a:rPr lang="en-US" smtClean="0"/>
              <a:pPr>
                <a:defRPr/>
              </a:pPr>
              <a:t>1/25/2026</a:t>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hade val="90000"/>
                  </a:schemeClr>
                </a:solidFill>
              </a:defRPr>
            </a:lvl1pPr>
          </a:lstStyle>
          <a:p>
            <a:pPr>
              <a:defRPr/>
            </a:pPr>
            <a:fld id="{A1A3FB3D-8C70-40B6-9518-FAFE5BC62AED}" type="slidenum">
              <a:rPr lang="en-US"/>
              <a:pPr>
                <a:defRPr/>
              </a:pPr>
              <a:t>‹#›</a:t>
            </a:fld>
            <a:endParaRPr lang="en-US" dirty="0"/>
          </a:p>
        </p:txBody>
      </p:sp>
    </p:spTree>
    <p:extLst>
      <p:ext uri="{BB962C8B-B14F-4D97-AF65-F5344CB8AC3E}">
        <p14:creationId xmlns:p14="http://schemas.microsoft.com/office/powerpoint/2010/main" val="3707826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rtl="0" fontAlgn="auto">
              <a:spcBef>
                <a:spcPts val="0"/>
              </a:spcBef>
              <a:spcAft>
                <a:spcPts val="0"/>
              </a:spcAft>
              <a:defRPr/>
            </a:pPr>
            <a:endParaRPr lang="en-US" dirty="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rtl="0" fontAlgn="auto">
              <a:spcBef>
                <a:spcPts val="0"/>
              </a:spcBef>
              <a:spcAft>
                <a:spcPts val="0"/>
              </a:spcAft>
              <a:defRPr/>
            </a:pPr>
            <a:endParaRPr lang="en-US" dirty="0">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solidFill>
                  <a:schemeClr val="tx2">
                    <a:shade val="90000"/>
                  </a:schemeClr>
                </a:solidFill>
              </a:defRPr>
            </a:lvl1pPr>
          </a:lstStyle>
          <a:p>
            <a:pPr>
              <a:defRPr/>
            </a:pPr>
            <a:fld id="{E7765CEF-DBAE-499A-9B84-49E7739EC7C0}" type="datetime1">
              <a:rPr lang="en-US" smtClean="0"/>
              <a:pPr>
                <a:defRPr/>
              </a:pPr>
              <a:t>1/25/2026</a:t>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solidFill>
                  <a:schemeClr val="tx2">
                    <a:shade val="90000"/>
                  </a:schemeClr>
                </a:solidFill>
              </a:defRPr>
            </a:lvl1pPr>
          </a:lstStyle>
          <a:p>
            <a:pPr>
              <a:defRPr/>
            </a:pPr>
            <a:fld id="{4ADF73CB-BC81-4972-937E-E6E3C1FA0D14}" type="slidenum">
              <a:rPr lang="en-US"/>
              <a:pPr>
                <a:defRPr/>
              </a:pPr>
              <a:t>‹#›</a:t>
            </a:fld>
            <a:endParaRPr lang="en-US" dirty="0"/>
          </a:p>
        </p:txBody>
      </p:sp>
    </p:spTree>
    <p:extLst>
      <p:ext uri="{BB962C8B-B14F-4D97-AF65-F5344CB8AC3E}">
        <p14:creationId xmlns:p14="http://schemas.microsoft.com/office/powerpoint/2010/main" val="294790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rtl="0" fontAlgn="auto">
              <a:spcBef>
                <a:spcPts val="0"/>
              </a:spcBef>
              <a:spcAft>
                <a:spcPts val="0"/>
              </a:spcAft>
              <a:defRPr/>
            </a:pPr>
            <a:endParaRPr lang="en-US" dirty="0">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rtl="0" fontAlgn="auto">
              <a:spcBef>
                <a:spcPts val="0"/>
              </a:spcBef>
              <a:spcAft>
                <a:spcPts val="0"/>
              </a:spcAft>
              <a:defRPr/>
            </a:pPr>
            <a:endParaRPr lang="en-US" dirty="0">
              <a:latin typeface="+mn-lt"/>
              <a:cs typeface="+mn-cs"/>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rtl="0" eaLnBrk="1" fontAlgn="auto" latinLnBrk="0" hangingPunct="1">
              <a:spcBef>
                <a:spcPts val="0"/>
              </a:spcBef>
              <a:spcAft>
                <a:spcPts val="0"/>
              </a:spcAft>
              <a:defRPr kumimoji="0" sz="1200">
                <a:solidFill>
                  <a:prstClr val="black">
                    <a:tint val="75000"/>
                  </a:prstClr>
                </a:solidFill>
                <a:latin typeface="+mn-lt"/>
                <a:cs typeface="+mn-cs"/>
              </a:defRPr>
            </a:lvl1pPr>
          </a:lstStyle>
          <a:p>
            <a:pPr>
              <a:defRPr/>
            </a:pPr>
            <a:fld id="{455517A8-8D66-4DDF-AB82-917B6734E7FA}" type="datetime1">
              <a:rPr lang="en-US" smtClean="0"/>
              <a:pPr>
                <a:defRPr/>
              </a:pPr>
              <a:t>1/25/2026</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rtl="0" eaLnBrk="1" fontAlgn="auto" latinLnBrk="0" hangingPunct="1">
              <a:spcBef>
                <a:spcPts val="0"/>
              </a:spcBef>
              <a:spcAft>
                <a:spcPts val="0"/>
              </a:spcAft>
              <a:defRPr kumimoji="0" sz="1200">
                <a:solidFill>
                  <a:prstClr val="black">
                    <a:tint val="75000"/>
                  </a:prstClr>
                </a:solidFill>
                <a:latin typeface="+mn-lt"/>
                <a:cs typeface="+mn-cs"/>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rtl="0" eaLnBrk="1" fontAlgn="auto" latinLnBrk="0" hangingPunct="1">
              <a:spcBef>
                <a:spcPts val="0"/>
              </a:spcBef>
              <a:spcAft>
                <a:spcPts val="0"/>
              </a:spcAft>
              <a:defRPr kumimoji="0" sz="1200">
                <a:solidFill>
                  <a:prstClr val="black">
                    <a:tint val="75000"/>
                  </a:prstClr>
                </a:solidFill>
                <a:latin typeface="+mn-lt"/>
                <a:cs typeface="+mn-cs"/>
              </a:defRPr>
            </a:lvl1pPr>
          </a:lstStyle>
          <a:p>
            <a:pPr>
              <a:defRPr/>
            </a:pPr>
            <a:fld id="{6C920C4B-659F-4429-9B9E-7B2B003A2D1E}" type="slidenum">
              <a:rPr lang="en-US"/>
              <a:pPr>
                <a:defRPr/>
              </a:pPr>
              <a:t>‹#›</a:t>
            </a:fld>
            <a:endParaRPr lang="en-US" dirty="0"/>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lgn="l" rtl="0" fontAlgn="auto">
                <a:spcBef>
                  <a:spcPts val="0"/>
                </a:spcBef>
                <a:spcAft>
                  <a:spcPts val="0"/>
                </a:spcAft>
                <a:defRPr/>
              </a:pPr>
              <a:endParaRPr lang="en-US" dirty="0">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lgn="l" rtl="0" fontAlgn="auto">
                <a:spcBef>
                  <a:spcPts val="0"/>
                </a:spcBef>
                <a:spcAft>
                  <a:spcPts val="0"/>
                </a:spcAft>
                <a:defRPr/>
              </a:pPr>
              <a:endParaRPr lang="en-US" dirty="0">
                <a:latin typeface="+mn-lt"/>
                <a:cs typeface="+mn-cs"/>
              </a:endParaRPr>
            </a:p>
          </p:txBody>
        </p:sp>
      </p:gr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2DD4EE58-D993-4B30-B6CC-DD2B802912D4}" type="datetime1">
              <a:rPr lang="en-US" smtClean="0">
                <a:solidFill>
                  <a:srgbClr val="04617B">
                    <a:shade val="90000"/>
                  </a:srgbClr>
                </a:solidFill>
              </a:rPr>
              <a:pPr>
                <a:defRPr/>
              </a:pPr>
              <a:t>1/25/2026</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6C920C4B-659F-4429-9B9E-7B2B003A2D1E}" type="slidenum">
              <a:rPr lang="en-US" smtClean="0">
                <a:solidFill>
                  <a:srgbClr val="04617B">
                    <a:shade val="90000"/>
                  </a:srgbClr>
                </a:solidFill>
              </a:rPr>
              <a:pPr>
                <a:def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013996669"/>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3979"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m/search?sca_esv=585369031&amp;q=LOSS+CONNECTION&amp;spell=1&amp;sa=X&amp;ved=2ahUKEwierOjCleGCAxVBVKQEHXdEBoIQkeECKAB6BAgJEAI"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m/search?sca_esv=585369031&amp;q=LOSS+CONNECTION&amp;spell=1&amp;sa=X&amp;ved=2ahUKEwierOjCleGCAxVBVKQEHXdEBoIQkeECKAB6BAgJEAI"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m/search?sca_esv=585369031&amp;q=LOSS+CONNECTION&amp;spell=1&amp;sa=X&amp;ved=2ahUKEwierOjCleGCAxVBVKQEHXdEBoIQkeECKAB6BAgJEAI"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8.xml"/><Relationship Id="rId1" Type="http://schemas.openxmlformats.org/officeDocument/2006/relationships/video" Target="file:///C:\Users\Gharedaghi\AppData\Local\Microsoft\Windows\Temporary%20Internet%20Files\Content.MSO\06E3B99E.wmv" TargetMode="Externa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9157" y="2433095"/>
            <a:ext cx="8190865" cy="2088232"/>
          </a:xfrm>
        </p:spPr>
        <p:txBody>
          <a:bodyPr>
            <a:normAutofit/>
          </a:bodyPr>
          <a:lstStyle/>
          <a:p>
            <a:pPr algn="ctr"/>
            <a:r>
              <a:rPr lang="fa-IR" sz="6600" b="1" dirty="0">
                <a:ln w="9525">
                  <a:solidFill>
                    <a:schemeClr val="bg1"/>
                  </a:solidFill>
                  <a:prstDash val="solid"/>
                </a:ln>
                <a:solidFill>
                  <a:schemeClr val="tx2"/>
                </a:solidFill>
                <a:effectLst>
                  <a:outerShdw blurRad="12700" dist="38100" dir="2700000" algn="tl" rotWithShape="0">
                    <a:schemeClr val="bg1">
                      <a:lumMod val="50000"/>
                    </a:schemeClr>
                  </a:outerShdw>
                </a:effectLst>
                <a:cs typeface="B Titr" panose="00000700000000000000" pitchFamily="2" charset="-78"/>
              </a:rPr>
              <a:t>بسم الله الرحمن الرحیم</a:t>
            </a:r>
            <a:endParaRPr lang="en-US" sz="6600" b="1" dirty="0">
              <a:ln w="9525">
                <a:solidFill>
                  <a:schemeClr val="bg1"/>
                </a:solidFill>
                <a:prstDash val="solid"/>
              </a:ln>
              <a:solidFill>
                <a:schemeClr val="tx2"/>
              </a:solidFill>
              <a:effectLst>
                <a:outerShdw blurRad="12700" dist="38100" dir="2700000" algn="tl" rotWithShape="0">
                  <a:schemeClr val="bg1">
                    <a:lumMod val="50000"/>
                  </a:schemeClr>
                </a:outerShdw>
              </a:effectLst>
              <a:cs typeface="B Titr" panose="00000700000000000000" pitchFamily="2" charset="-78"/>
            </a:endParaRPr>
          </a:p>
        </p:txBody>
      </p:sp>
      <p:sp>
        <p:nvSpPr>
          <p:cNvPr id="4" name="Slide Number Placeholder 3"/>
          <p:cNvSpPr>
            <a:spLocks noGrp="1"/>
          </p:cNvSpPr>
          <p:nvPr>
            <p:ph type="sldNum" sz="quarter" idx="12"/>
          </p:nvPr>
        </p:nvSpPr>
        <p:spPr/>
        <p:txBody>
          <a:bodyPr/>
          <a:lstStyle/>
          <a:p>
            <a:pPr>
              <a:defRPr/>
            </a:pPr>
            <a:fld id="{18729345-DD48-45A6-9978-D8E0ED2A4432}" type="slidenum">
              <a:rPr lang="en-US" smtClean="0"/>
              <a:pPr>
                <a:defRPr/>
              </a:pPr>
              <a:t>1</a:t>
            </a:fld>
            <a:endParaRPr lang="en-US" dirty="0"/>
          </a:p>
        </p:txBody>
      </p:sp>
      <p:pic>
        <p:nvPicPr>
          <p:cNvPr id="5" name="Picture 4"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Tree>
    <p:extLst>
      <p:ext uri="{BB962C8B-B14F-4D97-AF65-F5344CB8AC3E}">
        <p14:creationId xmlns:p14="http://schemas.microsoft.com/office/powerpoint/2010/main" val="428782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08720"/>
            <a:ext cx="8363272" cy="2677656"/>
          </a:xfrm>
          <a:prstGeom prst="rect">
            <a:avLst/>
          </a:prstGeom>
        </p:spPr>
        <p:txBody>
          <a:bodyPr wrap="square">
            <a:spAutoFit/>
          </a:bodyPr>
          <a:lstStyle/>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10</a:t>
            </a:fld>
            <a:endParaRPr lang="en-US" dirty="0"/>
          </a:p>
        </p:txBody>
      </p:sp>
      <p:sp>
        <p:nvSpPr>
          <p:cNvPr id="3" name="Rectangle 2"/>
          <p:cNvSpPr/>
          <p:nvPr/>
        </p:nvSpPr>
        <p:spPr>
          <a:xfrm>
            <a:off x="755576" y="1029738"/>
            <a:ext cx="7931224" cy="4444422"/>
          </a:xfrm>
          <a:prstGeom prst="rect">
            <a:avLst/>
          </a:prstGeom>
        </p:spPr>
        <p:txBody>
          <a:bodyPr wrap="square">
            <a:spAutoFit/>
          </a:bodyPr>
          <a:lstStyle/>
          <a:p>
            <a:pPr algn="just">
              <a:lnSpc>
                <a:spcPct val="107000"/>
              </a:lnSpc>
              <a:spcAft>
                <a:spcPts val="800"/>
              </a:spcAft>
            </a:pPr>
            <a:r>
              <a:rPr lang="fa-IR" b="1" dirty="0">
                <a:solidFill>
                  <a:srgbClr val="FF0000"/>
                </a:solidFill>
                <a:ea typeface="Calibri" panose="020F0502020204030204" pitchFamily="34" charset="0"/>
                <a:cs typeface="B Koodak" panose="00000700000000000000" pitchFamily="2" charset="-78"/>
              </a:rPr>
              <a:t>3</a:t>
            </a:r>
            <a:r>
              <a:rPr lang="fa-IR" b="1" dirty="0" smtClean="0">
                <a:solidFill>
                  <a:srgbClr val="FF0000"/>
                </a:solidFill>
                <a:ea typeface="Calibri" panose="020F0502020204030204" pitchFamily="34" charset="0"/>
                <a:cs typeface="B Koodak" panose="00000700000000000000" pitchFamily="2" charset="-78"/>
              </a:rPr>
              <a:t>-1-</a:t>
            </a:r>
            <a:r>
              <a:rPr lang="fa-IR" dirty="0" smtClean="0">
                <a:solidFill>
                  <a:srgbClr val="FF0000"/>
                </a:solidFill>
                <a:ea typeface="Calibri" panose="020F0502020204030204" pitchFamily="34" charset="0"/>
                <a:cs typeface="B Koodak" panose="00000700000000000000" pitchFamily="2" charset="-78"/>
              </a:rPr>
              <a:t> </a:t>
            </a:r>
            <a:r>
              <a:rPr lang="fa-IR" b="1" dirty="0">
                <a:solidFill>
                  <a:srgbClr val="FF0000"/>
                </a:solidFill>
                <a:ea typeface="Calibri" panose="020F0502020204030204" pitchFamily="34" charset="0"/>
                <a:cs typeface="B Koodak" panose="00000700000000000000" pitchFamily="2" charset="-78"/>
              </a:rPr>
              <a:t>اصول ایمنی قبل از </a:t>
            </a:r>
            <a:r>
              <a:rPr lang="fa-IR" b="1" dirty="0" smtClean="0">
                <a:solidFill>
                  <a:srgbClr val="FF0000"/>
                </a:solidFill>
                <a:ea typeface="Calibri" panose="020F0502020204030204" pitchFamily="34" charset="0"/>
                <a:cs typeface="B Koodak" panose="00000700000000000000" pitchFamily="2" charset="-78"/>
              </a:rPr>
              <a:t>تست</a:t>
            </a:r>
            <a:r>
              <a:rPr lang="en-US" b="1" dirty="0" smtClean="0">
                <a:solidFill>
                  <a:srgbClr val="FF0000"/>
                </a:solidFill>
                <a:ea typeface="Calibri" panose="020F0502020204030204" pitchFamily="34" charset="0"/>
                <a:cs typeface="B Koodak" panose="00000700000000000000" pitchFamily="2" charset="-78"/>
              </a:rPr>
              <a:t>:</a:t>
            </a:r>
            <a:endParaRPr lang="en-US" dirty="0">
              <a:solidFill>
                <a:srgbClr val="FF0000"/>
              </a:solidFill>
              <a:ea typeface="Calibri" panose="020F0502020204030204" pitchFamily="34" charset="0"/>
              <a:cs typeface="B Koodak" panose="00000700000000000000" pitchFamily="2" charset="-78"/>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ar-SA" b="1" dirty="0">
                <a:ea typeface="Calibri" panose="020F0502020204030204" pitchFamily="34" charset="0"/>
                <a:cs typeface="B Koodak" panose="00000700000000000000" pitchFamily="2" charset="-78"/>
              </a:rPr>
              <a:t>تست فقط با ابزار سالم</a:t>
            </a:r>
            <a:endParaRPr lang="en-US" dirty="0">
              <a:ea typeface="Calibri" panose="020F0502020204030204" pitchFamily="34" charset="0"/>
              <a:cs typeface="B Koodak" panose="00000700000000000000" pitchFamily="2" charset="-78"/>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ar-SA" b="1" dirty="0">
                <a:ea typeface="Calibri" panose="020F0502020204030204" pitchFamily="34" charset="0"/>
                <a:cs typeface="B Koodak" panose="00000700000000000000" pitchFamily="2" charset="-78"/>
              </a:rPr>
              <a:t>استفاده از</a:t>
            </a:r>
            <a:r>
              <a:rPr lang="en-US" dirty="0">
                <a:ea typeface="Calibri" panose="020F0502020204030204" pitchFamily="34" charset="0"/>
                <a:cs typeface="B Koodak" panose="00000700000000000000" pitchFamily="2" charset="-78"/>
              </a:rPr>
              <a:t> PPE</a:t>
            </a:r>
          </a:p>
          <a:p>
            <a:pPr marL="342900" lvl="0" indent="-342900" algn="just">
              <a:lnSpc>
                <a:spcPct val="107000"/>
              </a:lnSpc>
              <a:spcAft>
                <a:spcPts val="800"/>
              </a:spcAft>
              <a:buSzPts val="1000"/>
              <a:buFont typeface="Symbol" panose="05050102010706020507" pitchFamily="18" charset="2"/>
              <a:buChar char=""/>
              <a:tabLst>
                <a:tab pos="457200" algn="l"/>
              </a:tabLst>
            </a:pPr>
            <a:r>
              <a:rPr lang="ar-SA" b="1" dirty="0">
                <a:ea typeface="Calibri" panose="020F0502020204030204" pitchFamily="34" charset="0"/>
                <a:cs typeface="B Koodak" panose="00000700000000000000" pitchFamily="2" charset="-78"/>
              </a:rPr>
              <a:t>قطع و وصل آگاهانه برق</a:t>
            </a:r>
            <a:endParaRPr lang="en-US" dirty="0">
              <a:ea typeface="Calibri" panose="020F0502020204030204" pitchFamily="34" charset="0"/>
              <a:cs typeface="B Koodak" panose="00000700000000000000" pitchFamily="2" charset="-78"/>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ar-SA" b="1" dirty="0">
                <a:ea typeface="Calibri" panose="020F0502020204030204" pitchFamily="34" charset="0"/>
                <a:cs typeface="B Koodak" panose="00000700000000000000" pitchFamily="2" charset="-78"/>
              </a:rPr>
              <a:t>جلوگیری از تماس مستقیم با نقاط قدرت</a:t>
            </a:r>
            <a:endParaRPr lang="en-US" dirty="0">
              <a:ea typeface="Calibri" panose="020F0502020204030204" pitchFamily="34" charset="0"/>
              <a:cs typeface="B Koodak" panose="00000700000000000000" pitchFamily="2" charset="-78"/>
            </a:endParaRPr>
          </a:p>
          <a:p>
            <a:r>
              <a:rPr lang="fa-IR" b="1" dirty="0">
                <a:ea typeface="Calibri" panose="020F0502020204030204" pitchFamily="34" charset="0"/>
                <a:cs typeface="B Koodak" panose="00000700000000000000" pitchFamily="2" charset="-78"/>
              </a:rPr>
              <a:t>ابتدا با فرض اینکه خروجی نداریم ،صحت عملکرد قطعات مختلف مدار از ابتدا اموزش داده می شود</a:t>
            </a:r>
            <a:r>
              <a:rPr lang="fa-IR" b="1" dirty="0" smtClean="0">
                <a:ea typeface="Calibri" panose="020F0502020204030204" pitchFamily="34" charset="0"/>
                <a:cs typeface="B Koodak" panose="00000700000000000000" pitchFamily="2" charset="-78"/>
              </a:rPr>
              <a:t>:</a:t>
            </a:r>
            <a:r>
              <a:rPr lang="fa-IR" b="1" dirty="0">
                <a:cs typeface="B Koodak" panose="00000700000000000000" pitchFamily="2" charset="-78"/>
              </a:rPr>
              <a:t> </a:t>
            </a:r>
            <a:endParaRPr lang="en-US" b="1" dirty="0" smtClean="0">
              <a:cs typeface="B Koodak" panose="00000700000000000000" pitchFamily="2" charset="-78"/>
            </a:endParaRPr>
          </a:p>
          <a:p>
            <a:endParaRPr lang="en-US" b="1" dirty="0">
              <a:cs typeface="B Koodak" panose="00000700000000000000" pitchFamily="2" charset="-78"/>
            </a:endParaRPr>
          </a:p>
          <a:p>
            <a:endParaRPr lang="en-US" dirty="0">
              <a:cs typeface="B Koodak" panose="00000700000000000000" pitchFamily="2" charset="-78"/>
            </a:endParaRPr>
          </a:p>
          <a:p>
            <a:pPr algn="just">
              <a:lnSpc>
                <a:spcPct val="107000"/>
              </a:lnSpc>
              <a:spcAft>
                <a:spcPts val="800"/>
              </a:spcAft>
            </a:pPr>
            <a:r>
              <a:rPr lang="fa-IR" b="1" dirty="0">
                <a:solidFill>
                  <a:srgbClr val="FF0000"/>
                </a:solidFill>
                <a:cs typeface="B Koodak" panose="00000700000000000000" pitchFamily="2" charset="-78"/>
              </a:rPr>
              <a:t>3</a:t>
            </a:r>
            <a:r>
              <a:rPr lang="fa-IR" b="1" dirty="0">
                <a:solidFill>
                  <a:srgbClr val="FF0000"/>
                </a:solidFill>
                <a:ea typeface="Calibri" panose="020F0502020204030204" pitchFamily="34" charset="0"/>
                <a:cs typeface="B Koodak" panose="00000700000000000000" pitchFamily="2" charset="-78"/>
              </a:rPr>
              <a:t>-2- ابزار مورد نیاز تست :</a:t>
            </a:r>
            <a:endParaRPr lang="en-US" b="1" dirty="0">
              <a:solidFill>
                <a:srgbClr val="FF0000"/>
              </a:solidFill>
              <a:ea typeface="Calibri" panose="020F0502020204030204" pitchFamily="34" charset="0"/>
              <a:cs typeface="B Koodak" panose="00000700000000000000" pitchFamily="2" charset="-78"/>
            </a:endParaRPr>
          </a:p>
          <a:p>
            <a:pPr lvl="0"/>
            <a:r>
              <a:rPr lang="ar-SA" b="1" dirty="0">
                <a:cs typeface="B Koodak" panose="00000700000000000000" pitchFamily="2" charset="-78"/>
              </a:rPr>
              <a:t>دو لامپ سری تست  220 ولت به همراه سیم و سوسماری </a:t>
            </a:r>
            <a:endParaRPr lang="en-US" dirty="0">
              <a:cs typeface="B Koodak" panose="00000700000000000000" pitchFamily="2" charset="-78"/>
            </a:endParaRPr>
          </a:p>
          <a:p>
            <a:pPr lvl="0"/>
            <a:r>
              <a:rPr lang="ar-SA" b="1" dirty="0">
                <a:cs typeface="B Koodak" panose="00000700000000000000" pitchFamily="2" charset="-78"/>
              </a:rPr>
              <a:t>مولتی متر کالیبره </a:t>
            </a:r>
            <a:endParaRPr lang="en-US" dirty="0">
              <a:cs typeface="B Koodak" panose="00000700000000000000" pitchFamily="2" charset="-78"/>
            </a:endParaRPr>
          </a:p>
          <a:p>
            <a:pPr lvl="0"/>
            <a:r>
              <a:rPr lang="ar-SA" b="1" dirty="0">
                <a:cs typeface="B Koodak" panose="00000700000000000000" pitchFamily="2" charset="-78"/>
              </a:rPr>
              <a:t>نقشه مدار</a:t>
            </a:r>
            <a:endParaRPr lang="en-US" dirty="0">
              <a:cs typeface="B Koodak" panose="00000700000000000000" pitchFamily="2" charset="-78"/>
            </a:endParaRPr>
          </a:p>
          <a:p>
            <a:pPr algn="just">
              <a:lnSpc>
                <a:spcPct val="107000"/>
              </a:lnSpc>
              <a:spcAft>
                <a:spcPts val="800"/>
              </a:spcAft>
            </a:pPr>
            <a:endParaRPr lang="en-US" dirty="0">
              <a:ea typeface="Calibri" panose="020F0502020204030204" pitchFamily="34" charset="0"/>
              <a:cs typeface="B Koodak" panose="00000700000000000000" pitchFamily="2" charset="-78"/>
            </a:endParaRPr>
          </a:p>
        </p:txBody>
      </p:sp>
    </p:spTree>
    <p:extLst>
      <p:ext uri="{BB962C8B-B14F-4D97-AF65-F5344CB8AC3E}">
        <p14:creationId xmlns:p14="http://schemas.microsoft.com/office/powerpoint/2010/main" val="3215422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508" y="1484784"/>
            <a:ext cx="8856984" cy="1200329"/>
          </a:xfrm>
          <a:prstGeom prst="rect">
            <a:avLst/>
          </a:prstGeom>
        </p:spPr>
        <p:txBody>
          <a:bodyPr wrap="square">
            <a:spAutoFit/>
          </a:bodyPr>
          <a:lstStyle/>
          <a:p>
            <a:endParaRPr lang="en-US" b="1" dirty="0">
              <a:cs typeface="B Koodak" pitchFamily="2" charset="-78"/>
            </a:endParaRPr>
          </a:p>
          <a:p>
            <a:endParaRPr lang="fa-IR" b="1" dirty="0"/>
          </a:p>
          <a:p>
            <a:endParaRPr lang="en-US" b="1" dirty="0">
              <a:cs typeface="B Koodak" pitchFamily="2" charset="-78"/>
            </a:endParaRPr>
          </a:p>
          <a:p>
            <a:endParaRPr lang="en-US" dirty="0">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11</a:t>
            </a:fld>
            <a:endParaRPr lang="en-US" dirty="0"/>
          </a:p>
        </p:txBody>
      </p:sp>
      <p:pic>
        <p:nvPicPr>
          <p:cNvPr id="20" name="Picture 19"/>
          <p:cNvPicPr/>
          <p:nvPr/>
        </p:nvPicPr>
        <p:blipFill>
          <a:blip r:embed="rId3">
            <a:extLst>
              <a:ext uri="{28A0092B-C50C-407E-A947-70E740481C1C}">
                <a14:useLocalDpi xmlns:a14="http://schemas.microsoft.com/office/drawing/2010/main" val="0"/>
              </a:ext>
            </a:extLst>
          </a:blip>
          <a:stretch>
            <a:fillRect/>
          </a:stretch>
        </p:blipFill>
        <p:spPr>
          <a:xfrm>
            <a:off x="5140794" y="856223"/>
            <a:ext cx="1181100" cy="2457450"/>
          </a:xfrm>
          <a:prstGeom prst="rect">
            <a:avLst/>
          </a:prstGeom>
        </p:spPr>
      </p:pic>
      <p:pic>
        <p:nvPicPr>
          <p:cNvPr id="21" name="Picture 20"/>
          <p:cNvPicPr/>
          <p:nvPr/>
        </p:nvPicPr>
        <p:blipFill>
          <a:blip r:embed="rId4">
            <a:extLst>
              <a:ext uri="{28A0092B-C50C-407E-A947-70E740481C1C}">
                <a14:useLocalDpi xmlns:a14="http://schemas.microsoft.com/office/drawing/2010/main" val="0"/>
              </a:ext>
            </a:extLst>
          </a:blip>
          <a:stretch>
            <a:fillRect/>
          </a:stretch>
        </p:blipFill>
        <p:spPr>
          <a:xfrm>
            <a:off x="1475656" y="769190"/>
            <a:ext cx="2923540" cy="2398395"/>
          </a:xfrm>
          <a:prstGeom prst="rect">
            <a:avLst/>
          </a:prstGeom>
        </p:spPr>
      </p:pic>
      <p:sp>
        <p:nvSpPr>
          <p:cNvPr id="14" name="Rectangle 13"/>
          <p:cNvSpPr/>
          <p:nvPr/>
        </p:nvSpPr>
        <p:spPr>
          <a:xfrm>
            <a:off x="467544" y="3409198"/>
            <a:ext cx="8219256" cy="1754326"/>
          </a:xfrm>
          <a:prstGeom prst="rect">
            <a:avLst/>
          </a:prstGeom>
        </p:spPr>
        <p:txBody>
          <a:bodyPr wrap="square">
            <a:spAutoFit/>
          </a:bodyPr>
          <a:lstStyle/>
          <a:p>
            <a:pPr lvl="0" algn="justLow" eaLnBrk="0" hangingPunct="0"/>
            <a:r>
              <a:rPr lang="fa-IR" altLang="en-US" b="1" dirty="0">
                <a:ea typeface="Calibri" panose="020F0502020204030204" pitchFamily="34" charset="0"/>
                <a:cs typeface="B Koodak" panose="00000700000000000000" pitchFamily="2" charset="-78"/>
              </a:rPr>
              <a:t>توصیه می گردد در صورت امکان از لامپ تست برای کنترل صحت عملکرد قطعات استفاده گردد. البته استفاده از لامپ تست و حمل ونقل آن سختی هایی داردکه در این صورت می توان از مولتی متر کالیبره استفاده کرد اما به هیج وجه از فازمتر استفاده نفرمایید زیرا که بعلت وجود جریانهای برگشتی شما را دچار خطا می نماید.</a:t>
            </a:r>
            <a:endParaRPr lang="en-US" altLang="en-US" dirty="0">
              <a:cs typeface="B Koodak" panose="00000700000000000000" pitchFamily="2" charset="-78"/>
            </a:endParaRPr>
          </a:p>
          <a:p>
            <a:pPr lvl="0" algn="justLow" eaLnBrk="0" hangingPunct="0"/>
            <a:r>
              <a:rPr lang="fa-IR" altLang="en-US" b="1" dirty="0">
                <a:ea typeface="Calibri" panose="020F0502020204030204" pitchFamily="34" charset="0"/>
                <a:cs typeface="B Koodak" panose="00000700000000000000" pitchFamily="2" charset="-78"/>
              </a:rPr>
              <a:t>علت استفاده ار دو لامپ 220 هم اینست که اگر با ولتاژ بالایی روبرو شدیم ولتاژ بین دو لامپ تقسیم گردد و تا 440 ولت تحمل ولتاژی داشته باشیم.</a:t>
            </a:r>
            <a:endParaRPr lang="fa-IR" altLang="en-US" dirty="0">
              <a:cs typeface="B Koodak" panose="00000700000000000000" pitchFamily="2" charset="-78"/>
            </a:endParaRPr>
          </a:p>
        </p:txBody>
      </p:sp>
      <p:pic>
        <p:nvPicPr>
          <p:cNvPr id="27" name="Picture 133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4982609"/>
            <a:ext cx="1535188" cy="1607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7313" y="5385656"/>
            <a:ext cx="1139825" cy="104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6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08720"/>
            <a:ext cx="8363272" cy="4062651"/>
          </a:xfrm>
          <a:prstGeom prst="rect">
            <a:avLst/>
          </a:prstGeom>
        </p:spPr>
        <p:txBody>
          <a:bodyPr wrap="square">
            <a:spAutoFit/>
          </a:bodyPr>
          <a:lstStyle/>
          <a:p>
            <a:r>
              <a:rPr lang="fa-IR" b="1" dirty="0">
                <a:solidFill>
                  <a:srgbClr val="FF0000"/>
                </a:solidFill>
                <a:cs typeface="B Koodak" panose="00000700000000000000" pitchFamily="2" charset="-78"/>
              </a:rPr>
              <a:t>شروع تست : </a:t>
            </a:r>
            <a:endParaRPr lang="en-US" b="1" dirty="0" smtClean="0">
              <a:solidFill>
                <a:srgbClr val="FF0000"/>
              </a:solidFill>
              <a:cs typeface="B Koodak" panose="00000700000000000000" pitchFamily="2" charset="-78"/>
            </a:endParaRPr>
          </a:p>
          <a:p>
            <a:endParaRPr lang="en-US" dirty="0">
              <a:cs typeface="B Koodak" panose="00000700000000000000" pitchFamily="2" charset="-78"/>
            </a:endParaRPr>
          </a:p>
          <a:p>
            <a:r>
              <a:rPr lang="fa-IR" b="1" dirty="0">
                <a:cs typeface="B Koodak" panose="00000700000000000000" pitchFamily="2" charset="-78"/>
              </a:rPr>
              <a:t>3-3- اطمینان از صحت اتصال و وجود فاز/نول در ترمینالهای ورودی.</a:t>
            </a:r>
            <a:endParaRPr lang="en-US" dirty="0">
              <a:cs typeface="B Koodak" panose="00000700000000000000" pitchFamily="2" charset="-78"/>
            </a:endParaRPr>
          </a:p>
          <a:p>
            <a:r>
              <a:rPr lang="fa-IR" b="1" dirty="0">
                <a:cs typeface="B Koodak" panose="00000700000000000000" pitchFamily="2" charset="-78"/>
              </a:rPr>
              <a:t>اطمینان حاصل فرمایید که کابل های ورودی به خوبی محکم شده اند و </a:t>
            </a:r>
            <a:r>
              <a:rPr lang="en-US" dirty="0">
                <a:solidFill>
                  <a:schemeClr val="tx2">
                    <a:lumMod val="60000"/>
                    <a:lumOff val="40000"/>
                  </a:schemeClr>
                </a:solidFill>
                <a:cs typeface="B Koodak" panose="00000700000000000000" pitchFamily="2" charset="-78"/>
                <a:hlinkClick r:id="rId2"/>
              </a:rPr>
              <a:t>LOSS</a:t>
            </a:r>
            <a:r>
              <a:rPr lang="en-US" b="1" u="sng" dirty="0">
                <a:solidFill>
                  <a:srgbClr val="C00000"/>
                </a:solidFill>
                <a:cs typeface="B Koodak" panose="00000700000000000000" pitchFamily="2" charset="-78"/>
                <a:hlinkClick r:id="rId2"/>
              </a:rPr>
              <a:t> CONNECTION</a:t>
            </a:r>
            <a:r>
              <a:rPr lang="en-US" b="1" dirty="0">
                <a:solidFill>
                  <a:srgbClr val="C00000"/>
                </a:solidFill>
                <a:cs typeface="B Koodak" panose="00000700000000000000" pitchFamily="2" charset="-78"/>
              </a:rPr>
              <a:t> </a:t>
            </a:r>
            <a:r>
              <a:rPr lang="fa-IR" b="1" dirty="0">
                <a:cs typeface="B Koodak" panose="00000700000000000000" pitchFamily="2" charset="-78"/>
              </a:rPr>
              <a:t>نداریم.سپس به کمک لامپ تست یا مولتی متر وجود فاز را در هر کدام از ترمینالها کنترل فرمایید.</a:t>
            </a:r>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12</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5796137" y="2657622"/>
            <a:ext cx="2576592" cy="337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p:nvPr/>
        </p:nvPicPr>
        <p:blipFill>
          <a:blip r:embed="rId5">
            <a:extLst>
              <a:ext uri="{28A0092B-C50C-407E-A947-70E740481C1C}">
                <a14:useLocalDpi xmlns:a14="http://schemas.microsoft.com/office/drawing/2010/main" val="0"/>
              </a:ext>
            </a:extLst>
          </a:blip>
          <a:stretch>
            <a:fillRect/>
          </a:stretch>
        </p:blipFill>
        <p:spPr>
          <a:xfrm>
            <a:off x="611560" y="2648244"/>
            <a:ext cx="4338967" cy="2982278"/>
          </a:xfrm>
          <a:prstGeom prst="rect">
            <a:avLst/>
          </a:prstGeom>
        </p:spPr>
      </p:pic>
    </p:spTree>
    <p:extLst>
      <p:ext uri="{BB962C8B-B14F-4D97-AF65-F5344CB8AC3E}">
        <p14:creationId xmlns:p14="http://schemas.microsoft.com/office/powerpoint/2010/main" val="44891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7109639"/>
          </a:xfrm>
          <a:prstGeom prst="rect">
            <a:avLst/>
          </a:prstGeom>
        </p:spPr>
        <p:txBody>
          <a:bodyPr wrap="square">
            <a:spAutoFit/>
          </a:bodyPr>
          <a:lstStyle/>
          <a:p>
            <a:r>
              <a:rPr lang="fa-IR" b="1" dirty="0"/>
              <a:t> </a:t>
            </a:r>
            <a:endParaRPr lang="en-US" dirty="0">
              <a:cs typeface="B Koodak" panose="00000700000000000000" pitchFamily="2" charset="-78"/>
            </a:endParaRPr>
          </a:p>
          <a:p>
            <a:r>
              <a:rPr lang="fa-IR" b="1" dirty="0">
                <a:solidFill>
                  <a:srgbClr val="FF0000"/>
                </a:solidFill>
                <a:cs typeface="B Koodak" panose="00000700000000000000" pitchFamily="2" charset="-78"/>
              </a:rPr>
              <a:t>3-4- اطمینان از اتصال مناسب و صحت عملکرد کلید اصلی</a:t>
            </a:r>
            <a:r>
              <a:rPr lang="fa-IR" b="1" dirty="0" smtClean="0">
                <a:solidFill>
                  <a:srgbClr val="FF0000"/>
                </a:solidFill>
                <a:cs typeface="B Koodak" panose="00000700000000000000" pitchFamily="2" charset="-78"/>
              </a:rPr>
              <a:t>:</a:t>
            </a:r>
            <a:endParaRPr lang="en-US" b="1" dirty="0" smtClean="0">
              <a:solidFill>
                <a:srgbClr val="FF0000"/>
              </a:solidFill>
              <a:cs typeface="B Koodak" panose="00000700000000000000" pitchFamily="2" charset="-78"/>
            </a:endParaRPr>
          </a:p>
          <a:p>
            <a:endParaRPr lang="en-US" dirty="0">
              <a:cs typeface="B Koodak" panose="00000700000000000000" pitchFamily="2" charset="-78"/>
            </a:endParaRPr>
          </a:p>
          <a:p>
            <a:r>
              <a:rPr lang="fa-IR" b="1" dirty="0">
                <a:cs typeface="B Koodak" panose="00000700000000000000" pitchFamily="2" charset="-78"/>
              </a:rPr>
              <a:t>بعد از اطمینال از عدم وجود </a:t>
            </a:r>
            <a:r>
              <a:rPr lang="en-US" u="sng" dirty="0">
                <a:cs typeface="B Koodak" panose="00000700000000000000" pitchFamily="2" charset="-78"/>
                <a:hlinkClick r:id="rId2"/>
              </a:rPr>
              <a:t>LOSS CONNECTION</a:t>
            </a:r>
            <a:r>
              <a:rPr lang="fa-IR" b="1" dirty="0">
                <a:cs typeface="B Koodak" panose="00000700000000000000" pitchFamily="2" charset="-78"/>
              </a:rPr>
              <a:t> در ترمینال های ورودی و خروجی کلید، (این کلید می تواند کلید فیور ویا </a:t>
            </a:r>
            <a:r>
              <a:rPr lang="en-US" dirty="0">
                <a:cs typeface="B Koodak" panose="00000700000000000000" pitchFamily="2" charset="-78"/>
              </a:rPr>
              <a:t>MCB</a:t>
            </a:r>
            <a:r>
              <a:rPr lang="fa-IR" b="1" dirty="0">
                <a:cs typeface="B Koodak" panose="00000700000000000000" pitchFamily="2" charset="-78"/>
              </a:rPr>
              <a:t> ویا </a:t>
            </a:r>
            <a:r>
              <a:rPr lang="en-US" dirty="0">
                <a:cs typeface="B Koodak" panose="00000700000000000000" pitchFamily="2" charset="-78"/>
              </a:rPr>
              <a:t>MCCB</a:t>
            </a:r>
            <a:r>
              <a:rPr lang="fa-IR" b="1" dirty="0">
                <a:cs typeface="B Koodak" panose="00000700000000000000" pitchFamily="2" charset="-78"/>
              </a:rPr>
              <a:t> و.. باشد</a:t>
            </a:r>
            <a:r>
              <a:rPr lang="fa-IR" b="1" dirty="0" smtClean="0">
                <a:cs typeface="B Koodak" panose="00000700000000000000" pitchFamily="2" charset="-78"/>
              </a:rPr>
              <a:t>)</a:t>
            </a:r>
            <a:endParaRPr lang="en-US" b="1" dirty="0" smtClean="0">
              <a:cs typeface="B Koodak" panose="00000700000000000000" pitchFamily="2" charset="-78"/>
            </a:endParaRPr>
          </a:p>
          <a:p>
            <a:endParaRPr lang="en-US" dirty="0">
              <a:cs typeface="B Koodak" panose="00000700000000000000" pitchFamily="2" charset="-78"/>
            </a:endParaRPr>
          </a:p>
          <a:p>
            <a:r>
              <a:rPr lang="fa-IR" b="1" dirty="0" smtClean="0">
                <a:cs typeface="B Koodak" panose="00000700000000000000" pitchFamily="2" charset="-78"/>
              </a:rPr>
              <a:t> </a:t>
            </a:r>
            <a:r>
              <a:rPr lang="fa-IR" b="1" dirty="0">
                <a:cs typeface="B Koodak" panose="00000700000000000000" pitchFamily="2" charset="-78"/>
              </a:rPr>
              <a:t>اگر از مولتی متر استفاده می فرمایید آن را در وضعیت ولت </a:t>
            </a:r>
            <a:r>
              <a:rPr lang="en-US" dirty="0">
                <a:cs typeface="B Koodak" panose="00000700000000000000" pitchFamily="2" charset="-78"/>
              </a:rPr>
              <a:t>AC</a:t>
            </a:r>
            <a:r>
              <a:rPr lang="fa-IR" b="1" dirty="0">
                <a:cs typeface="B Koodak" panose="00000700000000000000" pitchFamily="2" charset="-78"/>
              </a:rPr>
              <a:t> قرارداده و دوطرف یک ترمینال را چک کنید اگر کلید وصل باشد هیچ اختلاف پتانسیلی نداریم اگر کلید قطع باشد  بر روی مولتی متر عدد داریم.</a:t>
            </a:r>
            <a:endParaRPr lang="en-US" dirty="0">
              <a:cs typeface="B Koodak" panose="00000700000000000000" pitchFamily="2" charset="-78"/>
            </a:endParaRPr>
          </a:p>
          <a:p>
            <a:endParaRPr lang="en-US" b="1" dirty="0" smtClean="0">
              <a:cs typeface="B Koodak" panose="00000700000000000000" pitchFamily="2" charset="-78"/>
            </a:endParaRPr>
          </a:p>
          <a:p>
            <a:r>
              <a:rPr lang="fa-IR" b="1" dirty="0">
                <a:cs typeface="B Koodak" panose="00000700000000000000" pitchFamily="2" charset="-78"/>
              </a:rPr>
              <a:t>اگر از وضعیت بیزری مولتی متر استفاده می نمایید لازم است حداقل اتصالات یک سمت کلید (ترجیحا سمت ورودی </a:t>
            </a:r>
            <a:r>
              <a:rPr lang="en-US" b="1" dirty="0">
                <a:cs typeface="B Koodak" panose="00000700000000000000" pitchFamily="2" charset="-78"/>
              </a:rPr>
              <a:t>AC</a:t>
            </a:r>
            <a:r>
              <a:rPr lang="fa-IR" b="1" dirty="0">
                <a:cs typeface="B Koodak" panose="00000700000000000000" pitchFamily="2" charset="-78"/>
              </a:rPr>
              <a:t>) را جدا نمایید.</a:t>
            </a:r>
            <a:endParaRPr lang="en-US" dirty="0">
              <a:cs typeface="B Koodak" panose="00000700000000000000" pitchFamily="2" charset="-78"/>
            </a:endParaRPr>
          </a:p>
          <a:p>
            <a:r>
              <a:rPr lang="fa-IR" b="1" dirty="0">
                <a:cs typeface="B Koodak" panose="00000700000000000000" pitchFamily="2" charset="-78"/>
              </a:rPr>
              <a:t>اگر از لامپ تست استفاده می فرمایید،وجود برق بر روی ترمینال های ورودی کلید و نیز وجود برق بعد از اتصال بر روی ترمینال های خروجی را کنترل فرمایید</a:t>
            </a:r>
            <a:r>
              <a:rPr lang="fa-IR" b="1" dirty="0" smtClean="0">
                <a:cs typeface="B Koodak" panose="00000700000000000000" pitchFamily="2" charset="-78"/>
              </a:rPr>
              <a:t>.</a:t>
            </a:r>
            <a:endParaRPr lang="en-US" b="1" dirty="0" smtClean="0">
              <a:cs typeface="B Koodak" panose="00000700000000000000" pitchFamily="2" charset="-78"/>
            </a:endParaRPr>
          </a:p>
          <a:p>
            <a:endParaRPr lang="en-US" dirty="0">
              <a:cs typeface="B Koodak" panose="00000700000000000000" pitchFamily="2" charset="-78"/>
            </a:endParaRPr>
          </a:p>
          <a:p>
            <a:r>
              <a:rPr lang="fa-IR" b="1" u="sng" dirty="0">
                <a:cs typeface="B Koodak" panose="00000700000000000000" pitchFamily="2" charset="-78"/>
              </a:rPr>
              <a:t>تذکر : در صورت اطمینان از صحت عملکرد کلید و عدم وجود برق در خروجی کلید ،لازم است اتصالات بین ترمینال و کلید را کنترل نمایید.</a:t>
            </a:r>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13</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49386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08720"/>
            <a:ext cx="8363272" cy="2677656"/>
          </a:xfrm>
          <a:prstGeom prst="rect">
            <a:avLst/>
          </a:prstGeom>
        </p:spPr>
        <p:txBody>
          <a:bodyPr wrap="square">
            <a:spAutoFit/>
          </a:bodyPr>
          <a:lstStyle/>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14</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906" y="1772816"/>
            <a:ext cx="3064510" cy="378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268505" y="1797224"/>
            <a:ext cx="3019425" cy="3813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46836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4893647"/>
          </a:xfrm>
          <a:prstGeom prst="rect">
            <a:avLst/>
          </a:prstGeom>
        </p:spPr>
        <p:txBody>
          <a:bodyPr wrap="square">
            <a:spAutoFit/>
          </a:bodyPr>
          <a:lstStyle/>
          <a:p>
            <a:r>
              <a:rPr lang="fa-IR" b="1" dirty="0">
                <a:solidFill>
                  <a:srgbClr val="FF0000"/>
                </a:solidFill>
                <a:cs typeface="B Koodak" panose="00000700000000000000" pitchFamily="2" charset="-78"/>
              </a:rPr>
              <a:t>3</a:t>
            </a:r>
            <a:r>
              <a:rPr lang="fa-IR" b="1" dirty="0" smtClean="0">
                <a:solidFill>
                  <a:srgbClr val="FF0000"/>
                </a:solidFill>
                <a:cs typeface="B Koodak" panose="00000700000000000000" pitchFamily="2" charset="-78"/>
              </a:rPr>
              <a:t>-5- </a:t>
            </a:r>
            <a:r>
              <a:rPr lang="fa-IR" b="1" dirty="0">
                <a:solidFill>
                  <a:srgbClr val="FF0000"/>
                </a:solidFill>
                <a:cs typeface="B Koodak" panose="00000700000000000000" pitchFamily="2" charset="-78"/>
              </a:rPr>
              <a:t>اطمینان از اتصال مناسب و صحت عملکرد فیوز حفاظت جریانی</a:t>
            </a:r>
            <a:r>
              <a:rPr lang="fa-IR" b="1" dirty="0" smtClean="0">
                <a:solidFill>
                  <a:srgbClr val="FF0000"/>
                </a:solidFill>
                <a:cs typeface="B Koodak" panose="00000700000000000000" pitchFamily="2" charset="-78"/>
              </a:rPr>
              <a:t>:</a:t>
            </a:r>
            <a:endParaRPr lang="en-US" b="1" dirty="0" smtClean="0">
              <a:solidFill>
                <a:srgbClr val="FF0000"/>
              </a:solidFill>
              <a:cs typeface="B Koodak" panose="00000700000000000000" pitchFamily="2" charset="-78"/>
            </a:endParaRPr>
          </a:p>
          <a:p>
            <a:endParaRPr lang="en-US" dirty="0">
              <a:cs typeface="B Koodak" panose="00000700000000000000" pitchFamily="2" charset="-78"/>
            </a:endParaRPr>
          </a:p>
          <a:p>
            <a:r>
              <a:rPr lang="fa-IR" b="1" dirty="0">
                <a:cs typeface="B Koodak" panose="00000700000000000000" pitchFamily="2" charset="-78"/>
              </a:rPr>
              <a:t>بعد از اطمینال از عدم وجود </a:t>
            </a:r>
            <a:r>
              <a:rPr lang="en-US" u="sng" dirty="0">
                <a:cs typeface="B Koodak" panose="00000700000000000000" pitchFamily="2" charset="-78"/>
                <a:hlinkClick r:id="rId2"/>
              </a:rPr>
              <a:t>LOSS CONNECTION</a:t>
            </a:r>
            <a:r>
              <a:rPr lang="fa-IR" b="1" dirty="0">
                <a:cs typeface="B Koodak" panose="00000700000000000000" pitchFamily="2" charset="-78"/>
              </a:rPr>
              <a:t> در ترمینال های ورودی و خروجی فیوزها، (این فیوز می تواند کاردی، سیگاری(سیلندری) و.. باشد) اگر از مولتی متر استفاده می فرمایید آن را در وضعیت ولت </a:t>
            </a:r>
            <a:r>
              <a:rPr lang="en-US" dirty="0">
                <a:cs typeface="B Koodak" panose="00000700000000000000" pitchFamily="2" charset="-78"/>
              </a:rPr>
              <a:t>AC</a:t>
            </a:r>
            <a:r>
              <a:rPr lang="fa-IR" b="1" dirty="0">
                <a:cs typeface="B Koodak" panose="00000700000000000000" pitchFamily="2" charset="-78"/>
              </a:rPr>
              <a:t> قرارداده و دوطرف یک ترمینال را چک کنید اگر فیوز سالم باشد هیچ اختلاف پتانسیلی نداریم اگر فیوز سوخته باشد  بر روی مولتی متر عدد </a:t>
            </a:r>
            <a:r>
              <a:rPr lang="fa-IR" b="1" dirty="0" smtClean="0">
                <a:cs typeface="B Koodak" panose="00000700000000000000" pitchFamily="2" charset="-78"/>
              </a:rPr>
              <a:t>داریم</a:t>
            </a:r>
            <a:r>
              <a:rPr lang="en-US" b="1" dirty="0">
                <a:cs typeface="B Koodak" panose="00000700000000000000" pitchFamily="2" charset="-78"/>
              </a:rPr>
              <a:t>.</a:t>
            </a:r>
            <a:endParaRPr lang="en-US" b="1" dirty="0" smtClean="0">
              <a:cs typeface="B Koodak" panose="00000700000000000000" pitchFamily="2" charset="-78"/>
            </a:endParaRPr>
          </a:p>
          <a:p>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918" y="-405"/>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15</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6463780" y="3140968"/>
            <a:ext cx="2079415" cy="2067991"/>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1236934" y="3429000"/>
            <a:ext cx="1707515" cy="1619250"/>
          </a:xfrm>
          <a:prstGeom prst="rect">
            <a:avLst/>
          </a:prstGeom>
        </p:spPr>
      </p:pic>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3228231" y="3436441"/>
            <a:ext cx="2781300" cy="1905000"/>
          </a:xfrm>
          <a:prstGeom prst="rect">
            <a:avLst/>
          </a:prstGeom>
        </p:spPr>
      </p:pic>
    </p:spTree>
    <p:extLst>
      <p:ext uri="{BB962C8B-B14F-4D97-AF65-F5344CB8AC3E}">
        <p14:creationId xmlns:p14="http://schemas.microsoft.com/office/powerpoint/2010/main" val="596224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5447645"/>
          </a:xfrm>
          <a:prstGeom prst="rect">
            <a:avLst/>
          </a:prstGeom>
        </p:spPr>
        <p:txBody>
          <a:bodyPr wrap="square">
            <a:spAutoFit/>
          </a:bodyPr>
          <a:lstStyle/>
          <a:p>
            <a:pPr lvl="0" eaLnBrk="0" hangingPunct="0"/>
            <a:r>
              <a:rPr lang="fa-IR" altLang="en-US" b="1" dirty="0" smtClean="0">
                <a:ea typeface="Calibri" panose="020F0502020204030204" pitchFamily="34" charset="0"/>
                <a:cs typeface="B Koodak" panose="00000700000000000000" pitchFamily="2" charset="-78"/>
              </a:rPr>
              <a:t>اگر </a:t>
            </a:r>
            <a:r>
              <a:rPr lang="fa-IR" altLang="en-US" b="1" dirty="0">
                <a:ea typeface="Calibri" panose="020F0502020204030204" pitchFamily="34" charset="0"/>
                <a:cs typeface="B Koodak" panose="00000700000000000000" pitchFamily="2" charset="-78"/>
              </a:rPr>
              <a:t>از وضعیت بیزری مولتی متر استفاده می نمایید لازم است حداقل اتصالات یک سمت کلید (ترجیحا سمت ورودی </a:t>
            </a:r>
            <a:r>
              <a:rPr lang="en-US" altLang="en-US" sz="1600" b="1" dirty="0">
                <a:ea typeface="Calibri" panose="020F0502020204030204" pitchFamily="34" charset="0"/>
                <a:cs typeface="B Koodak" panose="00000700000000000000" pitchFamily="2" charset="-78"/>
              </a:rPr>
              <a:t>AC</a:t>
            </a:r>
            <a:r>
              <a:rPr lang="fa-IR" altLang="en-US" b="1" dirty="0">
                <a:ea typeface="Calibri" panose="020F0502020204030204" pitchFamily="34" charset="0"/>
                <a:cs typeface="B Koodak" panose="00000700000000000000" pitchFamily="2" charset="-78"/>
              </a:rPr>
              <a:t>) را جدا نمایید.سپس پراب های مولتی متر را به دو سر فیوز اتصال دهید ،در صورتیکه که صدای بوق را بشنوید فیوز سالم است.</a:t>
            </a:r>
            <a:endParaRPr lang="en-US" altLang="en-US" sz="1000" dirty="0">
              <a:cs typeface="B Koodak" panose="00000700000000000000" pitchFamily="2" charset="-78"/>
            </a:endParaRPr>
          </a:p>
          <a:p>
            <a:pPr lvl="0" eaLnBrk="0" hangingPunct="0"/>
            <a:r>
              <a:rPr lang="fa-IR" altLang="en-US" b="1" dirty="0">
                <a:ea typeface="Calibri" panose="020F0502020204030204" pitchFamily="34" charset="0"/>
                <a:cs typeface="B Koodak" panose="00000700000000000000" pitchFamily="2" charset="-78"/>
              </a:rPr>
              <a:t>اگر از لامپ تست استفاده می فرمایید،یک سر سیم را به خروجی فیوز و سر دیگر را به نول ویا فاز دیگر بزنید. و روشن شدن لامپ نشانه سالم بودن فیوز </a:t>
            </a:r>
            <a:r>
              <a:rPr lang="fa-IR" altLang="en-US" b="1" dirty="0" smtClean="0">
                <a:ea typeface="Calibri" panose="020F0502020204030204" pitchFamily="34" charset="0"/>
                <a:cs typeface="B Koodak" panose="00000700000000000000" pitchFamily="2" charset="-78"/>
              </a:rPr>
              <a:t>است</a:t>
            </a:r>
            <a:r>
              <a:rPr lang="en-US" altLang="en-US" b="1" dirty="0">
                <a:ea typeface="Calibri" panose="020F0502020204030204" pitchFamily="34" charset="0"/>
                <a:cs typeface="B Koodak" panose="00000700000000000000" pitchFamily="2" charset="-78"/>
              </a:rPr>
              <a:t>.</a:t>
            </a:r>
            <a:endParaRPr lang="en-US" altLang="en-US" b="1" dirty="0" smtClean="0">
              <a:ea typeface="Calibri" panose="020F0502020204030204" pitchFamily="34" charset="0"/>
              <a:cs typeface="B Koodak" panose="00000700000000000000" pitchFamily="2" charset="-78"/>
            </a:endParaRPr>
          </a:p>
          <a:p>
            <a:pPr lvl="0" eaLnBrk="0" hangingPunct="0"/>
            <a:endParaRPr lang="en-US" altLang="en-US" b="1" dirty="0" smtClean="0">
              <a:ea typeface="Calibri" panose="020F0502020204030204" pitchFamily="34" charset="0"/>
              <a:cs typeface="B Koodak" panose="00000700000000000000" pitchFamily="2" charset="-78"/>
            </a:endParaRPr>
          </a:p>
          <a:p>
            <a:pPr eaLnBrk="0" hangingPunct="0"/>
            <a:r>
              <a:rPr lang="fa-IR" altLang="en-US" b="1" u="sng" dirty="0">
                <a:ea typeface="Calibri" panose="020F0502020204030204" pitchFamily="34" charset="0"/>
                <a:cs typeface="B Koodak" panose="00000700000000000000" pitchFamily="2" charset="-78"/>
              </a:rPr>
              <a:t>تذکر :</a:t>
            </a:r>
            <a:r>
              <a:rPr lang="fa-IR" altLang="en-US" b="1" dirty="0">
                <a:ea typeface="Calibri" panose="020F0502020204030204" pitchFamily="34" charset="0"/>
                <a:cs typeface="B Koodak" panose="00000700000000000000" pitchFamily="2" charset="-78"/>
              </a:rPr>
              <a:t>بعد از اطمینان از سلامت فیوز ،وجود برق در ترمینالهای خروجی فیوز را هم با یکی از روش های فوق کنترل کنید و اگر خروجی برق نداشت اتصالات بین کلید و فیوز را مجددا کنترل کنید.</a:t>
            </a:r>
            <a:endParaRPr lang="en-US" altLang="en-US" sz="1000" dirty="0">
              <a:cs typeface="B Koodak" panose="00000700000000000000" pitchFamily="2" charset="-78"/>
            </a:endParaRPr>
          </a:p>
          <a:p>
            <a:pPr lvl="0" eaLnBrk="0" hangingPunct="0"/>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16</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p:cNvPicPr/>
          <p:nvPr/>
        </p:nvPicPr>
        <p:blipFill>
          <a:blip r:embed="rId3">
            <a:extLst>
              <a:ext uri="{28A0092B-C50C-407E-A947-70E740481C1C}">
                <a14:useLocalDpi xmlns:a14="http://schemas.microsoft.com/office/drawing/2010/main" val="0"/>
              </a:ext>
            </a:extLst>
          </a:blip>
          <a:stretch>
            <a:fillRect/>
          </a:stretch>
        </p:blipFill>
        <p:spPr>
          <a:xfrm>
            <a:off x="3146743" y="3357908"/>
            <a:ext cx="2716841" cy="3049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3"/>
          <p:cNvSpPr>
            <a:spLocks noChangeArrowheads="1"/>
          </p:cNvSpPr>
          <p:nvPr/>
        </p:nvSpPr>
        <p:spPr bwMode="auto">
          <a:xfrm>
            <a:off x="0" y="393413"/>
            <a:ext cx="2696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a-IR" altLang="en-US" sz="14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15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3231654"/>
          </a:xfrm>
          <a:prstGeom prst="rect">
            <a:avLst/>
          </a:prstGeom>
        </p:spPr>
        <p:txBody>
          <a:bodyPr wrap="square">
            <a:spAutoFit/>
          </a:bodyPr>
          <a:lstStyle/>
          <a:p>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17</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p:cNvSpPr>
            <a:spLocks noChangeArrowheads="1"/>
          </p:cNvSpPr>
          <p:nvPr/>
        </p:nvSpPr>
        <p:spPr bwMode="auto">
          <a:xfrm>
            <a:off x="4462034" y="303312"/>
            <a:ext cx="21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fa-IR"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4572000" y="1460860"/>
            <a:ext cx="3885790" cy="2549004"/>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5220072" y="4247802"/>
            <a:ext cx="3466728" cy="1906029"/>
          </a:xfrm>
          <a:prstGeom prst="rect">
            <a:avLst/>
          </a:prstGeom>
        </p:spPr>
      </p:pic>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827584" y="1650157"/>
            <a:ext cx="2411730" cy="2562225"/>
          </a:xfrm>
          <a:prstGeom prst="rect">
            <a:avLst/>
          </a:prstGeom>
        </p:spPr>
      </p:pic>
      <p:sp>
        <p:nvSpPr>
          <p:cNvPr id="14" name="Text Box 375"/>
          <p:cNvSpPr txBox="1"/>
          <p:nvPr/>
        </p:nvSpPr>
        <p:spPr>
          <a:xfrm>
            <a:off x="1177786" y="4582021"/>
            <a:ext cx="2242086" cy="137357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lnSpc>
                <a:spcPct val="115000"/>
              </a:lnSpc>
            </a:pPr>
            <a:r>
              <a:rPr lang="fa-IR" b="1" dirty="0">
                <a:ln>
                  <a:noFill/>
                </a:ln>
                <a:solidFill>
                  <a:srgbClr val="806000"/>
                </a:solidFill>
                <a:effectLst/>
                <a:ea typeface="Calibri" panose="020F0502020204030204" pitchFamily="34" charset="0"/>
                <a:cs typeface="B Koodak" panose="00000700000000000000" pitchFamily="2" charset="-78"/>
              </a:rPr>
              <a:t>توالی فاز در ترانسفورمر رکتیفایر اهمیت ندارد</a:t>
            </a:r>
            <a:endParaRPr lang="en-US" dirty="0">
              <a:effectLst/>
              <a:latin typeface="Times New Roman" panose="02020603050405020304" pitchFamily="18" charset="0"/>
              <a:ea typeface="Times New Roman" panose="02020603050405020304" pitchFamily="18" charset="0"/>
              <a:cs typeface="B Koodak" panose="00000700000000000000" pitchFamily="2" charset="-78"/>
            </a:endParaRPr>
          </a:p>
        </p:txBody>
      </p:sp>
    </p:spTree>
    <p:extLst>
      <p:ext uri="{BB962C8B-B14F-4D97-AF65-F5344CB8AC3E}">
        <p14:creationId xmlns:p14="http://schemas.microsoft.com/office/powerpoint/2010/main" val="3518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3231654"/>
          </a:xfrm>
          <a:prstGeom prst="rect">
            <a:avLst/>
          </a:prstGeom>
        </p:spPr>
        <p:txBody>
          <a:bodyPr wrap="square">
            <a:spAutoFit/>
          </a:bodyPr>
          <a:lstStyle/>
          <a:p>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18</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p:cNvSpPr>
            <a:spLocks noChangeArrowheads="1"/>
          </p:cNvSpPr>
          <p:nvPr/>
        </p:nvSpPr>
        <p:spPr bwMode="auto">
          <a:xfrm>
            <a:off x="4462034" y="303312"/>
            <a:ext cx="21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fa-IR"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Text Box 375"/>
          <p:cNvSpPr txBox="1"/>
          <p:nvPr/>
        </p:nvSpPr>
        <p:spPr>
          <a:xfrm>
            <a:off x="971600" y="870466"/>
            <a:ext cx="7632848" cy="1629536"/>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r>
              <a:rPr lang="fa-IR" b="1" dirty="0">
                <a:cs typeface="B Koodak" panose="00000700000000000000" pitchFamily="2" charset="-78"/>
              </a:rPr>
              <a:t>توجه داشته باشد که حتما از کنترل فاز بدون توالی استفاده کنید واگر ناچار به استفاده از کنترل فاز با توالی شدید ،توالی فاز را در ترمینالهای ورودی رعایت کنید</a:t>
            </a:r>
            <a:r>
              <a:rPr lang="fa-IR" b="1" dirty="0" smtClean="0">
                <a:cs typeface="B Koodak" panose="00000700000000000000" pitchFamily="2" charset="-78"/>
              </a:rPr>
              <a:t>.</a:t>
            </a:r>
            <a:endParaRPr lang="en-US" b="1" dirty="0" smtClean="0">
              <a:cs typeface="B Koodak" panose="00000700000000000000" pitchFamily="2" charset="-78"/>
            </a:endParaRPr>
          </a:p>
          <a:p>
            <a:endParaRPr lang="en-US" dirty="0">
              <a:cs typeface="B Koodak" panose="00000700000000000000" pitchFamily="2" charset="-78"/>
            </a:endParaRPr>
          </a:p>
          <a:p>
            <a:r>
              <a:rPr lang="fa-IR" b="1" dirty="0">
                <a:cs typeface="B Koodak" panose="00000700000000000000" pitchFamily="2" charset="-78"/>
              </a:rPr>
              <a:t>در صورتیکه چراغ خطای قرمز رنگ </a:t>
            </a:r>
            <a:r>
              <a:rPr lang="en-US" dirty="0">
                <a:cs typeface="B Koodak" panose="00000700000000000000" pitchFamily="2" charset="-78"/>
              </a:rPr>
              <a:t>VOLT</a:t>
            </a:r>
            <a:r>
              <a:rPr lang="fa-IR" b="1" dirty="0">
                <a:cs typeface="B Koodak" panose="00000700000000000000" pitchFamily="2" charset="-78"/>
              </a:rPr>
              <a:t> روشن باشد حتما قطعی در 3فاز/نول ورودی و یا عدم تقارنی در فازها وجود دارد. که قطعی فاز را با لامپ چک یا مولتی متر و عدم تقارن فاز را با مولتی متر می توان تشخیص داد</a:t>
            </a:r>
            <a:r>
              <a:rPr lang="fa-IR" b="1" dirty="0" smtClean="0">
                <a:cs typeface="B Koodak" panose="00000700000000000000" pitchFamily="2" charset="-78"/>
              </a:rPr>
              <a:t>.</a:t>
            </a:r>
            <a:endParaRPr lang="en-US" b="1" dirty="0" smtClean="0">
              <a:cs typeface="B Koodak" panose="00000700000000000000" pitchFamily="2" charset="-78"/>
            </a:endParaRPr>
          </a:p>
          <a:p>
            <a:endParaRPr lang="en-US" b="1" dirty="0" smtClean="0">
              <a:cs typeface="B Koodak" panose="00000700000000000000" pitchFamily="2" charset="-78"/>
            </a:endParaRPr>
          </a:p>
          <a:p>
            <a:pPr lvl="0"/>
            <a:r>
              <a:rPr lang="fa-IR" altLang="en-US" b="1" dirty="0">
                <a:solidFill>
                  <a:srgbClr val="FF0000"/>
                </a:solidFill>
                <a:ea typeface="Calibri" panose="020F0502020204030204" pitchFamily="34" charset="0"/>
                <a:cs typeface="B Koodak" panose="00000700000000000000" pitchFamily="2" charset="-78"/>
              </a:rPr>
              <a:t>3-7-مرحله پنجم : اطمینان از اتصال مناسب و صحت عملکرد تایمر و کلید تایمر:</a:t>
            </a:r>
            <a:endParaRPr lang="en-US" altLang="en-US" sz="1000" dirty="0">
              <a:solidFill>
                <a:srgbClr val="FF0000"/>
              </a:solidFill>
              <a:cs typeface="B Koodak" panose="00000700000000000000" pitchFamily="2" charset="-78"/>
            </a:endParaRPr>
          </a:p>
          <a:p>
            <a:endParaRPr lang="en-US" dirty="0">
              <a:cs typeface="B Koodak" panose="00000700000000000000" pitchFamily="2" charset="-78"/>
            </a:endParaRPr>
          </a:p>
          <a:p>
            <a:r>
              <a:rPr lang="fa-IR" b="1" dirty="0">
                <a:cs typeface="B Koodak" panose="00000700000000000000" pitchFamily="2" charset="-78"/>
              </a:rPr>
              <a:t>تذکر مهم : حتما از کنترل فازهای مخصوص </a:t>
            </a:r>
            <a:r>
              <a:rPr lang="fa-IR" b="1" dirty="0" smtClean="0">
                <a:cs typeface="B Koodak" panose="00000700000000000000" pitchFamily="2" charset="-78"/>
              </a:rPr>
              <a:t>ترانسفورمر</a:t>
            </a:r>
            <a:endParaRPr lang="en-US" b="1" dirty="0" smtClean="0">
              <a:cs typeface="B Koodak" panose="00000700000000000000" pitchFamily="2" charset="-78"/>
            </a:endParaRPr>
          </a:p>
          <a:p>
            <a:r>
              <a:rPr lang="fa-IR" b="1" dirty="0" smtClean="0">
                <a:cs typeface="B Koodak" panose="00000700000000000000" pitchFamily="2" charset="-78"/>
              </a:rPr>
              <a:t> </a:t>
            </a:r>
            <a:r>
              <a:rPr lang="fa-IR" b="1" dirty="0">
                <a:cs typeface="B Koodak" panose="00000700000000000000" pitchFamily="2" charset="-78"/>
              </a:rPr>
              <a:t>رکتیفایر ساخت شرکت سازنده </a:t>
            </a:r>
            <a:r>
              <a:rPr lang="en-US" b="1" dirty="0">
                <a:cs typeface="B Koodak" panose="00000700000000000000" pitchFamily="2" charset="-78"/>
              </a:rPr>
              <a:t>T/R</a:t>
            </a:r>
            <a:r>
              <a:rPr lang="fa-IR" b="1" dirty="0">
                <a:cs typeface="B Koodak" panose="00000700000000000000" pitchFamily="2" charset="-78"/>
              </a:rPr>
              <a:t> استفاده کنید زیرا که تحمل </a:t>
            </a:r>
            <a:endParaRPr lang="en-US" b="1" dirty="0" smtClean="0">
              <a:cs typeface="B Koodak" panose="00000700000000000000" pitchFamily="2" charset="-78"/>
            </a:endParaRPr>
          </a:p>
          <a:p>
            <a:r>
              <a:rPr lang="fa-IR" b="1" dirty="0" smtClean="0">
                <a:cs typeface="B Koodak" panose="00000700000000000000" pitchFamily="2" charset="-78"/>
              </a:rPr>
              <a:t>ولتاژی </a:t>
            </a:r>
            <a:r>
              <a:rPr lang="fa-IR" b="1" dirty="0">
                <a:cs typeface="B Koodak" panose="00000700000000000000" pitchFamily="2" charset="-78"/>
              </a:rPr>
              <a:t>بالاتری(10% بالاتر) نسبت به کنترل فازهای بازاری دارند</a:t>
            </a:r>
            <a:r>
              <a:rPr lang="fa-IR" b="1" dirty="0" smtClean="0">
                <a:cs typeface="B Koodak" panose="00000700000000000000" pitchFamily="2" charset="-78"/>
              </a:rPr>
              <a:t>.</a:t>
            </a:r>
            <a:endParaRPr lang="en-US" b="1" dirty="0" smtClean="0">
              <a:cs typeface="B Koodak" panose="00000700000000000000" pitchFamily="2" charset="-78"/>
            </a:endParaRPr>
          </a:p>
          <a:p>
            <a:pPr lvl="0" eaLnBrk="0" hangingPunct="0"/>
            <a:r>
              <a:rPr lang="fa-IR" altLang="en-US" b="1" dirty="0">
                <a:ea typeface="Calibri" panose="020F0502020204030204" pitchFamily="34" charset="0"/>
                <a:cs typeface="B Koodak" panose="00000700000000000000" pitchFamily="2" charset="-78"/>
              </a:rPr>
              <a:t>در صورتیکه قصد دارید دستگاه را در وضعیت دائم کار استفاده </a:t>
            </a:r>
            <a:r>
              <a:rPr lang="fa-IR" altLang="en-US" b="1" dirty="0" smtClean="0">
                <a:ea typeface="Calibri" panose="020F0502020204030204" pitchFamily="34" charset="0"/>
                <a:cs typeface="B Koodak" panose="00000700000000000000" pitchFamily="2" charset="-78"/>
              </a:rPr>
              <a:t>کنید</a:t>
            </a:r>
            <a:endParaRPr lang="en-US" altLang="en-US" b="1" dirty="0" smtClean="0">
              <a:ea typeface="Calibri" panose="020F0502020204030204" pitchFamily="34" charset="0"/>
              <a:cs typeface="B Koodak" panose="00000700000000000000" pitchFamily="2" charset="-78"/>
            </a:endParaRPr>
          </a:p>
          <a:p>
            <a:pPr lvl="0" eaLnBrk="0" hangingPunct="0"/>
            <a:r>
              <a:rPr lang="fa-IR" altLang="en-US" b="1" dirty="0" smtClean="0">
                <a:ea typeface="Calibri" panose="020F0502020204030204" pitchFamily="34" charset="0"/>
                <a:cs typeface="B Koodak" panose="00000700000000000000" pitchFamily="2" charset="-78"/>
              </a:rPr>
              <a:t> </a:t>
            </a:r>
            <a:r>
              <a:rPr lang="fa-IR" altLang="en-US" b="1" dirty="0">
                <a:ea typeface="Calibri" panose="020F0502020204030204" pitchFamily="34" charset="0"/>
                <a:cs typeface="B Koodak" panose="00000700000000000000" pitchFamily="2" charset="-78"/>
              </a:rPr>
              <a:t>حتما کلید تایمر در وضعیت </a:t>
            </a:r>
            <a:r>
              <a:rPr lang="en-US" altLang="en-US" sz="1600" dirty="0">
                <a:ea typeface="Calibri" panose="020F0502020204030204" pitchFamily="34" charset="0"/>
                <a:cs typeface="B Koodak" panose="00000700000000000000" pitchFamily="2" charset="-78"/>
              </a:rPr>
              <a:t>CONT</a:t>
            </a:r>
            <a:r>
              <a:rPr lang="fa-IR" altLang="en-US" b="1" dirty="0">
                <a:ea typeface="Calibri" panose="020F0502020204030204" pitchFamily="34" charset="0"/>
                <a:cs typeface="B Koodak" panose="00000700000000000000" pitchFamily="2" charset="-78"/>
              </a:rPr>
              <a:t> قرار گیرد.</a:t>
            </a:r>
            <a:endParaRPr lang="en-US" altLang="en-US" sz="1000" dirty="0">
              <a:cs typeface="B Koodak" panose="00000700000000000000" pitchFamily="2" charset="-78"/>
            </a:endParaRPr>
          </a:p>
          <a:p>
            <a:pPr lvl="0" eaLnBrk="0" hangingPunct="0"/>
            <a:r>
              <a:rPr lang="fa-IR" altLang="en-US" b="1" dirty="0">
                <a:ea typeface="Calibri" panose="020F0502020204030204" pitchFamily="34" charset="0"/>
                <a:cs typeface="B Koodak" panose="00000700000000000000" pitchFamily="2" charset="-78"/>
              </a:rPr>
              <a:t>به همان ترتیبی که کلید اصلی را چک کردید ،کلید تایمر </a:t>
            </a:r>
            <a:endParaRPr lang="en-US" altLang="en-US" b="1" dirty="0" smtClean="0">
              <a:ea typeface="Calibri" panose="020F0502020204030204" pitchFamily="34" charset="0"/>
              <a:cs typeface="B Koodak" panose="00000700000000000000" pitchFamily="2" charset="-78"/>
            </a:endParaRPr>
          </a:p>
          <a:p>
            <a:pPr lvl="0" eaLnBrk="0" hangingPunct="0"/>
            <a:r>
              <a:rPr lang="fa-IR" altLang="en-US" b="1" dirty="0" smtClean="0">
                <a:ea typeface="Calibri" panose="020F0502020204030204" pitchFamily="34" charset="0"/>
                <a:cs typeface="B Koodak" panose="00000700000000000000" pitchFamily="2" charset="-78"/>
              </a:rPr>
              <a:t>را </a:t>
            </a:r>
            <a:r>
              <a:rPr lang="fa-IR" altLang="en-US" b="1" dirty="0">
                <a:ea typeface="Calibri" panose="020F0502020204030204" pitchFamily="34" charset="0"/>
                <a:cs typeface="B Koodak" panose="00000700000000000000" pitchFamily="2" charset="-78"/>
              </a:rPr>
              <a:t>هم کنترل </a:t>
            </a:r>
            <a:r>
              <a:rPr lang="fa-IR" altLang="en-US" b="1" dirty="0" smtClean="0">
                <a:ea typeface="Calibri" panose="020F0502020204030204" pitchFamily="34" charset="0"/>
                <a:cs typeface="B Koodak" panose="00000700000000000000" pitchFamily="2" charset="-78"/>
              </a:rPr>
              <a:t>کنید</a:t>
            </a:r>
            <a:r>
              <a:rPr lang="en-US" altLang="en-US" b="1" dirty="0" smtClean="0">
                <a:ea typeface="Calibri" panose="020F0502020204030204" pitchFamily="34" charset="0"/>
                <a:cs typeface="B Koodak" panose="00000700000000000000" pitchFamily="2" charset="-78"/>
              </a:rPr>
              <a:t> </a:t>
            </a:r>
            <a:r>
              <a:rPr lang="fa-IR" altLang="en-US" b="1" dirty="0" smtClean="0">
                <a:ea typeface="Calibri" panose="020F0502020204030204" pitchFamily="34" charset="0"/>
                <a:cs typeface="B Koodak" panose="00000700000000000000" pitchFamily="2" charset="-78"/>
              </a:rPr>
              <a:t>برای </a:t>
            </a:r>
            <a:r>
              <a:rPr lang="fa-IR" altLang="en-US" b="1" dirty="0">
                <a:ea typeface="Calibri" panose="020F0502020204030204" pitchFamily="34" charset="0"/>
                <a:cs typeface="B Koodak" panose="00000700000000000000" pitchFamily="2" charset="-78"/>
              </a:rPr>
              <a:t>کنترل صحت عملکرد تایمر با قرار دادن </a:t>
            </a:r>
            <a:r>
              <a:rPr lang="fa-IR" altLang="en-US" b="1" dirty="0" smtClean="0">
                <a:ea typeface="Calibri" panose="020F0502020204030204" pitchFamily="34" charset="0"/>
                <a:cs typeface="B Koodak" panose="00000700000000000000" pitchFamily="2" charset="-78"/>
              </a:rPr>
              <a:t>کلید</a:t>
            </a:r>
            <a:endParaRPr lang="en-US" altLang="en-US" b="1" dirty="0" smtClean="0">
              <a:ea typeface="Calibri" panose="020F0502020204030204" pitchFamily="34" charset="0"/>
              <a:cs typeface="B Koodak" panose="00000700000000000000" pitchFamily="2" charset="-78"/>
            </a:endParaRPr>
          </a:p>
          <a:p>
            <a:pPr lvl="0" eaLnBrk="0" hangingPunct="0"/>
            <a:r>
              <a:rPr lang="fa-IR" altLang="en-US" b="1" dirty="0" smtClean="0">
                <a:ea typeface="Calibri" panose="020F0502020204030204" pitchFamily="34" charset="0"/>
                <a:cs typeface="B Koodak" panose="00000700000000000000" pitchFamily="2" charset="-78"/>
              </a:rPr>
              <a:t> </a:t>
            </a:r>
            <a:r>
              <a:rPr lang="fa-IR" altLang="en-US" b="1" dirty="0">
                <a:ea typeface="Calibri" panose="020F0502020204030204" pitchFamily="34" charset="0"/>
                <a:cs typeface="B Koodak" panose="00000700000000000000" pitchFamily="2" charset="-78"/>
              </a:rPr>
              <a:t>تایمر در وضعیت </a:t>
            </a:r>
            <a:r>
              <a:rPr lang="en-US" altLang="en-US" sz="1600" b="1" dirty="0">
                <a:ea typeface="Calibri" panose="020F0502020204030204" pitchFamily="34" charset="0"/>
                <a:cs typeface="B Koodak" panose="00000700000000000000" pitchFamily="2" charset="-78"/>
              </a:rPr>
              <a:t>TIME</a:t>
            </a:r>
            <a:r>
              <a:rPr lang="fa-IR" altLang="en-US" b="1" dirty="0">
                <a:ea typeface="Calibri" panose="020F0502020204030204" pitchFamily="34" charset="0"/>
                <a:cs typeface="B Koodak" panose="00000700000000000000" pitchFamily="2" charset="-78"/>
              </a:rPr>
              <a:t> و تنظیم زمان روشن/خاموش دستگاه </a:t>
            </a:r>
            <a:r>
              <a:rPr lang="fa-IR" altLang="en-US" b="1" dirty="0" smtClean="0">
                <a:ea typeface="Calibri" panose="020F0502020204030204" pitchFamily="34" charset="0"/>
                <a:cs typeface="B Koodak" panose="00000700000000000000" pitchFamily="2" charset="-78"/>
              </a:rPr>
              <a:t>با</a:t>
            </a:r>
            <a:endParaRPr lang="en-US" altLang="en-US" b="1" dirty="0" smtClean="0">
              <a:ea typeface="Calibri" panose="020F0502020204030204" pitchFamily="34" charset="0"/>
              <a:cs typeface="B Koodak" panose="00000700000000000000" pitchFamily="2" charset="-78"/>
            </a:endParaRPr>
          </a:p>
          <a:p>
            <a:pPr lvl="0" eaLnBrk="0" hangingPunct="0"/>
            <a:r>
              <a:rPr lang="fa-IR" altLang="en-US" b="1" dirty="0" smtClean="0">
                <a:ea typeface="Calibri" panose="020F0502020204030204" pitchFamily="34" charset="0"/>
                <a:cs typeface="B Koodak" panose="00000700000000000000" pitchFamily="2" charset="-78"/>
              </a:rPr>
              <a:t> </a:t>
            </a:r>
            <a:r>
              <a:rPr lang="fa-IR" altLang="en-US" b="1" dirty="0">
                <a:ea typeface="Calibri" panose="020F0502020204030204" pitchFamily="34" charset="0"/>
                <a:cs typeface="B Koodak" panose="00000700000000000000" pitchFamily="2" charset="-78"/>
              </a:rPr>
              <a:t>کلیدهایی روی تایمر تعبیه </a:t>
            </a:r>
            <a:r>
              <a:rPr lang="fa-IR" altLang="en-US" b="1" dirty="0" smtClean="0">
                <a:ea typeface="Calibri" panose="020F0502020204030204" pitchFamily="34" charset="0"/>
                <a:cs typeface="B Koodak" panose="00000700000000000000" pitchFamily="2" charset="-78"/>
              </a:rPr>
              <a:t>شده</a:t>
            </a:r>
            <a:endParaRPr lang="en-US" altLang="en-US" b="1" dirty="0" smtClean="0">
              <a:ea typeface="Calibri" panose="020F0502020204030204" pitchFamily="34" charset="0"/>
              <a:cs typeface="B Koodak" panose="00000700000000000000" pitchFamily="2" charset="-78"/>
            </a:endParaRPr>
          </a:p>
          <a:p>
            <a:pPr lvl="0" eaLnBrk="0" hangingPunct="0"/>
            <a:r>
              <a:rPr lang="fa-IR" altLang="en-US" b="1" dirty="0" smtClean="0">
                <a:ea typeface="Calibri" panose="020F0502020204030204" pitchFamily="34" charset="0"/>
                <a:cs typeface="B Koodak" panose="00000700000000000000" pitchFamily="2" charset="-78"/>
              </a:rPr>
              <a:t> </a:t>
            </a:r>
            <a:r>
              <a:rPr lang="fa-IR" altLang="en-US" b="1" dirty="0">
                <a:ea typeface="Calibri" panose="020F0502020204030204" pitchFamily="34" charset="0"/>
                <a:cs typeface="B Koodak" panose="00000700000000000000" pitchFamily="2" charset="-78"/>
              </a:rPr>
              <a:t>فرمان روشن/خاموش دستگاه را کنترل کنید.</a:t>
            </a:r>
            <a:endParaRPr lang="en-US" altLang="en-US" sz="1000" dirty="0">
              <a:cs typeface="B Koodak" panose="00000700000000000000" pitchFamily="2" charset="-78"/>
            </a:endParaRPr>
          </a:p>
          <a:p>
            <a:endParaRPr lang="en-US" b="1" dirty="0" smtClean="0">
              <a:cs typeface="B Koodak" panose="00000700000000000000" pitchFamily="2" charset="-78"/>
            </a:endParaRPr>
          </a:p>
          <a:p>
            <a:endParaRPr lang="en-US" dirty="0">
              <a:cs typeface="B Koodak" panose="00000700000000000000" pitchFamily="2" charset="-78"/>
            </a:endParaRPr>
          </a:p>
          <a:p>
            <a:r>
              <a:rPr lang="ar-SA" b="1" dirty="0"/>
              <a:t> </a:t>
            </a:r>
            <a:endParaRPr lang="en-US" dirty="0"/>
          </a:p>
        </p:txBody>
      </p:sp>
      <p:pic>
        <p:nvPicPr>
          <p:cNvPr id="9217" name="Picture 133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56" y="3212976"/>
            <a:ext cx="2714625"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736" y="1052736"/>
            <a:ext cx="8229600" cy="4389437"/>
          </a:xfrm>
        </p:spPr>
        <p:txBody>
          <a:bodyPr/>
          <a:lstStyle/>
          <a:p>
            <a:pPr marL="0" indent="0" algn="r" rtl="1">
              <a:buNone/>
            </a:pPr>
            <a:r>
              <a:rPr lang="fa-IR" sz="1800" b="1" dirty="0" smtClean="0">
                <a:solidFill>
                  <a:srgbClr val="FF0000"/>
                </a:solidFill>
                <a:cs typeface="B Koodak" panose="00000700000000000000" pitchFamily="2" charset="-78"/>
              </a:rPr>
              <a:t>3-8- </a:t>
            </a:r>
            <a:r>
              <a:rPr lang="fa-IR" sz="1800" b="1" dirty="0">
                <a:solidFill>
                  <a:srgbClr val="FF0000"/>
                </a:solidFill>
                <a:cs typeface="B Koodak" panose="00000700000000000000" pitchFamily="2" charset="-78"/>
              </a:rPr>
              <a:t>اطمینان از صحت عملکرد برد کنترل کننده </a:t>
            </a:r>
            <a:r>
              <a:rPr lang="fa-IR" sz="1800" b="1" dirty="0" smtClean="0">
                <a:solidFill>
                  <a:srgbClr val="FF0000"/>
                </a:solidFill>
                <a:cs typeface="B Koodak" panose="00000700000000000000" pitchFamily="2" charset="-78"/>
              </a:rPr>
              <a:t>:</a:t>
            </a:r>
          </a:p>
          <a:p>
            <a:pPr marL="0" indent="0" algn="r" rtl="1">
              <a:buNone/>
            </a:pP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روی بردهای ترانسفورمر رکتیفایر 3 ال ای دی کوچک قرمز رنگ وجود دارد که بصورت دائم روشن است و نشانگر صحت عملکرد برد کنترل می باشد.</a:t>
            </a: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19</a:t>
            </a:fld>
            <a:endParaRPr lang="en-US" dirty="0"/>
          </a:p>
        </p:txBody>
      </p:sp>
      <p:pic>
        <p:nvPicPr>
          <p:cNvPr id="15" name="Picture 14"/>
          <p:cNvPicPr/>
          <p:nvPr/>
        </p:nvPicPr>
        <p:blipFill>
          <a:blip r:embed="rId2">
            <a:extLst>
              <a:ext uri="{28A0092B-C50C-407E-A947-70E740481C1C}">
                <a14:useLocalDpi xmlns:a14="http://schemas.microsoft.com/office/drawing/2010/main" val="0"/>
              </a:ext>
            </a:extLst>
          </a:blip>
          <a:stretch>
            <a:fillRect/>
          </a:stretch>
        </p:blipFill>
        <p:spPr>
          <a:xfrm>
            <a:off x="809506" y="2878337"/>
            <a:ext cx="3796030" cy="2817495"/>
          </a:xfrm>
          <a:prstGeom prst="rect">
            <a:avLst/>
          </a:prstGeom>
        </p:spPr>
      </p:pic>
      <p:pic>
        <p:nvPicPr>
          <p:cNvPr id="16" name="Picture 15"/>
          <p:cNvPicPr/>
          <p:nvPr/>
        </p:nvPicPr>
        <p:blipFill>
          <a:blip r:embed="rId3">
            <a:extLst>
              <a:ext uri="{28A0092B-C50C-407E-A947-70E740481C1C}">
                <a14:useLocalDpi xmlns:a14="http://schemas.microsoft.com/office/drawing/2010/main" val="0"/>
              </a:ext>
            </a:extLst>
          </a:blip>
          <a:stretch>
            <a:fillRect/>
          </a:stretch>
        </p:blipFill>
        <p:spPr>
          <a:xfrm rot="16200000">
            <a:off x="5343069" y="2945964"/>
            <a:ext cx="2842895" cy="2656840"/>
          </a:xfrm>
          <a:prstGeom prst="rect">
            <a:avLst/>
          </a:prstGeom>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358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28596" y="2792910"/>
            <a:ext cx="82153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r>
              <a:rPr lang="fa-IR" sz="4400" b="1" dirty="0">
                <a:solidFill>
                  <a:prstClr val="white"/>
                </a:solidFill>
                <a:cs typeface="B Yekan" pitchFamily="2" charset="-78"/>
              </a:rPr>
              <a:t>عیب یابی و رفع عیب ترانس رکتیفایر</a:t>
            </a:r>
            <a:endParaRPr lang="en-US" sz="4400" b="1" dirty="0">
              <a:solidFill>
                <a:prstClr val="white"/>
              </a:solidFill>
              <a:cs typeface="B Yekan" pitchFamily="2" charset="-78"/>
            </a:endParaRPr>
          </a:p>
        </p:txBody>
      </p:sp>
      <p:sp>
        <p:nvSpPr>
          <p:cNvPr id="2" name="Slide Number Placeholder 1"/>
          <p:cNvSpPr>
            <a:spLocks noGrp="1"/>
          </p:cNvSpPr>
          <p:nvPr>
            <p:ph type="sldNum" sz="quarter" idx="12"/>
          </p:nvPr>
        </p:nvSpPr>
        <p:spPr/>
        <p:txBody>
          <a:bodyPr/>
          <a:lstStyle/>
          <a:p>
            <a:pPr>
              <a:defRPr/>
            </a:pPr>
            <a:fld id="{FA942B37-258B-44EC-8E4A-99D7F1B8FFC3}" type="slidenum">
              <a:rPr lang="en-US" smtClean="0">
                <a:solidFill>
                  <a:srgbClr val="DBF5F9">
                    <a:shade val="90000"/>
                  </a:srgbClr>
                </a:solidFill>
              </a:rPr>
              <a:pPr>
                <a:defRPr/>
              </a:pPr>
              <a:t>2</a:t>
            </a:fld>
            <a:endParaRPr lang="en-US" dirty="0">
              <a:solidFill>
                <a:srgbClr val="DBF5F9">
                  <a:shade val="90000"/>
                </a:srgbClr>
              </a:solidFill>
            </a:endParaRPr>
          </a:p>
        </p:txBody>
      </p:sp>
    </p:spTree>
    <p:extLst>
      <p:ext uri="{BB962C8B-B14F-4D97-AF65-F5344CB8AC3E}">
        <p14:creationId xmlns:p14="http://schemas.microsoft.com/office/powerpoint/2010/main" val="231356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strVal val="#ppt_w+.3"/>
                                          </p:val>
                                        </p:tav>
                                        <p:tav tm="100000">
                                          <p:val>
                                            <p:strVal val="#ppt_w"/>
                                          </p:val>
                                        </p:tav>
                                      </p:tavLst>
                                    </p:anim>
                                    <p:anim calcmode="lin" valueType="num">
                                      <p:cBhvr>
                                        <p:cTn id="8" dur="1250" fill="hold"/>
                                        <p:tgtEl>
                                          <p:spTgt spid="11"/>
                                        </p:tgtEl>
                                        <p:attrNameLst>
                                          <p:attrName>ppt_h</p:attrName>
                                        </p:attrNameLst>
                                      </p:cBhvr>
                                      <p:tavLst>
                                        <p:tav tm="0">
                                          <p:val>
                                            <p:strVal val="#ppt_h"/>
                                          </p:val>
                                        </p:tav>
                                        <p:tav tm="100000">
                                          <p:val>
                                            <p:strVal val="#ppt_h"/>
                                          </p:val>
                                        </p:tav>
                                      </p:tavLst>
                                    </p:anim>
                                    <p:animEffect transition="in" filter="fade">
                                      <p:cBhvr>
                                        <p:cTn id="9"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301608" cy="5256584"/>
          </a:xfrm>
        </p:spPr>
        <p:txBody>
          <a:bodyPr/>
          <a:lstStyle/>
          <a:p>
            <a:pPr marL="0" indent="0" algn="r" rtl="1">
              <a:buNone/>
            </a:pPr>
            <a:r>
              <a:rPr lang="fa-IR" sz="1800" b="1" dirty="0">
                <a:cs typeface="B Koodak" panose="00000700000000000000" pitchFamily="2" charset="-78"/>
              </a:rPr>
              <a:t>روی بردهای ترانسفورمر رکتیفایر 3 ال ای دی رنگی بزگ هم وجود دارد که</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fa-IR" sz="1800" b="1" dirty="0" smtClean="0">
                <a:cs typeface="B Koodak" panose="00000700000000000000" pitchFamily="2" charset="-78"/>
              </a:rPr>
              <a:t> </a:t>
            </a:r>
            <a:r>
              <a:rPr lang="en-US" sz="1800" b="1" dirty="0" smtClean="0">
                <a:cs typeface="B Koodak" panose="00000700000000000000" pitchFamily="2" charset="-78"/>
              </a:rPr>
              <a:t>     </a:t>
            </a:r>
            <a:r>
              <a:rPr lang="fa-IR" sz="1800" b="1" dirty="0" smtClean="0">
                <a:cs typeface="B Koodak" panose="00000700000000000000" pitchFamily="2" charset="-78"/>
              </a:rPr>
              <a:t>ال </a:t>
            </a:r>
            <a:r>
              <a:rPr lang="fa-IR" sz="1800" b="1" dirty="0">
                <a:cs typeface="B Koodak" panose="00000700000000000000" pitchFamily="2" charset="-78"/>
              </a:rPr>
              <a:t>ای دی سبز : نشانگر کار در وضعیت جریان ثابت است</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en-US" sz="1800" b="1" dirty="0" smtClean="0">
                <a:cs typeface="B Koodak" panose="00000700000000000000" pitchFamily="2" charset="-78"/>
              </a:rPr>
              <a:t>      </a:t>
            </a:r>
            <a:r>
              <a:rPr lang="fa-IR" sz="1800" b="1" dirty="0" smtClean="0">
                <a:cs typeface="B Koodak" panose="00000700000000000000" pitchFamily="2" charset="-78"/>
              </a:rPr>
              <a:t>ال </a:t>
            </a:r>
            <a:r>
              <a:rPr lang="fa-IR" sz="1800" b="1" dirty="0">
                <a:cs typeface="B Koodak" panose="00000700000000000000" pitchFamily="2" charset="-78"/>
              </a:rPr>
              <a:t>ای دی قرمز : نشانگر کار در وضعیت ولتاژ ثابت است</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indent="0" algn="r" rtl="1">
              <a:buNone/>
            </a:pPr>
            <a:endParaRPr lang="fa-IR" sz="1800" dirty="0">
              <a:cs typeface="B Koodak" panose="00000700000000000000" pitchFamily="2" charset="-78"/>
            </a:endParaRPr>
          </a:p>
          <a:p>
            <a:pPr marL="0" indent="0" algn="r" rtl="1">
              <a:buNone/>
            </a:pPr>
            <a:r>
              <a:rPr lang="fa-IR" sz="1800" b="1" dirty="0" smtClean="0">
                <a:cs typeface="B Koodak" panose="00000700000000000000" pitchFamily="2" charset="-78"/>
              </a:rPr>
              <a:t> </a:t>
            </a:r>
            <a:r>
              <a:rPr lang="en-US" sz="1800" b="1" dirty="0" smtClean="0">
                <a:cs typeface="B Koodak" panose="00000700000000000000" pitchFamily="2" charset="-78"/>
              </a:rPr>
              <a:t>     </a:t>
            </a:r>
            <a:r>
              <a:rPr lang="fa-IR" sz="1800" b="1" dirty="0" smtClean="0">
                <a:cs typeface="B Koodak" panose="00000700000000000000" pitchFamily="2" charset="-78"/>
              </a:rPr>
              <a:t>ال </a:t>
            </a:r>
            <a:r>
              <a:rPr lang="fa-IR" sz="1800" b="1" dirty="0">
                <a:cs typeface="B Koodak" panose="00000700000000000000" pitchFamily="2" charset="-78"/>
              </a:rPr>
              <a:t>ای دی زرد : نشانگر کار در وضعیت پتانسیل ثابت است</a:t>
            </a:r>
            <a:r>
              <a:rPr lang="fa-IR" sz="1800" b="1" dirty="0" smtClean="0">
                <a:cs typeface="B Koodak" panose="00000700000000000000" pitchFamily="2" charset="-78"/>
              </a:rPr>
              <a:t>.</a:t>
            </a:r>
          </a:p>
          <a:p>
            <a:pPr marL="0" indent="0" algn="r" rtl="1">
              <a:buNone/>
            </a:pPr>
            <a:endParaRPr lang="en-US" sz="1800"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در صورتیکه با کلید تغییر وضعیت دستگاه را در مد </a:t>
            </a:r>
            <a:r>
              <a:rPr lang="en-US" sz="1800" dirty="0">
                <a:latin typeface="Arial" panose="020B0604020202020204" pitchFamily="34" charset="0"/>
                <a:cs typeface="Arial" panose="020B0604020202020204" pitchFamily="34" charset="0"/>
              </a:rPr>
              <a:t>CC</a:t>
            </a:r>
            <a:r>
              <a:rPr lang="fa-IR" sz="1800" b="1" dirty="0">
                <a:cs typeface="B Koodak" panose="00000700000000000000" pitchFamily="2" charset="-78"/>
              </a:rPr>
              <a:t> قرار دهید </a:t>
            </a:r>
            <a:r>
              <a:rPr lang="en-US" sz="1800" dirty="0">
                <a:latin typeface="Arial" panose="020B0604020202020204" pitchFamily="34" charset="0"/>
                <a:cs typeface="Arial" panose="020B0604020202020204" pitchFamily="34" charset="0"/>
              </a:rPr>
              <a:t>LED</a:t>
            </a:r>
            <a:r>
              <a:rPr lang="fa-IR" sz="1800" b="1" dirty="0">
                <a:cs typeface="B Koodak" panose="00000700000000000000" pitchFamily="2" charset="-78"/>
              </a:rPr>
              <a:t> سبز رنگ روشن می گردد وبه همین ترتیب کلید در هر وضعیتی قرار گیرد </a:t>
            </a:r>
            <a:r>
              <a:rPr lang="en-US" sz="1800" dirty="0">
                <a:latin typeface="Arial" panose="020B0604020202020204" pitchFamily="34" charset="0"/>
                <a:cs typeface="Arial" panose="020B0604020202020204" pitchFamily="34" charset="0"/>
              </a:rPr>
              <a:t>LED</a:t>
            </a:r>
            <a:r>
              <a:rPr lang="fa-IR" sz="1800" b="1" dirty="0">
                <a:cs typeface="B Koodak" panose="00000700000000000000" pitchFamily="2" charset="-78"/>
              </a:rPr>
              <a:t> مربوطه روشن می گردد</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fa-IR" sz="1800" b="1" dirty="0" smtClean="0">
                <a:cs typeface="B Koodak" panose="00000700000000000000" pitchFamily="2" charset="-78"/>
              </a:rPr>
              <a:t>در </a:t>
            </a:r>
            <a:r>
              <a:rPr lang="fa-IR" sz="1800" b="1" dirty="0">
                <a:cs typeface="B Koodak" panose="00000700000000000000" pitchFamily="2" charset="-78"/>
              </a:rPr>
              <a:t>صورتیکه در مد </a:t>
            </a:r>
            <a:r>
              <a:rPr lang="en-US" sz="1800" dirty="0">
                <a:latin typeface="Arial" panose="020B0604020202020204" pitchFamily="34" charset="0"/>
                <a:cs typeface="Arial" panose="020B0604020202020204" pitchFamily="34" charset="0"/>
              </a:rPr>
              <a:t>CC</a:t>
            </a:r>
            <a:r>
              <a:rPr lang="fa-IR" sz="1800" b="1" dirty="0">
                <a:cs typeface="B Koodak" panose="00000700000000000000" pitchFamily="2" charset="-78"/>
              </a:rPr>
              <a:t> کار می کنید و به علت تغییر بار، ولتاژتا حداکثر مقدار خود بالا رود و </a:t>
            </a:r>
            <a:r>
              <a:rPr lang="en-US" sz="1800" dirty="0">
                <a:latin typeface="Arial" panose="020B0604020202020204" pitchFamily="34" charset="0"/>
                <a:cs typeface="Arial" panose="020B0604020202020204" pitchFamily="34" charset="0"/>
              </a:rPr>
              <a:t>LIMIT</a:t>
            </a:r>
            <a:r>
              <a:rPr lang="fa-IR" sz="1800" b="1" dirty="0">
                <a:cs typeface="B Koodak" panose="00000700000000000000" pitchFamily="2" charset="-78"/>
              </a:rPr>
              <a:t> نماید چراغ وضعیت </a:t>
            </a:r>
            <a:r>
              <a:rPr lang="en-US" sz="1800" dirty="0">
                <a:latin typeface="Arial" panose="020B0604020202020204" pitchFamily="34" charset="0"/>
                <a:cs typeface="Arial" panose="020B0604020202020204" pitchFamily="34" charset="0"/>
              </a:rPr>
              <a:t>CC</a:t>
            </a:r>
            <a:r>
              <a:rPr lang="fa-IR" sz="1800" b="1" dirty="0">
                <a:cs typeface="B Koodak" panose="00000700000000000000" pitchFamily="2" charset="-78"/>
              </a:rPr>
              <a:t> خاموش و </a:t>
            </a:r>
            <a:r>
              <a:rPr lang="en-US" sz="1800" dirty="0">
                <a:latin typeface="Arial" panose="020B0604020202020204" pitchFamily="34" charset="0"/>
                <a:cs typeface="Arial" panose="020B0604020202020204" pitchFamily="34" charset="0"/>
              </a:rPr>
              <a:t>LED</a:t>
            </a:r>
            <a:r>
              <a:rPr lang="fa-IR" sz="1800" b="1" dirty="0">
                <a:cs typeface="B Koodak" panose="00000700000000000000" pitchFamily="2" charset="-78"/>
              </a:rPr>
              <a:t> وضعیت </a:t>
            </a:r>
            <a:r>
              <a:rPr lang="en-US" sz="1800" dirty="0">
                <a:latin typeface="Arial" panose="020B0604020202020204" pitchFamily="34" charset="0"/>
                <a:cs typeface="Arial" panose="020B0604020202020204" pitchFamily="34" charset="0"/>
              </a:rPr>
              <a:t>CV</a:t>
            </a:r>
            <a:r>
              <a:rPr lang="fa-IR" sz="1800" b="1" dirty="0">
                <a:cs typeface="B Koodak" panose="00000700000000000000" pitchFamily="2" charset="-78"/>
              </a:rPr>
              <a:t> روشن می گردد.</a:t>
            </a:r>
            <a:endParaRPr lang="en-US" sz="1800" dirty="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20</a:t>
            </a:fld>
            <a:endParaRPr lang="en-US" dirty="0"/>
          </a:p>
        </p:txBody>
      </p:sp>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8439587" y="1556792"/>
            <a:ext cx="329565" cy="333375"/>
          </a:xfrm>
          <a:prstGeom prst="rect">
            <a:avLst/>
          </a:prstGeom>
        </p:spPr>
      </p:pic>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8429427" y="2250353"/>
            <a:ext cx="339725" cy="337820"/>
          </a:xfrm>
          <a:prstGeom prst="rect">
            <a:avLst/>
          </a:prstGeom>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8429427" y="2907339"/>
            <a:ext cx="324485" cy="337820"/>
          </a:xfrm>
          <a:prstGeom prst="rect">
            <a:avLst/>
          </a:prstGeom>
        </p:spPr>
      </p:pic>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10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548680"/>
            <a:ext cx="8229600" cy="4389437"/>
          </a:xfrm>
        </p:spPr>
        <p:txBody>
          <a:bodyPr/>
          <a:lstStyle/>
          <a:p>
            <a:pPr marL="0" indent="0" algn="r" rtl="1">
              <a:buNone/>
            </a:pPr>
            <a:r>
              <a:rPr lang="fa-IR" b="1" dirty="0"/>
              <a:t> </a:t>
            </a:r>
            <a:endParaRPr lang="en-US" dirty="0"/>
          </a:p>
          <a:p>
            <a:pPr marL="0" indent="0" algn="r" rtl="1">
              <a:buNone/>
            </a:pPr>
            <a:r>
              <a:rPr lang="fa-IR" sz="1800" b="1" dirty="0" smtClean="0">
                <a:solidFill>
                  <a:srgbClr val="FF0000"/>
                </a:solidFill>
                <a:cs typeface="B Koodak" panose="00000700000000000000" pitchFamily="2" charset="-78"/>
              </a:rPr>
              <a:t>3-9- </a:t>
            </a:r>
            <a:r>
              <a:rPr lang="fa-IR" sz="1800" b="1" dirty="0">
                <a:solidFill>
                  <a:srgbClr val="FF0000"/>
                </a:solidFill>
                <a:cs typeface="B Koodak" panose="00000700000000000000" pitchFamily="2" charset="-78"/>
              </a:rPr>
              <a:t>اطمینان از صحت عملکرد ولوم برد کنترل کننده </a:t>
            </a:r>
            <a:r>
              <a:rPr lang="fa-IR" sz="1800" b="1" dirty="0" smtClean="0">
                <a:solidFill>
                  <a:srgbClr val="FF0000"/>
                </a:solidFill>
                <a:cs typeface="B Koodak" panose="00000700000000000000" pitchFamily="2" charset="-78"/>
              </a:rPr>
              <a:t>:</a:t>
            </a:r>
            <a:endParaRPr lang="en-US" sz="1800" b="1" dirty="0" smtClean="0">
              <a:solidFill>
                <a:srgbClr val="FF0000"/>
              </a:solidFill>
              <a:cs typeface="B Koodak" panose="00000700000000000000" pitchFamily="2" charset="-78"/>
            </a:endParaRPr>
          </a:p>
          <a:p>
            <a:pPr marL="0" indent="0" algn="r" rtl="1">
              <a:buNone/>
            </a:pP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برای کنترل صحت عملکرد ولوم باید کلیه اتصالات ولوم را از برد قطع کرد،سپس مولتی متر را در وضعیت اهم قراردهید وپراب ها را بین  مقاومت سر وسط ولوم با </a:t>
            </a:r>
            <a:r>
              <a:rPr lang="en-US" sz="1800" b="1" dirty="0">
                <a:latin typeface="Arial" panose="020B0604020202020204" pitchFamily="34" charset="0"/>
                <a:cs typeface="Arial" panose="020B0604020202020204" pitchFamily="34" charset="0"/>
              </a:rPr>
              <a:t>Ground</a:t>
            </a:r>
            <a:r>
              <a:rPr lang="en-US" sz="1800" b="1" dirty="0">
                <a:cs typeface="B Koodak" panose="00000700000000000000" pitchFamily="2" charset="-78"/>
              </a:rPr>
              <a:t> </a:t>
            </a:r>
            <a:r>
              <a:rPr lang="fa-IR" sz="1800" b="1" dirty="0">
                <a:cs typeface="B Koodak" panose="00000700000000000000" pitchFamily="2" charset="-78"/>
              </a:rPr>
              <a:t> (سر ابتدایی) قراردهید و ولوم را به آرامی بچرخانید. در صورتیکه مقاومت  از صفر تا 10 کیلو اهم بدون نوسان تغییر کند</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indent="0" algn="r" rtl="1">
              <a:buNone/>
            </a:pPr>
            <a:endParaRPr lang="en-US" sz="1800" b="1"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برخی از ایرادات ناشی از عملکرد نامناسب ولوم به شرح ذیل می باشد</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lvl="0" indent="0" algn="r" rtl="1">
              <a:buNone/>
            </a:pPr>
            <a:r>
              <a:rPr lang="fa-IR" sz="1800" b="1" dirty="0" smtClean="0">
                <a:cs typeface="B Koodak" panose="00000700000000000000" pitchFamily="2" charset="-78"/>
              </a:rPr>
              <a:t>در </a:t>
            </a:r>
            <a:r>
              <a:rPr lang="fa-IR" sz="1800" b="1" dirty="0">
                <a:cs typeface="B Koodak" panose="00000700000000000000" pitchFamily="2" charset="-78"/>
              </a:rPr>
              <a:t>صورتیکه بعد از کمی چرخاندن ولوم ،دستگاه از کنترل خارج شده و بلافاصله یکی ازمیترها در حداکثر مقدار خود قرار گیرند و </a:t>
            </a:r>
            <a:r>
              <a:rPr lang="en-US" sz="1800" b="1" dirty="0">
                <a:latin typeface="Arial" panose="020B0604020202020204" pitchFamily="34" charset="0"/>
                <a:cs typeface="Arial" panose="020B0604020202020204" pitchFamily="34" charset="0"/>
              </a:rPr>
              <a:t>Limit</a:t>
            </a:r>
            <a:r>
              <a:rPr lang="fa-IR" sz="1800" b="1" dirty="0">
                <a:cs typeface="B Koodak" panose="00000700000000000000" pitchFamily="2" charset="-78"/>
              </a:rPr>
              <a:t> نماید( در نزدیکترین مقدار </a:t>
            </a:r>
            <a:r>
              <a:rPr lang="en-US" sz="1800" b="1" dirty="0">
                <a:latin typeface="Arial" panose="020B0604020202020204" pitchFamily="34" charset="0"/>
                <a:cs typeface="Arial" panose="020B0604020202020204" pitchFamily="34" charset="0"/>
              </a:rPr>
              <a:t>Limit </a:t>
            </a:r>
            <a:r>
              <a:rPr lang="fa-IR" sz="1800" b="1" dirty="0">
                <a:latin typeface="Arial" panose="020B0604020202020204" pitchFamily="34" charset="0"/>
                <a:cs typeface="Arial" panose="020B0604020202020204" pitchFamily="34" charset="0"/>
              </a:rPr>
              <a:t> </a:t>
            </a:r>
            <a:r>
              <a:rPr lang="fa-IR" sz="1800" b="1" dirty="0">
                <a:cs typeface="B Koodak" panose="00000700000000000000" pitchFamily="2" charset="-78"/>
              </a:rPr>
              <a:t>ولتاژ یا جریان متوقف می شود.) و ثابت بمانند ،احتمال خرابی ولوم وجود دارد(یا ولوم معیوب شده یا سیم </a:t>
            </a:r>
            <a:r>
              <a:rPr lang="en-US" sz="1800" b="1" dirty="0">
                <a:latin typeface="Arial" panose="020B0604020202020204" pitchFamily="34" charset="0"/>
                <a:cs typeface="Arial" panose="020B0604020202020204" pitchFamily="34" charset="0"/>
              </a:rPr>
              <a:t>Ground</a:t>
            </a:r>
            <a:r>
              <a:rPr lang="fa-IR" sz="1800" b="1" dirty="0">
                <a:cs typeface="B Koodak" panose="00000700000000000000" pitchFamily="2" charset="-78"/>
              </a:rPr>
              <a:t> قطع شده.)اگر دستگاه </a:t>
            </a:r>
            <a:r>
              <a:rPr lang="en-US" sz="1800" b="1" dirty="0">
                <a:latin typeface="Arial" panose="020B0604020202020204" pitchFamily="34" charset="0"/>
                <a:cs typeface="Arial" panose="020B0604020202020204" pitchFamily="34" charset="0"/>
              </a:rPr>
              <a:t>Limit</a:t>
            </a:r>
            <a:r>
              <a:rPr lang="fa-IR" sz="1800" b="1" dirty="0">
                <a:cs typeface="B Koodak" panose="00000700000000000000" pitchFamily="2" charset="-78"/>
              </a:rPr>
              <a:t> نمی کرد می بایست احتمال قطعی نمونه گیر ولتاژ و جریان وجود داشت اما وقتی این اتفاق می افتد یعنی برد سالم است و خطا از ولوم است.</a:t>
            </a: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21</a:t>
            </a:fld>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11560" y="2420888"/>
            <a:ext cx="1730762" cy="1224136"/>
          </a:xfrm>
          <a:prstGeom prst="rect">
            <a:avLst/>
          </a:prstGeom>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103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22</a:t>
            </a:fld>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rot="16200000">
            <a:off x="1297911" y="848516"/>
            <a:ext cx="2515732" cy="3600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rot="5400000">
            <a:off x="5285192" y="879349"/>
            <a:ext cx="2515732" cy="3538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611560" y="4293096"/>
            <a:ext cx="8075240" cy="2042803"/>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Char char=""/>
            </a:pPr>
            <a:r>
              <a:rPr lang="fa-IR" b="1" dirty="0">
                <a:ea typeface="Calibri" panose="020F0502020204030204" pitchFamily="34" charset="0"/>
                <a:cs typeface="B Koodak" panose="00000700000000000000" pitchFamily="2" charset="-78"/>
              </a:rPr>
              <a:t>درصورتیکه بعد از چرخاندن ولوم،مشاهده کنیم که دستگاه نمی تواند حداکثر خروجی خود را بدهدو بصورت ناقص عمل می کند که می تواند مشکل از ولوم باشد.(سیم 5+ قطع است</a:t>
            </a:r>
            <a:r>
              <a:rPr lang="fa-IR" b="1" dirty="0" smtClean="0">
                <a:ea typeface="Calibri" panose="020F0502020204030204" pitchFamily="34" charset="0"/>
                <a:cs typeface="B Koodak" panose="00000700000000000000" pitchFamily="2" charset="-78"/>
              </a:rPr>
              <a:t>.)</a:t>
            </a:r>
            <a:endParaRPr lang="en-US" b="1" dirty="0" smtClean="0">
              <a:ea typeface="Calibri" panose="020F0502020204030204" pitchFamily="34" charset="0"/>
              <a:cs typeface="B Koodak" panose="00000700000000000000" pitchFamily="2" charset="-78"/>
            </a:endParaRPr>
          </a:p>
          <a:p>
            <a:pPr lvl="0" algn="just">
              <a:lnSpc>
                <a:spcPct val="107000"/>
              </a:lnSpc>
              <a:spcAft>
                <a:spcPts val="800"/>
              </a:spcAft>
            </a:pPr>
            <a:endParaRPr lang="en-US" sz="1600" dirty="0">
              <a:ea typeface="Calibri" panose="020F0502020204030204" pitchFamily="34" charset="0"/>
              <a:cs typeface="B Koodak" panose="00000700000000000000" pitchFamily="2" charset="-78"/>
            </a:endParaRPr>
          </a:p>
          <a:p>
            <a:pPr marL="342900" lvl="0" indent="-342900" algn="just">
              <a:lnSpc>
                <a:spcPct val="107000"/>
              </a:lnSpc>
              <a:spcAft>
                <a:spcPts val="800"/>
              </a:spcAft>
              <a:buFont typeface="Symbol" panose="05050102010706020507" pitchFamily="18" charset="2"/>
              <a:buChar char=""/>
            </a:pPr>
            <a:r>
              <a:rPr lang="fa-IR" b="1" dirty="0">
                <a:ea typeface="Calibri" panose="020F0502020204030204" pitchFamily="34" charset="0"/>
                <a:cs typeface="B Koodak" panose="00000700000000000000" pitchFamily="2" charset="-78"/>
              </a:rPr>
              <a:t>درصورتیکه بعد از چرخاندن ولوم،مشاهده کنیم که خروجی پرش دارد یعنی مثلا تا </a:t>
            </a:r>
            <a:r>
              <a:rPr lang="en-US" sz="1600" b="1" dirty="0">
                <a:ea typeface="Calibri" panose="020F0502020204030204" pitchFamily="34" charset="0"/>
                <a:cs typeface="B Koodak" panose="00000700000000000000" pitchFamily="2" charset="-78"/>
              </a:rPr>
              <a:t>40A</a:t>
            </a:r>
            <a:r>
              <a:rPr lang="fa-IR" b="1" dirty="0">
                <a:ea typeface="Calibri" panose="020F0502020204030204" pitchFamily="34" charset="0"/>
                <a:cs typeface="B Koodak" panose="00000700000000000000" pitchFamily="2" charset="-78"/>
              </a:rPr>
              <a:t> به خوبی خروجی بالا می آید و به یکباره 50 یا 60 می شود ویا به یکباره خاموش می شود.می تواند مشکل از کثیف شدن ویا سولفاته شدن داخل ولوم ویا حتی سوختن ولوم باشد.</a:t>
            </a:r>
            <a:endParaRPr lang="en-US" sz="1600" dirty="0">
              <a:ea typeface="Calibri" panose="020F0502020204030204" pitchFamily="34" charset="0"/>
              <a:cs typeface="B Koodak" panose="00000700000000000000" pitchFamily="2" charset="-78"/>
            </a:endParaRPr>
          </a:p>
        </p:txBody>
      </p:sp>
      <p:pic>
        <p:nvPicPr>
          <p:cNvPr id="8" name="Picture 7" descr="\\JALILI-PC\Users\Public\Borna_Logo_Final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703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3231654"/>
          </a:xfrm>
          <a:prstGeom prst="rect">
            <a:avLst/>
          </a:prstGeom>
        </p:spPr>
        <p:txBody>
          <a:bodyPr wrap="square">
            <a:spAutoFit/>
          </a:bodyPr>
          <a:lstStyle/>
          <a:p>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23</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p:cNvSpPr>
            <a:spLocks noChangeArrowheads="1"/>
          </p:cNvSpPr>
          <p:nvPr/>
        </p:nvSpPr>
        <p:spPr bwMode="auto">
          <a:xfrm>
            <a:off x="4462034" y="303312"/>
            <a:ext cx="21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fa-IR"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Text Box 375"/>
          <p:cNvSpPr txBox="1"/>
          <p:nvPr/>
        </p:nvSpPr>
        <p:spPr>
          <a:xfrm>
            <a:off x="92365" y="811237"/>
            <a:ext cx="8811134" cy="2916361"/>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lvl="0" eaLnBrk="0" hangingPunct="0"/>
            <a:r>
              <a:rPr lang="fa-IR" altLang="en-US" b="1" dirty="0" smtClean="0">
                <a:solidFill>
                  <a:srgbClr val="FF0000"/>
                </a:solidFill>
                <a:ea typeface="Calibri" panose="020F0502020204030204" pitchFamily="34" charset="0"/>
                <a:cs typeface="B Koodak" panose="00000700000000000000" pitchFamily="2" charset="-78"/>
              </a:rPr>
              <a:t>3-10- </a:t>
            </a:r>
            <a:r>
              <a:rPr lang="fa-IR" altLang="en-US" b="1" dirty="0">
                <a:solidFill>
                  <a:srgbClr val="FF0000"/>
                </a:solidFill>
                <a:ea typeface="Calibri" panose="020F0502020204030204" pitchFamily="34" charset="0"/>
                <a:cs typeface="B Koodak" panose="00000700000000000000" pitchFamily="2" charset="-78"/>
              </a:rPr>
              <a:t>اطمینان از صحت عملکرد ترانسفورماتور/سلف/اتوترانسفوماتور </a:t>
            </a:r>
            <a:r>
              <a:rPr lang="fa-IR" altLang="en-US" b="1" dirty="0" smtClean="0">
                <a:solidFill>
                  <a:srgbClr val="FF0000"/>
                </a:solidFill>
                <a:ea typeface="Calibri" panose="020F0502020204030204" pitchFamily="34" charset="0"/>
                <a:cs typeface="B Koodak" panose="00000700000000000000" pitchFamily="2" charset="-78"/>
              </a:rPr>
              <a:t>:</a:t>
            </a:r>
            <a:endParaRPr lang="en-US" altLang="en-US" b="1" dirty="0" smtClean="0">
              <a:solidFill>
                <a:srgbClr val="FF0000"/>
              </a:solidFill>
              <a:ea typeface="Calibri" panose="020F0502020204030204" pitchFamily="34" charset="0"/>
              <a:cs typeface="B Koodak" panose="00000700000000000000" pitchFamily="2" charset="-78"/>
            </a:endParaRPr>
          </a:p>
          <a:p>
            <a:pPr lvl="0" eaLnBrk="0" hangingPunct="0"/>
            <a:endParaRPr lang="en-US" altLang="en-US" dirty="0">
              <a:cs typeface="B Koodak" panose="00000700000000000000" pitchFamily="2" charset="-78"/>
            </a:endParaRPr>
          </a:p>
          <a:p>
            <a:pPr lvl="0" eaLnBrk="0" hangingPunct="0"/>
            <a:r>
              <a:rPr lang="fa-IR" altLang="en-US" b="1" dirty="0">
                <a:ea typeface="Calibri" panose="020F0502020204030204" pitchFamily="34" charset="0"/>
                <a:cs typeface="B Koodak" panose="00000700000000000000" pitchFamily="2" charset="-78"/>
              </a:rPr>
              <a:t>ترانسفورماتور و سلف در داخل تانک روغن قرار دارد و برای دسترسی به ان لازم است فریم دستگاه بیرون کشیده شود که اکیدا توصیه می گردد که این کار توسط نماینده سازنده انجام گردد</a:t>
            </a:r>
            <a:r>
              <a:rPr lang="fa-IR" altLang="en-US" b="1" dirty="0" smtClean="0">
                <a:ea typeface="Calibri" panose="020F0502020204030204" pitchFamily="34" charset="0"/>
                <a:cs typeface="B Koodak" panose="00000700000000000000" pitchFamily="2" charset="-78"/>
              </a:rPr>
              <a:t>.</a:t>
            </a:r>
            <a:endParaRPr lang="en-US" altLang="en-US" b="1" dirty="0" smtClean="0">
              <a:ea typeface="Calibri" panose="020F0502020204030204" pitchFamily="34" charset="0"/>
              <a:cs typeface="B Koodak" panose="00000700000000000000" pitchFamily="2" charset="-78"/>
            </a:endParaRPr>
          </a:p>
          <a:p>
            <a:pPr eaLnBrk="0" hangingPunct="0"/>
            <a:r>
              <a:rPr lang="fa-IR" altLang="en-US" b="1" dirty="0">
                <a:ea typeface="Calibri" panose="020F0502020204030204" pitchFamily="34" charset="0"/>
                <a:cs typeface="B Koodak" panose="00000700000000000000" pitchFamily="2" charset="-78"/>
              </a:rPr>
              <a:t>اما ساده ترین تستی که در صورت دسترسی به اولیه و ثانویه توسط پیمانکار می توان انجام داد اینست که بوسیطه لامپ تست و یا مولتی متر وجود برق در ورودی و خروجی ترانسفورماتور را چک نماید تا از سلامت (نسوختن) ترانسفورماتور اطمینان حاصل نمود.</a:t>
            </a:r>
            <a:endParaRPr lang="en-US" altLang="en-US" dirty="0">
              <a:cs typeface="B Koodak" panose="00000700000000000000" pitchFamily="2" charset="-78"/>
            </a:endParaRPr>
          </a:p>
          <a:p>
            <a:pPr lvl="0" eaLnBrk="0" hangingPunct="0"/>
            <a:endParaRPr lang="en-US" altLang="en-US" sz="1000" dirty="0"/>
          </a:p>
          <a:p>
            <a:pPr lvl="0" rtl="0" eaLnBrk="0" hangingPunct="0"/>
            <a:endParaRPr lang="en-US" altLang="en-US" sz="2400" dirty="0"/>
          </a:p>
        </p:txBody>
      </p:sp>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a:xfrm>
            <a:off x="304857" y="3284984"/>
            <a:ext cx="2959735" cy="2647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a:xfrm>
            <a:off x="6053181" y="3284984"/>
            <a:ext cx="2850318" cy="2675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p:nvPr/>
        </p:nvPicPr>
        <p:blipFill>
          <a:blip r:embed="rId5">
            <a:extLst>
              <a:ext uri="{28A0092B-C50C-407E-A947-70E740481C1C}">
                <a14:useLocalDpi xmlns:a14="http://schemas.microsoft.com/office/drawing/2010/main" val="0"/>
              </a:ext>
            </a:extLst>
          </a:blip>
          <a:stretch>
            <a:fillRect/>
          </a:stretch>
        </p:blipFill>
        <p:spPr>
          <a:xfrm>
            <a:off x="3465261" y="2591124"/>
            <a:ext cx="2371221" cy="3539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4"/>
          <p:cNvSpPr>
            <a:spLocks noChangeArrowheads="1"/>
          </p:cNvSpPr>
          <p:nvPr/>
        </p:nvSpPr>
        <p:spPr bwMode="auto">
          <a:xfrm>
            <a:off x="0" y="74711"/>
            <a:ext cx="2728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Rectangle 6"/>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879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3231654"/>
          </a:xfrm>
          <a:prstGeom prst="rect">
            <a:avLst/>
          </a:prstGeom>
        </p:spPr>
        <p:txBody>
          <a:bodyPr wrap="square">
            <a:spAutoFit/>
          </a:bodyPr>
          <a:lstStyle/>
          <a:p>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24</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p:cNvSpPr>
            <a:spLocks noChangeArrowheads="1"/>
          </p:cNvSpPr>
          <p:nvPr/>
        </p:nvSpPr>
        <p:spPr bwMode="auto">
          <a:xfrm>
            <a:off x="4462034" y="303312"/>
            <a:ext cx="21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fa-IR"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Text Box 375"/>
          <p:cNvSpPr txBox="1"/>
          <p:nvPr/>
        </p:nvSpPr>
        <p:spPr>
          <a:xfrm>
            <a:off x="99597" y="754447"/>
            <a:ext cx="8587203" cy="5770897"/>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r>
              <a:rPr lang="fa-IR" b="1" dirty="0" smtClean="0">
                <a:solidFill>
                  <a:srgbClr val="FF0000"/>
                </a:solidFill>
                <a:cs typeface="B Koodak" panose="00000700000000000000" pitchFamily="2" charset="-78"/>
              </a:rPr>
              <a:t>3-11- </a:t>
            </a:r>
            <a:r>
              <a:rPr lang="fa-IR" b="1" dirty="0">
                <a:solidFill>
                  <a:srgbClr val="FF0000"/>
                </a:solidFill>
                <a:cs typeface="B Koodak" panose="00000700000000000000" pitchFamily="2" charset="-78"/>
              </a:rPr>
              <a:t>اطمینان از صحت عملکرد یکسوساز </a:t>
            </a:r>
            <a:r>
              <a:rPr lang="fa-IR" b="1" dirty="0" smtClean="0">
                <a:solidFill>
                  <a:srgbClr val="FF0000"/>
                </a:solidFill>
                <a:cs typeface="B Koodak" panose="00000700000000000000" pitchFamily="2" charset="-78"/>
              </a:rPr>
              <a:t>:</a:t>
            </a:r>
          </a:p>
          <a:p>
            <a:endParaRPr lang="en-US" dirty="0">
              <a:cs typeface="B Koodak" panose="00000700000000000000" pitchFamily="2" charset="-78"/>
            </a:endParaRPr>
          </a:p>
          <a:p>
            <a:r>
              <a:rPr lang="fa-IR" b="1" dirty="0">
                <a:cs typeface="B Koodak" panose="00000700000000000000" pitchFamily="2" charset="-78"/>
              </a:rPr>
              <a:t>یکسوساز نیز داخل تانک روغن قراردارند و برای دسترسی به ان لازم است فریم دستگاه بیرون کشیده شود که اکیدا توصیه می گردد که این کار توسط نماینده سازنده انجام گردد</a:t>
            </a:r>
            <a:r>
              <a:rPr lang="fa-IR" b="1" dirty="0" smtClean="0">
                <a:cs typeface="B Koodak" panose="00000700000000000000" pitchFamily="2" charset="-78"/>
              </a:rPr>
              <a:t>.</a:t>
            </a:r>
          </a:p>
          <a:p>
            <a:endParaRPr lang="en-US" dirty="0">
              <a:cs typeface="B Koodak" panose="00000700000000000000" pitchFamily="2" charset="-78"/>
            </a:endParaRPr>
          </a:p>
          <a:p>
            <a:r>
              <a:rPr lang="fa-IR" b="1" dirty="0">
                <a:cs typeface="B Koodak" panose="00000700000000000000" pitchFamily="2" charset="-78"/>
              </a:rPr>
              <a:t>اما جهت کنترل سلامت تریستور به دو روش می توان عمل کرد</a:t>
            </a:r>
            <a:r>
              <a:rPr lang="fa-IR" b="1" dirty="0" smtClean="0"/>
              <a:t>:</a:t>
            </a:r>
          </a:p>
          <a:p>
            <a:endParaRPr lang="en-US" b="1" dirty="0" smtClean="0"/>
          </a:p>
          <a:p>
            <a:r>
              <a:rPr lang="fa-IR" b="1" dirty="0" smtClean="0">
                <a:solidFill>
                  <a:srgbClr val="FF0000"/>
                </a:solidFill>
                <a:cs typeface="B Koodak" panose="00000700000000000000" pitchFamily="2" charset="-78"/>
              </a:rPr>
              <a:t>3-11-1 </a:t>
            </a:r>
            <a:r>
              <a:rPr lang="fa-IR" b="1" dirty="0">
                <a:solidFill>
                  <a:srgbClr val="FF0000"/>
                </a:solidFill>
                <a:cs typeface="B Koodak" panose="00000700000000000000" pitchFamily="2" charset="-78"/>
              </a:rPr>
              <a:t>–کنترل صحت عملکرد تریستورو دیود </a:t>
            </a:r>
            <a:r>
              <a:rPr lang="fa-IR" b="1" dirty="0" smtClean="0">
                <a:solidFill>
                  <a:srgbClr val="FF0000"/>
                </a:solidFill>
                <a:cs typeface="B Koodak" panose="00000700000000000000" pitchFamily="2" charset="-78"/>
              </a:rPr>
              <a:t>به </a:t>
            </a:r>
            <a:r>
              <a:rPr lang="fa-IR" b="1" dirty="0">
                <a:solidFill>
                  <a:srgbClr val="FF0000"/>
                </a:solidFill>
                <a:cs typeface="B Koodak" panose="00000700000000000000" pitchFamily="2" charset="-78"/>
              </a:rPr>
              <a:t>روش لامپ تست</a:t>
            </a:r>
            <a:r>
              <a:rPr lang="fa-IR" b="1" dirty="0" smtClean="0">
                <a:solidFill>
                  <a:srgbClr val="FF0000"/>
                </a:solidFill>
                <a:cs typeface="B Koodak" panose="00000700000000000000" pitchFamily="2" charset="-78"/>
              </a:rPr>
              <a:t>:</a:t>
            </a:r>
          </a:p>
          <a:p>
            <a:endParaRPr lang="en-US" dirty="0"/>
          </a:p>
          <a:p>
            <a:r>
              <a:rPr lang="fa-IR" b="1" dirty="0">
                <a:cs typeface="B Koodak" panose="00000700000000000000" pitchFamily="2" charset="-78"/>
              </a:rPr>
              <a:t>دو باطری </a:t>
            </a:r>
            <a:r>
              <a:rPr lang="en-US" b="1" dirty="0">
                <a:cs typeface="B Koodak" panose="00000700000000000000" pitchFamily="2" charset="-78"/>
              </a:rPr>
              <a:t>1.5V</a:t>
            </a:r>
            <a:r>
              <a:rPr lang="fa-IR" b="1" dirty="0">
                <a:cs typeface="B Koodak" panose="00000700000000000000" pitchFamily="2" charset="-78"/>
              </a:rPr>
              <a:t> ،یک لامپ و یک دیود را مطابق مدار روبرو با هم سری می کنیم</a:t>
            </a:r>
            <a:r>
              <a:rPr lang="fa-IR" b="1" dirty="0" smtClean="0">
                <a:cs typeface="B Koodak" panose="00000700000000000000" pitchFamily="2" charset="-78"/>
              </a:rPr>
              <a:t>.</a:t>
            </a:r>
          </a:p>
          <a:p>
            <a:r>
              <a:rPr lang="fa-IR" b="1" dirty="0" smtClean="0">
                <a:cs typeface="B Koodak" panose="00000700000000000000" pitchFamily="2" charset="-78"/>
              </a:rPr>
              <a:t>یک </a:t>
            </a:r>
            <a:r>
              <a:rPr lang="fa-IR" b="1" dirty="0">
                <a:cs typeface="B Koodak" panose="00000700000000000000" pitchFamily="2" charset="-78"/>
              </a:rPr>
              <a:t>لحظه سیم گیت تریستور را به سر مثبت باطری وصل </a:t>
            </a:r>
            <a:r>
              <a:rPr lang="fa-IR" b="1" dirty="0" smtClean="0">
                <a:cs typeface="B Koodak" panose="00000700000000000000" pitchFamily="2" charset="-78"/>
              </a:rPr>
              <a:t>کنید</a:t>
            </a:r>
          </a:p>
          <a:p>
            <a:r>
              <a:rPr lang="fa-IR" b="1" dirty="0" smtClean="0">
                <a:cs typeface="B Koodak" panose="00000700000000000000" pitchFamily="2" charset="-78"/>
              </a:rPr>
              <a:t> </a:t>
            </a:r>
            <a:r>
              <a:rPr lang="fa-IR" b="1" dirty="0">
                <a:cs typeface="B Koodak" panose="00000700000000000000" pitchFamily="2" charset="-78"/>
              </a:rPr>
              <a:t>و در صورتیکه لامپ روشن گردید تریستور سالم است</a:t>
            </a:r>
            <a:r>
              <a:rPr lang="fa-IR" b="1" dirty="0" smtClean="0">
                <a:cs typeface="B Koodak" panose="00000700000000000000" pitchFamily="2" charset="-78"/>
              </a:rPr>
              <a:t>.</a:t>
            </a:r>
          </a:p>
          <a:p>
            <a:r>
              <a:rPr lang="fa-IR" b="1" dirty="0" smtClean="0">
                <a:cs typeface="B Koodak" panose="00000700000000000000" pitchFamily="2" charset="-78"/>
              </a:rPr>
              <a:t>اما </a:t>
            </a:r>
            <a:r>
              <a:rPr lang="fa-IR" b="1" dirty="0">
                <a:cs typeface="B Koodak" panose="00000700000000000000" pitchFamily="2" charset="-78"/>
              </a:rPr>
              <a:t>اگر قبل از تحریک گیت لامپ روشن شود تریستور معیوب است</a:t>
            </a:r>
            <a:r>
              <a:rPr lang="fa-IR" b="1" dirty="0" smtClean="0">
                <a:cs typeface="B Koodak" panose="00000700000000000000" pitchFamily="2" charset="-78"/>
              </a:rPr>
              <a:t>.</a:t>
            </a:r>
          </a:p>
          <a:p>
            <a:r>
              <a:rPr lang="fa-IR" b="1" dirty="0" smtClean="0">
                <a:cs typeface="B Koodak" panose="00000700000000000000" pitchFamily="2" charset="-78"/>
              </a:rPr>
              <a:t>اگر </a:t>
            </a:r>
            <a:r>
              <a:rPr lang="fa-IR" b="1" dirty="0">
                <a:cs typeface="B Koodak" panose="00000700000000000000" pitchFamily="2" charset="-78"/>
              </a:rPr>
              <a:t>بعد از چرخاندن جهت تریستور ،لامپ روشن شود باز هم تریستور معیوب </a:t>
            </a:r>
            <a:r>
              <a:rPr lang="fa-IR" b="1" dirty="0" smtClean="0">
                <a:cs typeface="B Koodak" panose="00000700000000000000" pitchFamily="2" charset="-78"/>
              </a:rPr>
              <a:t>است</a:t>
            </a:r>
          </a:p>
          <a:p>
            <a:endParaRPr lang="fa-IR" b="1" dirty="0" smtClean="0">
              <a:cs typeface="B Koodak" panose="00000700000000000000" pitchFamily="2" charset="-78"/>
            </a:endParaRPr>
          </a:p>
          <a:p>
            <a:r>
              <a:rPr lang="fa-IR" b="1" dirty="0">
                <a:cs typeface="B Koodak" panose="00000700000000000000" pitchFamily="2" charset="-78"/>
              </a:rPr>
              <a:t>برای تست دیود به همین روش،مدار را طبق نقشه بسته </a:t>
            </a:r>
            <a:r>
              <a:rPr lang="fa-IR" b="1" dirty="0" smtClean="0">
                <a:cs typeface="B Koodak" panose="00000700000000000000" pitchFamily="2" charset="-78"/>
              </a:rPr>
              <a:t>ودر </a:t>
            </a:r>
            <a:r>
              <a:rPr lang="fa-IR" b="1" dirty="0">
                <a:cs typeface="B Koodak" panose="00000700000000000000" pitchFamily="2" charset="-78"/>
              </a:rPr>
              <a:t>صورتیکه </a:t>
            </a:r>
            <a:endParaRPr lang="fa-IR" b="1" dirty="0" smtClean="0">
              <a:cs typeface="B Koodak" panose="00000700000000000000" pitchFamily="2" charset="-78"/>
            </a:endParaRPr>
          </a:p>
          <a:p>
            <a:r>
              <a:rPr lang="fa-IR" b="1" dirty="0" smtClean="0">
                <a:cs typeface="B Koodak" panose="00000700000000000000" pitchFamily="2" charset="-78"/>
              </a:rPr>
              <a:t>لامپ </a:t>
            </a:r>
            <a:r>
              <a:rPr lang="fa-IR" b="1" dirty="0">
                <a:cs typeface="B Koodak" panose="00000700000000000000" pitchFamily="2" charset="-78"/>
              </a:rPr>
              <a:t>روشن شد دیود سالم است.دیود را معکوس </a:t>
            </a:r>
            <a:r>
              <a:rPr lang="fa-IR" b="1" dirty="0" smtClean="0">
                <a:cs typeface="B Koodak" panose="00000700000000000000" pitchFamily="2" charset="-78"/>
              </a:rPr>
              <a:t>کنید ولامپ </a:t>
            </a:r>
            <a:r>
              <a:rPr lang="fa-IR" b="1" dirty="0">
                <a:cs typeface="B Koodak" panose="00000700000000000000" pitchFamily="2" charset="-78"/>
              </a:rPr>
              <a:t>نباید روشن شود.</a:t>
            </a:r>
            <a:endParaRPr lang="en-US" dirty="0">
              <a:cs typeface="B Koodak" panose="00000700000000000000" pitchFamily="2" charset="-78"/>
            </a:endParaRPr>
          </a:p>
          <a:p>
            <a:r>
              <a:rPr lang="fa-IR" b="1" dirty="0">
                <a:cs typeface="B Koodak" panose="00000700000000000000" pitchFamily="2" charset="-78"/>
              </a:rPr>
              <a:t>اگر با چرخاندن دیود در هر دو وضعیت ،لامپ روشن </a:t>
            </a:r>
            <a:r>
              <a:rPr lang="fa-IR" b="1" dirty="0" smtClean="0">
                <a:cs typeface="B Koodak" panose="00000700000000000000" pitchFamily="2" charset="-78"/>
              </a:rPr>
              <a:t>شود، </a:t>
            </a:r>
          </a:p>
          <a:p>
            <a:r>
              <a:rPr lang="fa-IR" b="1" dirty="0" smtClean="0">
                <a:cs typeface="B Koodak" panose="00000700000000000000" pitchFamily="2" charset="-78"/>
              </a:rPr>
              <a:t>دیود </a:t>
            </a:r>
            <a:r>
              <a:rPr lang="fa-IR" b="1" dirty="0">
                <a:cs typeface="B Koodak" panose="00000700000000000000" pitchFamily="2" charset="-78"/>
              </a:rPr>
              <a:t>سوخته و اتصال کوتاه </a:t>
            </a:r>
            <a:r>
              <a:rPr lang="fa-IR" b="1" dirty="0" smtClean="0">
                <a:cs typeface="B Koodak" panose="00000700000000000000" pitchFamily="2" charset="-78"/>
              </a:rPr>
              <a:t>شده واگر </a:t>
            </a:r>
            <a:r>
              <a:rPr lang="fa-IR" b="1" dirty="0">
                <a:cs typeface="B Koodak" panose="00000700000000000000" pitchFamily="2" charset="-78"/>
              </a:rPr>
              <a:t>در دو جهت روشن </a:t>
            </a:r>
            <a:r>
              <a:rPr lang="fa-IR" b="1" dirty="0" smtClean="0">
                <a:cs typeface="B Koodak" panose="00000700000000000000" pitchFamily="2" charset="-78"/>
              </a:rPr>
              <a:t>نشود</a:t>
            </a:r>
          </a:p>
          <a:p>
            <a:r>
              <a:rPr lang="fa-IR" b="1" dirty="0" smtClean="0">
                <a:cs typeface="B Koodak" panose="00000700000000000000" pitchFamily="2" charset="-78"/>
              </a:rPr>
              <a:t>باز </a:t>
            </a:r>
            <a:r>
              <a:rPr lang="fa-IR" b="1" dirty="0">
                <a:cs typeface="B Koodak" panose="00000700000000000000" pitchFamily="2" charset="-78"/>
              </a:rPr>
              <a:t>هم سوخته و اتصال ان از داخل قطع است.</a:t>
            </a:r>
            <a:endParaRPr lang="en-US" dirty="0">
              <a:cs typeface="B Koodak" panose="00000700000000000000" pitchFamily="2" charset="-78"/>
            </a:endParaRPr>
          </a:p>
          <a:p>
            <a:endParaRPr lang="en-US" dirty="0"/>
          </a:p>
          <a:p>
            <a:endParaRPr lang="en-US" dirty="0"/>
          </a:p>
          <a:p>
            <a:r>
              <a:rPr lang="en-US" b="1" dirty="0"/>
              <a:t> </a:t>
            </a:r>
            <a:endParaRPr lang="en-US" dirty="0"/>
          </a:p>
          <a:p>
            <a:pPr lvl="0" eaLnBrk="0" hangingPunct="0"/>
            <a:endParaRPr lang="en-US" altLang="en-US" sz="1000" dirty="0"/>
          </a:p>
          <a:p>
            <a:pPr lvl="0" rtl="0" eaLnBrk="0" hangingPunct="0"/>
            <a:endParaRPr lang="en-US" altLang="en-US" sz="2400" dirty="0"/>
          </a:p>
        </p:txBody>
      </p:sp>
      <p:sp>
        <p:nvSpPr>
          <p:cNvPr id="6" name="Rectangle 4"/>
          <p:cNvSpPr>
            <a:spLocks noChangeArrowheads="1"/>
          </p:cNvSpPr>
          <p:nvPr/>
        </p:nvSpPr>
        <p:spPr bwMode="auto">
          <a:xfrm>
            <a:off x="0" y="74711"/>
            <a:ext cx="2728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Rectangle 6"/>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90" name="Picture 13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96" y="2036663"/>
            <a:ext cx="2343151"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289" name="Picture 133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95" y="4473839"/>
            <a:ext cx="2343151" cy="1676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0" y="393413"/>
            <a:ext cx="2696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a-IR" altLang="en-US" sz="14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584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3231654"/>
          </a:xfrm>
          <a:prstGeom prst="rect">
            <a:avLst/>
          </a:prstGeom>
        </p:spPr>
        <p:txBody>
          <a:bodyPr wrap="square">
            <a:spAutoFit/>
          </a:bodyPr>
          <a:lstStyle/>
          <a:p>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25</a:t>
            </a:fld>
            <a:endParaRPr lang="en-US" dirty="0"/>
          </a:p>
        </p:txBody>
      </p:sp>
      <p:sp>
        <p:nvSpPr>
          <p:cNvPr id="7" name="Rectangle 7"/>
          <p:cNvSpPr>
            <a:spLocks noChangeArrowheads="1"/>
          </p:cNvSpPr>
          <p:nvPr/>
        </p:nvSpPr>
        <p:spPr bwMode="auto">
          <a:xfrm>
            <a:off x="-178802" y="12249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p:cNvSpPr>
            <a:spLocks noChangeArrowheads="1"/>
          </p:cNvSpPr>
          <p:nvPr/>
        </p:nvSpPr>
        <p:spPr bwMode="auto">
          <a:xfrm>
            <a:off x="4462034" y="303312"/>
            <a:ext cx="21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fa-IR"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Text Box 375"/>
          <p:cNvSpPr txBox="1"/>
          <p:nvPr/>
        </p:nvSpPr>
        <p:spPr>
          <a:xfrm>
            <a:off x="390799" y="1087103"/>
            <a:ext cx="8587203" cy="5770897"/>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lvl="0" algn="justLow" eaLnBrk="0" hangingPunct="0"/>
            <a:endParaRPr lang="en-US" altLang="en-US" b="1" dirty="0" smtClean="0">
              <a:ea typeface="Calibri" panose="020F0502020204030204" pitchFamily="34" charset="0"/>
              <a:cs typeface="B Nazanin" panose="00000400000000000000" pitchFamily="2" charset="-78"/>
            </a:endParaRPr>
          </a:p>
          <a:p>
            <a:pPr lvl="0" algn="justLow" eaLnBrk="0" hangingPunct="0"/>
            <a:endParaRPr lang="en-US" altLang="en-US" b="1" dirty="0">
              <a:ea typeface="Calibri" panose="020F0502020204030204" pitchFamily="34" charset="0"/>
              <a:cs typeface="B Nazanin" panose="00000400000000000000" pitchFamily="2" charset="-78"/>
            </a:endParaRPr>
          </a:p>
          <a:p>
            <a:pPr lvl="0" algn="justLow" eaLnBrk="0" hangingPunct="0"/>
            <a:endParaRPr lang="en-US" altLang="en-US" b="1" dirty="0" smtClean="0">
              <a:ea typeface="Calibri" panose="020F0502020204030204" pitchFamily="34" charset="0"/>
              <a:cs typeface="B Nazanin" panose="00000400000000000000" pitchFamily="2" charset="-78"/>
            </a:endParaRPr>
          </a:p>
          <a:p>
            <a:pPr lvl="0" algn="justLow" eaLnBrk="0" hangingPunct="0"/>
            <a:endParaRPr lang="en-US" altLang="en-US" b="1" dirty="0" smtClean="0">
              <a:ea typeface="Calibri" panose="020F0502020204030204" pitchFamily="34" charset="0"/>
              <a:cs typeface="B Nazanin" panose="00000400000000000000" pitchFamily="2" charset="-78"/>
            </a:endParaRPr>
          </a:p>
          <a:p>
            <a:pPr lvl="0" algn="justLow" eaLnBrk="0" hangingPunct="0"/>
            <a:endParaRPr lang="en-US" altLang="en-US" b="1" dirty="0" smtClean="0">
              <a:ea typeface="Calibri" panose="020F0502020204030204" pitchFamily="34" charset="0"/>
              <a:cs typeface="B Nazanin" panose="00000400000000000000" pitchFamily="2" charset="-78"/>
            </a:endParaRPr>
          </a:p>
          <a:p>
            <a:pPr lvl="0" algn="justLow" eaLnBrk="0" hangingPunct="0"/>
            <a:endParaRPr lang="en-US" altLang="en-US" b="1" dirty="0">
              <a:ea typeface="Calibri" panose="020F0502020204030204" pitchFamily="34" charset="0"/>
              <a:cs typeface="B Nazanin" panose="00000400000000000000" pitchFamily="2" charset="-78"/>
            </a:endParaRPr>
          </a:p>
          <a:p>
            <a:pPr lvl="0" algn="justLow" eaLnBrk="0" hangingPunct="0"/>
            <a:endParaRPr lang="en-US" altLang="en-US" b="1" dirty="0" smtClean="0">
              <a:ea typeface="Calibri" panose="020F0502020204030204" pitchFamily="34" charset="0"/>
              <a:cs typeface="B Koodak" panose="00000700000000000000" pitchFamily="2" charset="-78"/>
            </a:endParaRPr>
          </a:p>
          <a:p>
            <a:pPr lvl="0" algn="justLow" eaLnBrk="0" hangingPunct="0"/>
            <a:r>
              <a:rPr lang="fa-IR" altLang="en-US" b="1" dirty="0">
                <a:ea typeface="Calibri" panose="020F0502020204030204" pitchFamily="34" charset="0"/>
                <a:cs typeface="B Koodak" panose="00000700000000000000" pitchFamily="2" charset="-78"/>
              </a:rPr>
              <a:t>تست دیود با مولتی متر به این صورت است که ابتدا باید سلکتور مولتی متر را روی حالت تست دیود قرار دهیم. وقتی سلکتور روی حالت تست دیود تنظیم می شود، باتری مولتی متر، ولتاژ کافی برای بایاس رو به جلو دیود را فراهم می کند</a:t>
            </a:r>
            <a:r>
              <a:rPr lang="fa-IR" altLang="en-US" b="1" dirty="0" smtClean="0">
                <a:ea typeface="Calibri" panose="020F0502020204030204" pitchFamily="34" charset="0"/>
                <a:cs typeface="B Koodak" panose="00000700000000000000" pitchFamily="2" charset="-78"/>
              </a:rPr>
              <a:t>.</a:t>
            </a:r>
            <a:endParaRPr lang="en-US" altLang="en-US" b="1" dirty="0" smtClean="0">
              <a:ea typeface="Calibri" panose="020F0502020204030204" pitchFamily="34" charset="0"/>
              <a:cs typeface="B Koodak" panose="00000700000000000000" pitchFamily="2" charset="-78"/>
            </a:endParaRPr>
          </a:p>
          <a:p>
            <a:pPr lvl="0" algn="justLow" eaLnBrk="0" hangingPunct="0"/>
            <a:endParaRPr lang="en-US" altLang="en-US" b="1" dirty="0">
              <a:ea typeface="Calibri" panose="020F0502020204030204" pitchFamily="34" charset="0"/>
              <a:cs typeface="B Koodak" panose="00000700000000000000" pitchFamily="2" charset="-78"/>
            </a:endParaRPr>
          </a:p>
          <a:p>
            <a:pPr lvl="0" algn="justLow" eaLnBrk="0" hangingPunct="0"/>
            <a:r>
              <a:rPr lang="fa-IR" altLang="en-US" b="1" dirty="0" smtClean="0">
                <a:solidFill>
                  <a:srgbClr val="FF0000"/>
                </a:solidFill>
                <a:ea typeface="Calibri" panose="020F0502020204030204" pitchFamily="34" charset="0"/>
                <a:cs typeface="B Koodak" panose="00000700000000000000" pitchFamily="2" charset="-78"/>
              </a:rPr>
              <a:t>3-11-2-1-اگر </a:t>
            </a:r>
            <a:r>
              <a:rPr lang="fa-IR" altLang="en-US" b="1" dirty="0">
                <a:solidFill>
                  <a:srgbClr val="FF0000"/>
                </a:solidFill>
                <a:ea typeface="Calibri" panose="020F0502020204030204" pitchFamily="34" charset="0"/>
                <a:cs typeface="B Koodak" panose="00000700000000000000" pitchFamily="2" charset="-78"/>
              </a:rPr>
              <a:t>دیود سالم باشد </a:t>
            </a:r>
            <a:r>
              <a:rPr lang="fa-IR" altLang="en-US" b="1" dirty="0" smtClean="0">
                <a:solidFill>
                  <a:srgbClr val="FF0000"/>
                </a:solidFill>
                <a:ea typeface="Calibri" panose="020F0502020204030204" pitchFamily="34" charset="0"/>
                <a:cs typeface="B Koodak" panose="00000700000000000000" pitchFamily="2" charset="-78"/>
              </a:rPr>
              <a:t>:</a:t>
            </a:r>
            <a:endParaRPr lang="en-US" altLang="en-US" b="1" dirty="0" smtClean="0">
              <a:solidFill>
                <a:srgbClr val="FF0000"/>
              </a:solidFill>
              <a:ea typeface="Calibri" panose="020F0502020204030204" pitchFamily="34" charset="0"/>
              <a:cs typeface="B Koodak" panose="00000700000000000000" pitchFamily="2" charset="-78"/>
            </a:endParaRPr>
          </a:p>
          <a:p>
            <a:pPr algn="justLow" eaLnBrk="0" hangingPunct="0"/>
            <a:r>
              <a:rPr lang="fa-IR" b="1" dirty="0">
                <a:cs typeface="B Koodak" panose="00000700000000000000" pitchFamily="2" charset="-78"/>
              </a:rPr>
              <a:t>در شکل (الف)، پرآپ قرمز (مثبت) به آند و پرآپ سیاه (منفی) به کاتد وصل شده </a:t>
            </a:r>
            <a:endParaRPr lang="en-US" b="1" dirty="0" smtClean="0">
              <a:cs typeface="B Koodak" panose="00000700000000000000" pitchFamily="2" charset="-78"/>
            </a:endParaRPr>
          </a:p>
          <a:p>
            <a:pPr algn="justLow" eaLnBrk="0" hangingPunct="0"/>
            <a:r>
              <a:rPr lang="fa-IR" b="1" dirty="0" smtClean="0">
                <a:cs typeface="B Koodak" panose="00000700000000000000" pitchFamily="2" charset="-78"/>
              </a:rPr>
              <a:t>است</a:t>
            </a:r>
            <a:r>
              <a:rPr lang="fa-IR" b="1" dirty="0">
                <a:cs typeface="B Koodak" panose="00000700000000000000" pitchFamily="2" charset="-78"/>
              </a:rPr>
              <a:t>، در این حالت دیود در بایاس مستقیم قرار می گیرد و اگر دیود سالم باشد</a:t>
            </a:r>
            <a:r>
              <a:rPr lang="fa-IR" b="1" dirty="0" smtClean="0">
                <a:cs typeface="B Koodak" panose="00000700000000000000" pitchFamily="2" charset="-78"/>
              </a:rPr>
              <a:t>،</a:t>
            </a:r>
            <a:endParaRPr lang="en-US" b="1" dirty="0" smtClean="0">
              <a:cs typeface="B Koodak" panose="00000700000000000000" pitchFamily="2" charset="-78"/>
            </a:endParaRPr>
          </a:p>
          <a:p>
            <a:pPr algn="justLow" eaLnBrk="0" hangingPunct="0"/>
            <a:r>
              <a:rPr lang="fa-IR" b="1" dirty="0" smtClean="0">
                <a:cs typeface="B Koodak" panose="00000700000000000000" pitchFamily="2" charset="-78"/>
              </a:rPr>
              <a:t> </a:t>
            </a:r>
            <a:r>
              <a:rPr lang="fa-IR" b="1" dirty="0">
                <a:cs typeface="B Koodak" panose="00000700000000000000" pitchFamily="2" charset="-78"/>
              </a:rPr>
              <a:t>ولتاژی معادل 0.7 ولت روی نمایشگر مولتی متر مشاهده خواهید کرد</a:t>
            </a:r>
            <a:r>
              <a:rPr lang="fa-IR" b="1" dirty="0" smtClean="0">
                <a:cs typeface="B Koodak" panose="00000700000000000000" pitchFamily="2" charset="-78"/>
              </a:rPr>
              <a:t>.</a:t>
            </a:r>
            <a:endParaRPr lang="en-US" b="1" dirty="0" smtClean="0">
              <a:cs typeface="B Koodak" panose="00000700000000000000" pitchFamily="2" charset="-78"/>
            </a:endParaRPr>
          </a:p>
          <a:p>
            <a:pPr algn="justLow" eaLnBrk="0" hangingPunct="0"/>
            <a:r>
              <a:rPr lang="fa-IR" b="1" dirty="0" smtClean="0">
                <a:cs typeface="B Koodak" panose="00000700000000000000" pitchFamily="2" charset="-78"/>
              </a:rPr>
              <a:t> </a:t>
            </a:r>
            <a:r>
              <a:rPr lang="fa-IR" b="1" dirty="0">
                <a:cs typeface="B Koodak" panose="00000700000000000000" pitchFamily="2" charset="-78"/>
              </a:rPr>
              <a:t>در شکل (ب)، دیود در بایاس معکوس قرار می گیرد و اگر به درستی کار کند</a:t>
            </a:r>
            <a:r>
              <a:rPr lang="fa-IR" b="1" dirty="0" smtClean="0">
                <a:cs typeface="B Koodak" panose="00000700000000000000" pitchFamily="2" charset="-78"/>
              </a:rPr>
              <a:t>،</a:t>
            </a:r>
            <a:endParaRPr lang="en-US" b="1" dirty="0" smtClean="0">
              <a:cs typeface="B Koodak" panose="00000700000000000000" pitchFamily="2" charset="-78"/>
            </a:endParaRPr>
          </a:p>
          <a:p>
            <a:pPr algn="justLow" eaLnBrk="0" hangingPunct="0"/>
            <a:r>
              <a:rPr lang="fa-IR" b="1" dirty="0" smtClean="0">
                <a:cs typeface="B Koodak" panose="00000700000000000000" pitchFamily="2" charset="-78"/>
              </a:rPr>
              <a:t> </a:t>
            </a:r>
            <a:r>
              <a:rPr lang="fa-IR" b="1" dirty="0">
                <a:cs typeface="B Koodak" panose="00000700000000000000" pitchFamily="2" charset="-78"/>
              </a:rPr>
              <a:t>دیود مانند یک کلید بسته در مدار عمل می کند و کلمه “</a:t>
            </a:r>
            <a:r>
              <a:rPr lang="en-US" dirty="0">
                <a:cs typeface="B Koodak" panose="00000700000000000000" pitchFamily="2" charset="-78"/>
              </a:rPr>
              <a:t>OL</a:t>
            </a:r>
            <a:r>
              <a:rPr lang="fa-IR" b="1" dirty="0">
                <a:cs typeface="B Koodak" panose="00000700000000000000" pitchFamily="2" charset="-78"/>
              </a:rPr>
              <a:t>” روی نمایشگر </a:t>
            </a:r>
            <a:r>
              <a:rPr lang="fa-IR" b="1" dirty="0" smtClean="0">
                <a:cs typeface="B Koodak" panose="00000700000000000000" pitchFamily="2" charset="-78"/>
              </a:rPr>
              <a:t>مولتی</a:t>
            </a:r>
            <a:endParaRPr lang="en-US" b="1" dirty="0" smtClean="0">
              <a:cs typeface="B Koodak" panose="00000700000000000000" pitchFamily="2" charset="-78"/>
            </a:endParaRPr>
          </a:p>
          <a:p>
            <a:pPr algn="justLow" eaLnBrk="0" hangingPunct="0"/>
            <a:r>
              <a:rPr lang="fa-IR" b="1" dirty="0" smtClean="0">
                <a:cs typeface="B Koodak" panose="00000700000000000000" pitchFamily="2" charset="-78"/>
              </a:rPr>
              <a:t> </a:t>
            </a:r>
            <a:r>
              <a:rPr lang="fa-IR" b="1" dirty="0">
                <a:cs typeface="B Koodak" panose="00000700000000000000" pitchFamily="2" charset="-78"/>
              </a:rPr>
              <a:t>متر نمایش داده می شود.</a:t>
            </a:r>
            <a:endParaRPr lang="en-US" dirty="0">
              <a:cs typeface="B Koodak" panose="00000700000000000000" pitchFamily="2" charset="-78"/>
            </a:endParaRPr>
          </a:p>
          <a:p>
            <a:pPr lvl="0" algn="justLow" eaLnBrk="0" hangingPunct="0"/>
            <a:endParaRPr lang="en-US" altLang="en-US" b="1" dirty="0">
              <a:solidFill>
                <a:srgbClr val="FF0000"/>
              </a:solidFill>
              <a:ea typeface="Calibri" panose="020F0502020204030204" pitchFamily="34" charset="0"/>
              <a:cs typeface="B Koodak" panose="00000700000000000000" pitchFamily="2" charset="-78"/>
            </a:endParaRPr>
          </a:p>
        </p:txBody>
      </p:sp>
      <p:sp>
        <p:nvSpPr>
          <p:cNvPr id="18" name="Rectangle 6"/>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5"/>
          <p:cNvSpPr>
            <a:spLocks noChangeArrowheads="1"/>
          </p:cNvSpPr>
          <p:nvPr/>
        </p:nvSpPr>
        <p:spPr bwMode="auto">
          <a:xfrm>
            <a:off x="0" y="393413"/>
            <a:ext cx="2696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a-IR" altLang="en-US" sz="14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3313" name="Picture 133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675000"/>
            <a:ext cx="1430661" cy="27560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705972" y="617353"/>
            <a:ext cx="9630072"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endParaRPr lang="en-US" altLang="en-US" sz="1400" b="1" dirty="0">
              <a:ea typeface="Calibri" panose="020F0502020204030204" pitchFamily="34" charset="0"/>
              <a:cs typeface="B Nazanin" panose="00000400000000000000" pitchFamily="2" charset="-78"/>
            </a:endParaRPr>
          </a:p>
          <a:p>
            <a:pPr algn="justLow" eaLnBrk="0" hangingPunct="0"/>
            <a:r>
              <a:rPr lang="fa-IR" altLang="en-US" b="1" dirty="0" smtClean="0">
                <a:solidFill>
                  <a:srgbClr val="FF0000"/>
                </a:solidFill>
                <a:ea typeface="Calibri" panose="020F0502020204030204" pitchFamily="34" charset="0"/>
                <a:cs typeface="B Koodak" panose="00000700000000000000" pitchFamily="2" charset="-78"/>
              </a:rPr>
              <a:t>3-11-2 </a:t>
            </a:r>
            <a:r>
              <a:rPr lang="fa-IR" altLang="en-US" b="1" dirty="0">
                <a:solidFill>
                  <a:srgbClr val="FF0000"/>
                </a:solidFill>
                <a:latin typeface="Times New Roman" panose="02020603050405020304" pitchFamily="18" charset="0"/>
                <a:ea typeface="Calibri" panose="020F0502020204030204" pitchFamily="34" charset="0"/>
                <a:cs typeface="B Koodak" panose="00000700000000000000" pitchFamily="2" charset="-78"/>
              </a:rPr>
              <a:t>–</a:t>
            </a:r>
            <a:r>
              <a:rPr lang="fa-IR" altLang="en-US" b="1" dirty="0">
                <a:solidFill>
                  <a:srgbClr val="FF0000"/>
                </a:solidFill>
                <a:ea typeface="Calibri" panose="020F0502020204030204" pitchFamily="34" charset="0"/>
                <a:cs typeface="B Koodak" panose="00000700000000000000" pitchFamily="2" charset="-78"/>
              </a:rPr>
              <a:t>کنترل صحت عملکرد تریستورو دیود  با مولتی متر دیجیتال:</a:t>
            </a:r>
            <a:endParaRPr lang="en-US" altLang="en-US" dirty="0">
              <a:solidFill>
                <a:srgbClr val="FF0000"/>
              </a:solidFill>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در شکل (الف)، پرآپ قرمز (مثبت) به آند و پرآپ سیاه (منفی) به کاتد وصل شده است، </a:t>
            </a:r>
            <a:endParaRPr kumimoji="0" lang="en-US"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در این حالت دیود در بایاس مستقیم قرار می گیرد و اگر دیود سالم باشد، ولتاژی معادل 0.7 ولت روی نمایشگر</a:t>
            </a:r>
            <a:endParaRPr kumimoji="0" lang="en-US"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 مولتی متر مشاهده خواهید کرد. در شکل (ب)، دیود در بایاس معکوس قرار می گیرد و اگر به درستی کار کند، </a:t>
            </a:r>
            <a:endParaRPr kumimoji="0" lang="en-US"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دیود مانند یک کلید بسته در مدار عمل می کند و کلمه “</a:t>
            </a:r>
            <a:r>
              <a:rPr kumimoji="0" lang="en-US" altLang="en-US" b="0"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OL</a:t>
            </a:r>
            <a:r>
              <a:rPr kumimoji="0" lang="fa-IR"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 روی نمایشگر مولتی متر نمایش داده می شود.</a:t>
            </a:r>
            <a:endParaRPr kumimoji="0" lang="en-US"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fa-IR" altLang="en-US" b="0" i="0" u="none" strike="noStrike" cap="none" normalizeH="0" baseline="0" dirty="0" smtClean="0">
              <a:ln>
                <a:noFill/>
              </a:ln>
              <a:solidFill>
                <a:schemeClr val="tx1"/>
              </a:solidFill>
              <a:effectLst/>
              <a:cs typeface="B Koodak" panose="00000700000000000000" pitchFamily="2" charset="-78"/>
            </a:endParaRPr>
          </a:p>
        </p:txBody>
      </p:sp>
    </p:spTree>
    <p:extLst>
      <p:ext uri="{BB962C8B-B14F-4D97-AF65-F5344CB8AC3E}">
        <p14:creationId xmlns:p14="http://schemas.microsoft.com/office/powerpoint/2010/main" val="413182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26</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158198" y="1700808"/>
            <a:ext cx="6736447" cy="4225805"/>
          </a:xfrm>
          <a:prstGeom prst="rect">
            <a:avLst/>
          </a:prstGeom>
        </p:spPr>
      </p:pic>
    </p:spTree>
    <p:extLst>
      <p:ext uri="{BB962C8B-B14F-4D97-AF65-F5344CB8AC3E}">
        <p14:creationId xmlns:p14="http://schemas.microsoft.com/office/powerpoint/2010/main" val="3339311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27</a:t>
            </a:fld>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539552" y="1691264"/>
            <a:ext cx="3987665" cy="29261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4912090"/>
            <a:ext cx="1656184" cy="1244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932040" y="1691264"/>
            <a:ext cx="3937392" cy="2831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3722836" y="1396593"/>
            <a:ext cx="671195" cy="744220"/>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7970202" y="1383454"/>
            <a:ext cx="671195" cy="744220"/>
          </a:xfrm>
          <a:prstGeom prst="rect">
            <a:avLst/>
          </a:prstGeom>
        </p:spPr>
      </p:pic>
      <p:sp>
        <p:nvSpPr>
          <p:cNvPr id="11" name="Rectangle 10"/>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Tree>
    <p:extLst>
      <p:ext uri="{BB962C8B-B14F-4D97-AF65-F5344CB8AC3E}">
        <p14:creationId xmlns:p14="http://schemas.microsoft.com/office/powerpoint/2010/main" val="2011118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28</a:t>
            </a:fld>
            <a:endParaRPr lang="en-US" dirty="0"/>
          </a:p>
        </p:txBody>
      </p:sp>
      <p:sp>
        <p:nvSpPr>
          <p:cNvPr id="2" name="Rectangle 2"/>
          <p:cNvSpPr>
            <a:spLocks noChangeArrowheads="1"/>
          </p:cNvSpPr>
          <p:nvPr/>
        </p:nvSpPr>
        <p:spPr bwMode="auto">
          <a:xfrm>
            <a:off x="611560" y="776025"/>
            <a:ext cx="820675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fa-IR" altLang="en-US" b="1" i="0" strike="noStrike" cap="none" normalizeH="0" baseline="0" dirty="0" smtClean="0">
                <a:ln>
                  <a:noFill/>
                </a:ln>
                <a:solidFill>
                  <a:srgbClr val="FF0000"/>
                </a:solidFill>
                <a:effectLst/>
                <a:ea typeface="Calibri" panose="020F0502020204030204" pitchFamily="34" charset="0"/>
                <a:cs typeface="B Koodak" panose="00000700000000000000" pitchFamily="2" charset="-78"/>
              </a:rPr>
              <a:t>3-11-2-2-اگر دیود معیوب باشد :</a:t>
            </a:r>
            <a:endParaRPr kumimoji="0" lang="en-US" altLang="en-US" b="1" i="0" strike="noStrike" cap="none" normalizeH="0" baseline="0" dirty="0" smtClean="0">
              <a:ln>
                <a:noFill/>
              </a:ln>
              <a:solidFill>
                <a:srgbClr val="FF0000"/>
              </a:solidFill>
              <a:effectLst/>
              <a:ea typeface="Calibri" panose="020F0502020204030204" pitchFamily="34" charset="0"/>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kumimoji="0" lang="en-US" altLang="en-US" b="0" i="0" strike="noStrike" cap="none" normalizeH="0" baseline="0" dirty="0" smtClean="0">
              <a:ln>
                <a:noFill/>
              </a:ln>
              <a:solidFill>
                <a:srgbClr val="FF0000"/>
              </a:solidFill>
              <a:effectLst/>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r>
              <a:rPr kumimoji="0" lang="fa-IR"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در شکل (الف)، هنگامی که یک دیود قطع شده باشد، یک نشانه خارج از محدوده “</a:t>
            </a:r>
            <a:r>
              <a:rPr kumimoji="0" lang="en-US"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OL</a:t>
            </a:r>
            <a:r>
              <a:rPr kumimoji="0" lang="fa-IR"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rPr>
              <a:t>” برای هر دو شرایط بایاس مستقیم و بایاس معکوس روی نمایشگر مولتی متر مشاهده خواهید کرد.</a:t>
            </a:r>
            <a:endParaRPr kumimoji="0" lang="en-US" altLang="en-US" b="1" i="0" u="none" strike="noStrike" cap="none" normalizeH="0" baseline="0" dirty="0" smtClean="0">
              <a:ln>
                <a:noFill/>
              </a:ln>
              <a:solidFill>
                <a:schemeClr val="tx1"/>
              </a:solidFill>
              <a:effectLst/>
              <a:ea typeface="Calibri" panose="020F0502020204030204" pitchFamily="34" charset="0"/>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lang="en-US" altLang="en-US" b="1" dirty="0">
              <a:cs typeface="B Koodak" panose="00000700000000000000" pitchFamily="2" charset="-78"/>
            </a:endParaRPr>
          </a:p>
          <a:p>
            <a:pPr eaLnBrk="0" hangingPunct="0"/>
            <a:r>
              <a:rPr lang="fa-IR" altLang="en-US" b="1" dirty="0">
                <a:ea typeface="Calibri" panose="020F0502020204030204" pitchFamily="34" charset="0"/>
                <a:cs typeface="B Koodak" panose="00000700000000000000" pitchFamily="2" charset="-78"/>
              </a:rPr>
              <a:t>در شکل (ب)، اگر یک دیود اتصال داخلی یا شورت شده باشد، در هر دو شرایط بایاس مستقیم و بایاس معکوس ولتاژی معادل 0 ولت روی نمایشگر مولتی متر مشاهده خواهید کرد. </a:t>
            </a:r>
            <a:endParaRPr lang="fa-IR" altLang="en-US" dirty="0">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4337" name="Picture 133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055937"/>
            <a:ext cx="5200650" cy="3482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552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29</a:t>
            </a:fld>
            <a:endParaRPr lang="en-US" dirty="0"/>
          </a:p>
        </p:txBody>
      </p:sp>
      <p:sp>
        <p:nvSpPr>
          <p:cNvPr id="2" name="Rectangle 2"/>
          <p:cNvSpPr>
            <a:spLocks noChangeArrowheads="1"/>
          </p:cNvSpPr>
          <p:nvPr/>
        </p:nvSpPr>
        <p:spPr bwMode="auto">
          <a:xfrm>
            <a:off x="480050" y="1412776"/>
            <a:ext cx="8206750"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a-IR" b="1" dirty="0" smtClean="0">
                <a:cs typeface="B Koodak" panose="00000700000000000000" pitchFamily="2" charset="-78"/>
              </a:rPr>
              <a:t>توجه</a:t>
            </a:r>
            <a:r>
              <a:rPr lang="en-US" b="1" dirty="0" smtClean="0">
                <a:cs typeface="B Koodak" panose="00000700000000000000" pitchFamily="2" charset="-78"/>
              </a:rPr>
              <a:t>:</a:t>
            </a:r>
          </a:p>
          <a:p>
            <a:r>
              <a:rPr lang="fa-IR" b="1" dirty="0" smtClean="0">
                <a:cs typeface="B Koodak" panose="00000700000000000000" pitchFamily="2" charset="-78"/>
              </a:rPr>
              <a:t>دیودها </a:t>
            </a:r>
            <a:r>
              <a:rPr lang="fa-IR" b="1" dirty="0">
                <a:cs typeface="B Koodak" panose="00000700000000000000" pitchFamily="2" charset="-78"/>
              </a:rPr>
              <a:t>اکثرا در هنگام سوختن اتصال کوتاه می شوند</a:t>
            </a:r>
            <a:r>
              <a:rPr lang="en-US" b="1" dirty="0">
                <a:cs typeface="B Koodak" panose="00000700000000000000" pitchFamily="2" charset="-78"/>
              </a:rPr>
              <a:t>.</a:t>
            </a:r>
            <a:r>
              <a:rPr lang="fa-IR" b="1" dirty="0">
                <a:cs typeface="B Koodak" panose="00000700000000000000" pitchFamily="2" charset="-78"/>
              </a:rPr>
              <a:t>پس در این حالت مولتی متر در هر دو حالت یک عدد بسیار نزدیک به صفر نشان خواهد داد</a:t>
            </a:r>
            <a:r>
              <a:rPr lang="en-US" b="1" dirty="0" smtClean="0">
                <a:cs typeface="B Koodak" panose="00000700000000000000" pitchFamily="2" charset="-78"/>
              </a:rPr>
              <a:t>.</a:t>
            </a:r>
          </a:p>
          <a:p>
            <a:endParaRPr lang="en-US" dirty="0">
              <a:cs typeface="B Koodak" panose="00000700000000000000" pitchFamily="2" charset="-78"/>
            </a:endParaRPr>
          </a:p>
          <a:p>
            <a:r>
              <a:rPr lang="ar-SA" b="1" dirty="0" smtClean="0">
                <a:solidFill>
                  <a:srgbClr val="FF0000"/>
                </a:solidFill>
                <a:cs typeface="B Koodak" panose="00000700000000000000" pitchFamily="2" charset="-78"/>
              </a:rPr>
              <a:t>3-</a:t>
            </a:r>
            <a:r>
              <a:rPr lang="fa-IR" b="1" dirty="0" smtClean="0">
                <a:solidFill>
                  <a:srgbClr val="FF0000"/>
                </a:solidFill>
                <a:cs typeface="B Koodak" panose="00000700000000000000" pitchFamily="2" charset="-78"/>
              </a:rPr>
              <a:t>11</a:t>
            </a:r>
            <a:r>
              <a:rPr lang="ar-SA" b="1" dirty="0" smtClean="0">
                <a:solidFill>
                  <a:srgbClr val="FF0000"/>
                </a:solidFill>
                <a:cs typeface="B Koodak" panose="00000700000000000000" pitchFamily="2" charset="-78"/>
              </a:rPr>
              <a:t>-2-3-تست </a:t>
            </a:r>
            <a:r>
              <a:rPr lang="ar-SA" b="1" dirty="0">
                <a:solidFill>
                  <a:srgbClr val="FF0000"/>
                </a:solidFill>
                <a:cs typeface="B Koodak" panose="00000700000000000000" pitchFamily="2" charset="-78"/>
              </a:rPr>
              <a:t>دیود با اهم متر دیجیتال</a:t>
            </a:r>
            <a:r>
              <a:rPr lang="ar-SA" b="1" dirty="0" smtClean="0">
                <a:solidFill>
                  <a:srgbClr val="FF0000"/>
                </a:solidFill>
                <a:cs typeface="B Koodak" panose="00000700000000000000" pitchFamily="2" charset="-78"/>
              </a:rPr>
              <a:t>:</a:t>
            </a:r>
            <a:endParaRPr lang="en-US" b="1" dirty="0" smtClean="0">
              <a:solidFill>
                <a:srgbClr val="FF0000"/>
              </a:solidFill>
              <a:cs typeface="B Koodak" panose="00000700000000000000" pitchFamily="2" charset="-78"/>
            </a:endParaRPr>
          </a:p>
          <a:p>
            <a:endParaRPr lang="en-US" dirty="0">
              <a:cs typeface="B Koodak" panose="00000700000000000000" pitchFamily="2" charset="-78"/>
            </a:endParaRPr>
          </a:p>
          <a:p>
            <a:r>
              <a:rPr lang="fa-IR" b="1" dirty="0">
                <a:cs typeface="B Koodak" panose="00000700000000000000" pitchFamily="2" charset="-78"/>
              </a:rPr>
              <a:t>تست دیود با اهم متر به این صورت است که ابتدا باید سلکتور مولتی متر را روی حالت تست مقاومت که نمادش </a:t>
            </a:r>
            <a:r>
              <a:rPr lang="en-US" dirty="0">
                <a:cs typeface="B Koodak" panose="00000700000000000000" pitchFamily="2" charset="-78"/>
              </a:rPr>
              <a:t>Ω</a:t>
            </a:r>
            <a:r>
              <a:rPr lang="en-US" b="1" dirty="0">
                <a:cs typeface="B Koodak" panose="00000700000000000000" pitchFamily="2" charset="-78"/>
              </a:rPr>
              <a:t> </a:t>
            </a:r>
            <a:r>
              <a:rPr lang="fa-IR" b="1" dirty="0">
                <a:cs typeface="B Koodak" panose="00000700000000000000" pitchFamily="2" charset="-78"/>
              </a:rPr>
              <a:t>قرار دهید</a:t>
            </a:r>
            <a:r>
              <a:rPr lang="en-US" b="1" dirty="0">
                <a:cs typeface="B Koodak" panose="00000700000000000000" pitchFamily="2" charset="-78"/>
              </a:rPr>
              <a:t>.</a:t>
            </a:r>
            <a:r>
              <a:rPr lang="fa-IR" b="1" dirty="0">
                <a:cs typeface="B Koodak" panose="00000700000000000000" pitchFamily="2" charset="-78"/>
              </a:rPr>
              <a:t>سپس پرآپ های اهم متر را به پایه‌های دیود وصل کنید و بعد جای دو پراب اهم متر را عوض کنید. اگر دیود سالم باشد، در یکی از دو حالت، اهم متر مقدار مشخصی را نشان می دهد اما اگر دیود معیوب باشد، هیچ تغییری در اهم متر مشاهده نمی شود</a:t>
            </a:r>
            <a:r>
              <a:rPr lang="en-US" b="1" dirty="0">
                <a:cs typeface="B Koodak" panose="00000700000000000000" pitchFamily="2" charset="-78"/>
              </a:rPr>
              <a:t>!</a:t>
            </a:r>
            <a:endParaRPr lang="en-US" dirty="0">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5" name="Picture 4"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2857" y="2923213"/>
            <a:ext cx="7480689" cy="553998"/>
          </a:xfrm>
          <a:prstGeom prst="rect">
            <a:avLst/>
          </a:prstGeom>
        </p:spPr>
        <p:txBody>
          <a:bodyPr wrap="square">
            <a:spAutoFit/>
          </a:bodyPr>
          <a:lstStyle/>
          <a:p>
            <a:pPr algn="ctr"/>
            <a:r>
              <a:rPr lang="ar-SA" sz="3000" b="1" dirty="0">
                <a:solidFill>
                  <a:srgbClr val="C00000"/>
                </a:solidFill>
                <a:cs typeface="B Koodak" pitchFamily="2" charset="-78"/>
              </a:rPr>
              <a:t>بخش </a:t>
            </a:r>
            <a:r>
              <a:rPr lang="fa-IR" sz="3000" b="1" dirty="0" smtClean="0">
                <a:solidFill>
                  <a:srgbClr val="C00000"/>
                </a:solidFill>
                <a:cs typeface="B Koodak" pitchFamily="2" charset="-78"/>
              </a:rPr>
              <a:t>2: </a:t>
            </a:r>
            <a:r>
              <a:rPr lang="ar-SA" sz="3000" b="1" dirty="0">
                <a:solidFill>
                  <a:srgbClr val="C00000"/>
                </a:solidFill>
                <a:cs typeface="B Koodak" pitchFamily="2" charset="-78"/>
              </a:rPr>
              <a:t>ساختار داخلی و اجزای اصلی ترانس رکتیفایر</a:t>
            </a:r>
            <a:endParaRPr lang="en-US" sz="30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3</a:t>
            </a:fld>
            <a:endParaRPr lang="en-US" dirty="0"/>
          </a:p>
        </p:txBody>
      </p:sp>
    </p:spTree>
    <p:extLst>
      <p:ext uri="{BB962C8B-B14F-4D97-AF65-F5344CB8AC3E}">
        <p14:creationId xmlns:p14="http://schemas.microsoft.com/office/powerpoint/2010/main" val="4045262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30</a:t>
            </a:fld>
            <a:endParaRPr lang="en-US" dirty="0"/>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rot="16200000">
            <a:off x="666684" y="1701776"/>
            <a:ext cx="3528392" cy="3782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3117861" y="1413299"/>
            <a:ext cx="902335" cy="831215"/>
          </a:xfrm>
          <a:prstGeom prst="rect">
            <a:avLst/>
          </a:prstGeom>
        </p:spPr>
      </p:pic>
      <p:pic>
        <p:nvPicPr>
          <p:cNvPr id="13" name="Picture 12"/>
          <p:cNvPicPr/>
          <p:nvPr/>
        </p:nvPicPr>
        <p:blipFill>
          <a:blip r:embed="rId4">
            <a:extLst>
              <a:ext uri="{28A0092B-C50C-407E-A947-70E740481C1C}">
                <a14:useLocalDpi xmlns:a14="http://schemas.microsoft.com/office/drawing/2010/main" val="0"/>
              </a:ext>
            </a:extLst>
          </a:blip>
          <a:srcRect/>
          <a:stretch>
            <a:fillRect/>
          </a:stretch>
        </p:blipFill>
        <p:spPr bwMode="auto">
          <a:xfrm>
            <a:off x="4020196" y="5424211"/>
            <a:ext cx="1559916" cy="1111997"/>
          </a:xfrm>
          <a:prstGeom prst="rect">
            <a:avLst/>
          </a:prstGeom>
          <a:noFill/>
        </p:spPr>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rot="16200000">
            <a:off x="5163677" y="1669281"/>
            <a:ext cx="3497169" cy="3816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p:nvPr/>
        </p:nvPicPr>
        <p:blipFill>
          <a:blip r:embed="rId6">
            <a:extLst>
              <a:ext uri="{28A0092B-C50C-407E-A947-70E740481C1C}">
                <a14:useLocalDpi xmlns:a14="http://schemas.microsoft.com/office/drawing/2010/main" val="0"/>
              </a:ext>
            </a:extLst>
          </a:blip>
          <a:srcRect/>
          <a:stretch>
            <a:fillRect/>
          </a:stretch>
        </p:blipFill>
        <p:spPr bwMode="auto">
          <a:xfrm>
            <a:off x="7774188" y="1451106"/>
            <a:ext cx="902335" cy="829310"/>
          </a:xfrm>
          <a:prstGeom prst="rect">
            <a:avLst/>
          </a:prstGeom>
          <a:noFill/>
        </p:spPr>
      </p:pic>
      <p:sp>
        <p:nvSpPr>
          <p:cNvPr id="8" name="Rectangle 7"/>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9" name="Picture 8" descr="\\JALILI-PC\Users\Public\Borna_Logo_Final_(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812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31</a:t>
            </a:fld>
            <a:endParaRPr lang="en-US" dirty="0"/>
          </a:p>
        </p:txBody>
      </p:sp>
      <p:sp>
        <p:nvSpPr>
          <p:cNvPr id="2" name="Rectangle 2"/>
          <p:cNvSpPr>
            <a:spLocks noChangeArrowheads="1"/>
          </p:cNvSpPr>
          <p:nvPr/>
        </p:nvSpPr>
        <p:spPr bwMode="auto">
          <a:xfrm>
            <a:off x="611560" y="1745521"/>
            <a:ext cx="82067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7409" name="Picture 133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363759"/>
            <a:ext cx="3152358" cy="251351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133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818" y="3501008"/>
            <a:ext cx="4376536" cy="2376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1" y="1091496"/>
            <a:ext cx="843528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fa-IR" altLang="en-US" b="1" i="0" u="none" strike="noStrike" cap="none" normalizeH="0" baseline="0" dirty="0" smtClean="0">
                <a:ln>
                  <a:noFill/>
                </a:ln>
                <a:solidFill>
                  <a:srgbClr val="FF0000"/>
                </a:solidFill>
                <a:effectLst/>
                <a:ea typeface="Calibri" panose="020F0502020204030204" pitchFamily="34" charset="0"/>
                <a:cs typeface="B Koodak" panose="00000700000000000000" pitchFamily="2" charset="-78"/>
              </a:rPr>
              <a:t>3-11-2-4-اگر تریستور سالم باشد :</a:t>
            </a:r>
            <a:endParaRPr kumimoji="0" lang="en-US" altLang="en-US" b="0" i="0" u="none" strike="noStrike" cap="none" normalizeH="0" baseline="0" dirty="0" smtClean="0">
              <a:ln>
                <a:noFill/>
              </a:ln>
              <a:solidFill>
                <a:srgbClr val="FF0000"/>
              </a:solidFill>
              <a:effectLst/>
              <a:cs typeface="B Koodak" panose="00000700000000000000" pitchFamily="2" charset="-78"/>
            </a:endParaRPr>
          </a:p>
          <a:p>
            <a:pPr lvl="0" rtl="0" eaLnBrk="0" hangingPunct="0"/>
            <a:r>
              <a:rPr lang="fa-IR" b="1" dirty="0">
                <a:cs typeface="B Koodak" panose="00000700000000000000" pitchFamily="2" charset="-78"/>
              </a:rPr>
              <a:t>در شکل (الف)، پرآپ قرمز (مثبت) به آند و پرآپ سیاه (منفی) به کاتد وصل شده است، در این حالت </a:t>
            </a:r>
            <a:endParaRPr lang="en-US" b="1" dirty="0" smtClean="0">
              <a:cs typeface="B Koodak" panose="00000700000000000000" pitchFamily="2" charset="-78"/>
            </a:endParaRPr>
          </a:p>
          <a:p>
            <a:pPr lvl="0" rtl="0" eaLnBrk="0" hangingPunct="0"/>
            <a:r>
              <a:rPr lang="fa-IR" b="1" dirty="0" smtClean="0">
                <a:cs typeface="B Koodak" panose="00000700000000000000" pitchFamily="2" charset="-78"/>
              </a:rPr>
              <a:t>تریستور </a:t>
            </a:r>
            <a:r>
              <a:rPr lang="fa-IR" b="1" dirty="0">
                <a:cs typeface="B Koodak" panose="00000700000000000000" pitchFamily="2" charset="-78"/>
              </a:rPr>
              <a:t>در بایاس مستقیم قرار می </a:t>
            </a:r>
            <a:r>
              <a:rPr lang="fa-IR" b="1" dirty="0" smtClean="0">
                <a:cs typeface="B Koodak" panose="00000700000000000000" pitchFamily="2" charset="-78"/>
              </a:rPr>
              <a:t>گیرد</a:t>
            </a:r>
            <a:endParaRPr lang="en-US" b="1" dirty="0" smtClean="0">
              <a:cs typeface="B Koodak" panose="00000700000000000000" pitchFamily="2" charset="-78"/>
            </a:endParaRPr>
          </a:p>
          <a:p>
            <a:pPr lvl="0" rtl="0" eaLnBrk="0" hangingPunct="0"/>
            <a:r>
              <a:rPr lang="fa-IR" b="1" dirty="0" smtClean="0">
                <a:cs typeface="B Koodak" panose="00000700000000000000" pitchFamily="2" charset="-78"/>
              </a:rPr>
              <a:t> </a:t>
            </a:r>
            <a:r>
              <a:rPr lang="fa-IR" b="1" dirty="0">
                <a:cs typeface="B Koodak" panose="00000700000000000000" pitchFamily="2" charset="-78"/>
              </a:rPr>
              <a:t>و اگر تریستور سالم باشد، هیج عددی را روی نمایشگر مولتی متر مشاهده نخواهید کرد. </a:t>
            </a:r>
            <a:endParaRPr lang="en-US" b="1" dirty="0" smtClean="0">
              <a:cs typeface="B Koodak" panose="00000700000000000000" pitchFamily="2" charset="-78"/>
            </a:endParaRPr>
          </a:p>
          <a:p>
            <a:pPr lvl="0" rtl="0" eaLnBrk="0" hangingPunct="0"/>
            <a:r>
              <a:rPr lang="fa-IR" b="1" dirty="0" smtClean="0">
                <a:cs typeface="B Koodak" panose="00000700000000000000" pitchFamily="2" charset="-78"/>
              </a:rPr>
              <a:t>در </a:t>
            </a:r>
            <a:r>
              <a:rPr lang="fa-IR" b="1" dirty="0">
                <a:cs typeface="B Koodak" panose="00000700000000000000" pitchFamily="2" charset="-78"/>
              </a:rPr>
              <a:t>شکل (ب)، تریستور در بایاس معکوس قرار می گیرد </a:t>
            </a:r>
            <a:r>
              <a:rPr lang="fa-IR" b="1" dirty="0" smtClean="0">
                <a:cs typeface="B Koodak" panose="00000700000000000000" pitchFamily="2" charset="-78"/>
              </a:rPr>
              <a:t>و </a:t>
            </a:r>
            <a:r>
              <a:rPr lang="fa-IR" b="1" dirty="0">
                <a:cs typeface="B Koodak" panose="00000700000000000000" pitchFamily="2" charset="-78"/>
              </a:rPr>
              <a:t>اگر به درستی کار کند، دقیقا همان نتیجه </a:t>
            </a:r>
            <a:endParaRPr lang="en-US" b="1" dirty="0" smtClean="0">
              <a:cs typeface="B Koodak" panose="00000700000000000000" pitchFamily="2" charset="-78"/>
            </a:endParaRPr>
          </a:p>
          <a:p>
            <a:pPr lvl="0" rtl="0" eaLnBrk="0" hangingPunct="0"/>
            <a:r>
              <a:rPr lang="fa-IR" b="1" dirty="0" smtClean="0">
                <a:cs typeface="B Koodak" panose="00000700000000000000" pitchFamily="2" charset="-78"/>
              </a:rPr>
              <a:t>بایاس </a:t>
            </a:r>
            <a:r>
              <a:rPr lang="fa-IR" b="1" dirty="0">
                <a:cs typeface="B Koodak" panose="00000700000000000000" pitchFamily="2" charset="-78"/>
              </a:rPr>
              <a:t>مستقیم را خواهیم دید.اما اگر بین گیت و کاتد عددی بین 10 تا 100 اهم ببینیم تریستور ما سالم است.</a:t>
            </a:r>
            <a:endParaRPr kumimoji="0" lang="en-US" altLang="en-US" sz="1800" b="0" i="0" u="none" strike="noStrike" cap="none" normalizeH="0" baseline="0" dirty="0" smtClean="0">
              <a:ln>
                <a:noFill/>
              </a:ln>
              <a:solidFill>
                <a:schemeClr val="tx1"/>
              </a:solidFill>
              <a:effectLst/>
              <a:cs typeface="B Koodak" panose="00000700000000000000" pitchFamily="2" charset="-78"/>
            </a:endParaRPr>
          </a:p>
        </p:txBody>
      </p:sp>
      <p:sp>
        <p:nvSpPr>
          <p:cNvPr id="6" name="Rectangle 5"/>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JALILI-PC\Users\Public\Borna_Logo_Final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140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32</a:t>
            </a:fld>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27877" y="2280416"/>
            <a:ext cx="3856091" cy="3308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3586021" y="1908306"/>
            <a:ext cx="671195" cy="744220"/>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4901658" y="2247128"/>
            <a:ext cx="3816424" cy="3308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8046887" y="1908306"/>
            <a:ext cx="671195" cy="744220"/>
          </a:xfrm>
          <a:prstGeom prst="rect">
            <a:avLst/>
          </a:prstGeom>
        </p:spPr>
      </p:pic>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11" name="Picture 10" descr="\\JALILI-PC\Users\Public\Borna_Logo_Final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934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33</a:t>
            </a:fld>
            <a:endParaRPr lang="en-US" dirty="0"/>
          </a:p>
        </p:txBody>
      </p:sp>
      <p:sp>
        <p:nvSpPr>
          <p:cNvPr id="6" name="Rectangle 5"/>
          <p:cNvSpPr/>
          <p:nvPr/>
        </p:nvSpPr>
        <p:spPr>
          <a:xfrm>
            <a:off x="993851" y="1772816"/>
            <a:ext cx="7308304" cy="1380378"/>
          </a:xfrm>
          <a:prstGeom prst="rect">
            <a:avLst/>
          </a:prstGeom>
        </p:spPr>
        <p:txBody>
          <a:bodyPr wrap="square">
            <a:spAutoFit/>
          </a:bodyPr>
          <a:lstStyle/>
          <a:p>
            <a:pPr algn="just">
              <a:lnSpc>
                <a:spcPct val="107000"/>
              </a:lnSpc>
              <a:spcAft>
                <a:spcPts val="800"/>
              </a:spcAft>
            </a:pPr>
            <a:r>
              <a:rPr lang="fa-IR" b="1" dirty="0" smtClean="0">
                <a:solidFill>
                  <a:srgbClr val="FF0000"/>
                </a:solidFill>
                <a:ea typeface="Calibri" panose="020F0502020204030204" pitchFamily="34" charset="0"/>
                <a:cs typeface="B Koodak" panose="00000700000000000000" pitchFamily="2" charset="-78"/>
              </a:rPr>
              <a:t>3-11-3- بررسی اهم </a:t>
            </a:r>
            <a:r>
              <a:rPr lang="fa-IR" b="1" dirty="0">
                <a:solidFill>
                  <a:srgbClr val="FF0000"/>
                </a:solidFill>
                <a:ea typeface="Calibri" panose="020F0502020204030204" pitchFamily="34" charset="0"/>
                <a:cs typeface="B Koodak" panose="00000700000000000000" pitchFamily="2" charset="-78"/>
              </a:rPr>
              <a:t>دیودها و تریستورها </a:t>
            </a:r>
            <a:r>
              <a:rPr lang="fa-IR" b="1" dirty="0" smtClean="0">
                <a:solidFill>
                  <a:srgbClr val="FF0000"/>
                </a:solidFill>
                <a:ea typeface="Calibri" panose="020F0502020204030204" pitchFamily="34" charset="0"/>
                <a:cs typeface="B Koodak" panose="00000700000000000000" pitchFamily="2" charset="-78"/>
              </a:rPr>
              <a:t>:</a:t>
            </a:r>
            <a:endParaRPr lang="en-US" sz="1600" dirty="0">
              <a:solidFill>
                <a:srgbClr val="FF0000"/>
              </a:solidFill>
              <a:ea typeface="Calibri" panose="020F0502020204030204" pitchFamily="34" charset="0"/>
              <a:cs typeface="B Koodak" panose="00000700000000000000" pitchFamily="2" charset="-78"/>
            </a:endParaRPr>
          </a:p>
          <a:p>
            <a:pPr marL="342900" lvl="0" indent="-342900" algn="just">
              <a:lnSpc>
                <a:spcPct val="107000"/>
              </a:lnSpc>
              <a:spcAft>
                <a:spcPts val="800"/>
              </a:spcAft>
              <a:buFont typeface="Symbol" panose="05050102010706020507" pitchFamily="18" charset="2"/>
              <a:buChar char=""/>
            </a:pPr>
            <a:r>
              <a:rPr lang="fa-IR" b="1" dirty="0">
                <a:ea typeface="Calibri" panose="020F0502020204030204" pitchFamily="34" charset="0"/>
                <a:cs typeface="B Koodak" panose="00000700000000000000" pitchFamily="2" charset="-78"/>
              </a:rPr>
              <a:t>اهم دیودها و تریستورها باید بین Ω</a:t>
            </a:r>
            <a:r>
              <a:rPr lang="en-US" sz="1600" b="1" dirty="0">
                <a:ea typeface="Calibri" panose="020F0502020204030204" pitchFamily="34" charset="0"/>
                <a:cs typeface="B Koodak" panose="00000700000000000000" pitchFamily="2" charset="-78"/>
              </a:rPr>
              <a:t>10</a:t>
            </a:r>
            <a:r>
              <a:rPr lang="fa-IR" b="1" dirty="0">
                <a:ea typeface="Calibri" panose="020F0502020204030204" pitchFamily="34" charset="0"/>
                <a:cs typeface="B Koodak" panose="00000700000000000000" pitchFamily="2" charset="-78"/>
              </a:rPr>
              <a:t> تا Ω</a:t>
            </a:r>
            <a:r>
              <a:rPr lang="en-US" sz="1600" b="1" dirty="0">
                <a:ea typeface="Calibri" panose="020F0502020204030204" pitchFamily="34" charset="0"/>
                <a:cs typeface="B Koodak" panose="00000700000000000000" pitchFamily="2" charset="-78"/>
              </a:rPr>
              <a:t>100</a:t>
            </a:r>
            <a:r>
              <a:rPr lang="fa-IR" b="1" dirty="0">
                <a:ea typeface="Calibri" panose="020F0502020204030204" pitchFamily="34" charset="0"/>
                <a:cs typeface="B Koodak" panose="00000700000000000000" pitchFamily="2" charset="-78"/>
              </a:rPr>
              <a:t> اهم باشد.اگر بیشتر از Ω</a:t>
            </a:r>
            <a:r>
              <a:rPr lang="en-US" sz="1600" b="1" dirty="0">
                <a:ea typeface="Calibri" panose="020F0502020204030204" pitchFamily="34" charset="0"/>
                <a:cs typeface="B Koodak" panose="00000700000000000000" pitchFamily="2" charset="-78"/>
              </a:rPr>
              <a:t>100 </a:t>
            </a:r>
            <a:r>
              <a:rPr lang="fa-IR" b="1" dirty="0">
                <a:ea typeface="Calibri" panose="020F0502020204030204" pitchFamily="34" charset="0"/>
                <a:cs typeface="B Koodak" panose="00000700000000000000" pitchFamily="2" charset="-78"/>
              </a:rPr>
              <a:t>باشد نشتی دارد.اما باید تلاش کنیم اهم ها نزدیک به هم باشند.تا بایک ولوم پایین هم ،همه تریستورها با هم روشن شوند.</a:t>
            </a:r>
            <a:endParaRPr lang="en-US" sz="1600" dirty="0">
              <a:ea typeface="Calibri" panose="020F0502020204030204" pitchFamily="34" charset="0"/>
              <a:cs typeface="B Koodak" panose="00000700000000000000" pitchFamily="2" charset="-78"/>
            </a:endParaRPr>
          </a:p>
        </p:txBody>
      </p:sp>
      <p:sp>
        <p:nvSpPr>
          <p:cNvPr id="9" name="Rectangle 8"/>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10" name="Picture 9"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rot="1668827">
            <a:off x="3464770" y="3184150"/>
            <a:ext cx="1507242" cy="2979717"/>
          </a:xfrm>
          <a:prstGeom prst="rect">
            <a:avLst/>
          </a:prstGeom>
        </p:spPr>
      </p:pic>
    </p:spTree>
    <p:extLst>
      <p:ext uri="{BB962C8B-B14F-4D97-AF65-F5344CB8AC3E}">
        <p14:creationId xmlns:p14="http://schemas.microsoft.com/office/powerpoint/2010/main" val="916208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052736"/>
            <a:ext cx="8229600" cy="4389437"/>
          </a:xfrm>
        </p:spPr>
        <p:txBody>
          <a:bodyPr/>
          <a:lstStyle/>
          <a:p>
            <a:pPr marL="0" indent="0" algn="r" rtl="1">
              <a:buNone/>
            </a:pPr>
            <a:endParaRPr lang="en-US" sz="1800" dirty="0">
              <a:solidFill>
                <a:srgbClr val="FF0000"/>
              </a:solidFill>
              <a:cs typeface="B Koodak" panose="00000700000000000000" pitchFamily="2" charset="-78"/>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34</a:t>
            </a:fld>
            <a:endParaRPr lang="en-US" dirty="0"/>
          </a:p>
        </p:txBody>
      </p:sp>
      <p:sp>
        <p:nvSpPr>
          <p:cNvPr id="7" name="Rectangle 6"/>
          <p:cNvSpPr/>
          <p:nvPr/>
        </p:nvSpPr>
        <p:spPr>
          <a:xfrm>
            <a:off x="693912" y="842676"/>
            <a:ext cx="7920880" cy="3474028"/>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Char char=""/>
            </a:pPr>
            <a:r>
              <a:rPr lang="fa-IR" sz="2400" dirty="0">
                <a:ea typeface="Calibri" panose="020F0502020204030204" pitchFamily="34" charset="0"/>
                <a:cs typeface="B Koodak" panose="00000700000000000000" pitchFamily="2" charset="-78"/>
              </a:rPr>
              <a:t>اگر یک </a:t>
            </a:r>
            <a:r>
              <a:rPr lang="fa-IR" sz="2400" dirty="0" err="1" smtClean="0">
                <a:ea typeface="Calibri" panose="020F0502020204030204" pitchFamily="34" charset="0"/>
                <a:cs typeface="B Koodak" panose="00000700000000000000" pitchFamily="2" charset="-78"/>
              </a:rPr>
              <a:t>تریستوریا</a:t>
            </a:r>
            <a:r>
              <a:rPr lang="fa-IR" sz="2400" dirty="0" smtClean="0">
                <a:ea typeface="Calibri" panose="020F0502020204030204" pitchFamily="34" charset="0"/>
                <a:cs typeface="B Koodak" panose="00000700000000000000" pitchFamily="2" charset="-78"/>
              </a:rPr>
              <a:t> </a:t>
            </a:r>
            <a:r>
              <a:rPr lang="fa-IR" sz="2400" dirty="0" err="1" smtClean="0">
                <a:ea typeface="Calibri" panose="020F0502020204030204" pitchFamily="34" charset="0"/>
                <a:cs typeface="B Koodak" panose="00000700000000000000" pitchFamily="2" charset="-78"/>
              </a:rPr>
              <a:t>دیود</a:t>
            </a:r>
            <a:r>
              <a:rPr lang="fa-IR" sz="2400" dirty="0" smtClean="0">
                <a:ea typeface="Calibri" panose="020F0502020204030204" pitchFamily="34" charset="0"/>
                <a:cs typeface="B Koodak" panose="00000700000000000000" pitchFamily="2" charset="-78"/>
              </a:rPr>
              <a:t> </a:t>
            </a:r>
            <a:r>
              <a:rPr lang="fa-IR" sz="2400" dirty="0">
                <a:ea typeface="Calibri" panose="020F0502020204030204" pitchFamily="34" charset="0"/>
                <a:cs typeface="B Koodak" panose="00000700000000000000" pitchFamily="2" charset="-78"/>
              </a:rPr>
              <a:t>در </a:t>
            </a:r>
            <a:r>
              <a:rPr lang="fa-IR" sz="2400" dirty="0" err="1" smtClean="0">
                <a:ea typeface="Calibri" panose="020F0502020204030204" pitchFamily="34" charset="0"/>
                <a:cs typeface="B Koodak" panose="00000700000000000000" pitchFamily="2" charset="-78"/>
              </a:rPr>
              <a:t>یکسوساز</a:t>
            </a:r>
            <a:r>
              <a:rPr lang="fa-IR" sz="2400" dirty="0" smtClean="0">
                <a:ea typeface="Calibri" panose="020F0502020204030204" pitchFamily="34" charset="0"/>
                <a:cs typeface="B Koodak" panose="00000700000000000000" pitchFamily="2" charset="-78"/>
              </a:rPr>
              <a:t>:</a:t>
            </a:r>
            <a:endParaRPr lang="en-US" sz="2400" dirty="0">
              <a:solidFill>
                <a:srgbClr val="FF0000"/>
              </a:solidFill>
              <a:ea typeface="Calibri" panose="020F0502020204030204" pitchFamily="34" charset="0"/>
              <a:cs typeface="B Koodak" panose="00000700000000000000" pitchFamily="2" charset="-78"/>
            </a:endParaRPr>
          </a:p>
          <a:p>
            <a:pPr marL="285750" indent="-285750" algn="just">
              <a:lnSpc>
                <a:spcPct val="107000"/>
              </a:lnSpc>
              <a:spcAft>
                <a:spcPts val="800"/>
              </a:spcAft>
              <a:buFont typeface="Wingdings" panose="05000000000000000000" pitchFamily="2" charset="2"/>
              <a:buChar char=""/>
            </a:pPr>
            <a:r>
              <a:rPr lang="fa-IR" b="1" dirty="0">
                <a:ea typeface="Calibri" panose="020F0502020204030204" pitchFamily="34" charset="0"/>
                <a:cs typeface="B Koodak" panose="00000700000000000000" pitchFamily="2" charset="-78"/>
              </a:rPr>
              <a:t> بسوزد به این مفهوم که قطع گردد. باز هم کنترل داریم.(چون معمولا </a:t>
            </a:r>
            <a:r>
              <a:rPr lang="fa-IR" b="1" dirty="0" err="1" smtClean="0">
                <a:ea typeface="Calibri" panose="020F0502020204030204" pitchFamily="34" charset="0"/>
                <a:cs typeface="B Koodak" panose="00000700000000000000" pitchFamily="2" charset="-78"/>
              </a:rPr>
              <a:t>تریستورها</a:t>
            </a:r>
            <a:endParaRPr lang="fa-IR" b="1" dirty="0" smtClean="0">
              <a:ea typeface="Calibri" panose="020F0502020204030204" pitchFamily="34" charset="0"/>
              <a:cs typeface="B Koodak" panose="00000700000000000000" pitchFamily="2" charset="-78"/>
            </a:endParaRPr>
          </a:p>
          <a:p>
            <a:pPr lvl="1" algn="just">
              <a:lnSpc>
                <a:spcPct val="107000"/>
              </a:lnSpc>
              <a:spcAft>
                <a:spcPts val="800"/>
              </a:spcAft>
            </a:pPr>
            <a:r>
              <a:rPr lang="fa-IR" b="1" dirty="0" smtClean="0">
                <a:ea typeface="Calibri" panose="020F0502020204030204" pitchFamily="34" charset="0"/>
                <a:cs typeface="B Koodak" panose="00000700000000000000" pitchFamily="2" charset="-78"/>
              </a:rPr>
              <a:t> </a:t>
            </a:r>
            <a:r>
              <a:rPr lang="fa-IR" b="1" dirty="0">
                <a:ea typeface="Calibri" panose="020F0502020204030204" pitchFamily="34" charset="0"/>
                <a:cs typeface="B Koodak" panose="00000700000000000000" pitchFamily="2" charset="-78"/>
              </a:rPr>
              <a:t>دوبار روشن می شوند هم پوشانی دارند.) ،تنها به ولتاژ و جریان نامی نمی رسیم</a:t>
            </a:r>
            <a:r>
              <a:rPr lang="fa-IR" b="1" dirty="0" smtClean="0">
                <a:ea typeface="Calibri" panose="020F0502020204030204" pitchFamily="34" charset="0"/>
                <a:cs typeface="B Koodak" panose="00000700000000000000" pitchFamily="2" charset="-78"/>
              </a:rPr>
              <a:t>.</a:t>
            </a:r>
          </a:p>
          <a:p>
            <a:pPr lvl="1" algn="just">
              <a:lnSpc>
                <a:spcPct val="107000"/>
              </a:lnSpc>
              <a:spcAft>
                <a:spcPts val="800"/>
              </a:spcAft>
            </a:pPr>
            <a:endParaRPr lang="en-US" sz="1100" dirty="0">
              <a:ea typeface="Calibri" panose="020F0502020204030204" pitchFamily="34" charset="0"/>
              <a:cs typeface="B Koodak" panose="00000700000000000000" pitchFamily="2" charset="-78"/>
            </a:endParaRPr>
          </a:p>
          <a:p>
            <a:pPr marL="285750" indent="-285750" algn="just">
              <a:lnSpc>
                <a:spcPct val="107000"/>
              </a:lnSpc>
              <a:spcAft>
                <a:spcPts val="800"/>
              </a:spcAft>
              <a:buFont typeface="Wingdings" panose="05000000000000000000" pitchFamily="2" charset="2"/>
              <a:buChar char=""/>
            </a:pPr>
            <a:r>
              <a:rPr lang="fa-IR" b="1" dirty="0">
                <a:ea typeface="Calibri" panose="020F0502020204030204" pitchFamily="34" charset="0"/>
                <a:cs typeface="B Koodak" panose="00000700000000000000" pitchFamily="2" charset="-78"/>
              </a:rPr>
              <a:t>بسوزد به این مفهوم که تریستور /دیود </a:t>
            </a:r>
            <a:r>
              <a:rPr lang="en-US" b="1" dirty="0" smtClean="0">
                <a:ea typeface="Calibri" panose="020F0502020204030204" pitchFamily="34" charset="0"/>
                <a:cs typeface="B Koodak" panose="00000700000000000000" pitchFamily="2" charset="-78"/>
              </a:rPr>
              <a:t>Short</a:t>
            </a:r>
            <a:r>
              <a:rPr lang="fa-IR" b="1" dirty="0" smtClean="0">
                <a:ea typeface="Calibri" panose="020F0502020204030204" pitchFamily="34" charset="0"/>
                <a:cs typeface="B Koodak" panose="00000700000000000000" pitchFamily="2" charset="-78"/>
              </a:rPr>
              <a:t> </a:t>
            </a:r>
            <a:r>
              <a:rPr lang="fa-IR" b="1" dirty="0">
                <a:ea typeface="Calibri" panose="020F0502020204030204" pitchFamily="34" charset="0"/>
                <a:cs typeface="B Koodak" panose="00000700000000000000" pitchFamily="2" charset="-78"/>
              </a:rPr>
              <a:t>شود اتصالی رخ داده به محض اینکه کمی ولوم می دهید فیوز می پرد ویا همینکه دستگاه را به برق می زنیم فیوز می پرد</a:t>
            </a:r>
            <a:r>
              <a:rPr lang="fa-IR" b="1" dirty="0" smtClean="0">
                <a:ea typeface="Calibri" panose="020F0502020204030204" pitchFamily="34" charset="0"/>
                <a:cs typeface="B Koodak" panose="00000700000000000000" pitchFamily="2" charset="-78"/>
              </a:rPr>
              <a:t>.</a:t>
            </a:r>
          </a:p>
          <a:p>
            <a:pPr lvl="1" algn="just">
              <a:lnSpc>
                <a:spcPct val="107000"/>
              </a:lnSpc>
              <a:spcAft>
                <a:spcPts val="800"/>
              </a:spcAft>
            </a:pPr>
            <a:endParaRPr lang="en-US" sz="700" dirty="0">
              <a:ea typeface="Calibri" panose="020F0502020204030204" pitchFamily="34" charset="0"/>
              <a:cs typeface="B Koodak" panose="00000700000000000000" pitchFamily="2" charset="-78"/>
            </a:endParaRPr>
          </a:p>
          <a:p>
            <a:pPr marL="342900" lvl="0" indent="-342900" algn="just">
              <a:lnSpc>
                <a:spcPct val="107000"/>
              </a:lnSpc>
              <a:spcAft>
                <a:spcPts val="800"/>
              </a:spcAft>
              <a:buFont typeface="Wingdings" panose="05000000000000000000" pitchFamily="2" charset="2"/>
              <a:buChar char="v"/>
            </a:pPr>
            <a:r>
              <a:rPr lang="fa-IR" b="1" dirty="0">
                <a:ea typeface="Calibri" panose="020F0502020204030204" pitchFamily="34" charset="0"/>
                <a:cs typeface="B Koodak" panose="00000700000000000000" pitchFamily="2" charset="-78"/>
              </a:rPr>
              <a:t>اما اگر دو تریستور/دیود بسوزد به این مفهوم که مدار باز </a:t>
            </a:r>
            <a:r>
              <a:rPr lang="fa-IR" b="1" dirty="0" smtClean="0">
                <a:ea typeface="Calibri" panose="020F0502020204030204" pitchFamily="34" charset="0"/>
                <a:cs typeface="B Koodak" panose="00000700000000000000" pitchFamily="2" charset="-78"/>
              </a:rPr>
              <a:t>شود،</a:t>
            </a:r>
            <a:r>
              <a:rPr lang="en-US" b="1" dirty="0" smtClean="0">
                <a:ea typeface="Calibri" panose="020F0502020204030204" pitchFamily="34" charset="0"/>
                <a:cs typeface="B Koodak" panose="00000700000000000000" pitchFamily="2" charset="-78"/>
              </a:rPr>
              <a:t> </a:t>
            </a:r>
            <a:r>
              <a:rPr lang="fa-IR" b="1" dirty="0" smtClean="0">
                <a:ea typeface="Calibri" panose="020F0502020204030204" pitchFamily="34" charset="0"/>
                <a:cs typeface="B Koodak" panose="00000700000000000000" pitchFamily="2" charset="-78"/>
              </a:rPr>
              <a:t>نوسان </a:t>
            </a:r>
            <a:r>
              <a:rPr lang="fa-IR" b="1" dirty="0">
                <a:ea typeface="Calibri" panose="020F0502020204030204" pitchFamily="34" charset="0"/>
                <a:cs typeface="B Koodak" panose="00000700000000000000" pitchFamily="2" charset="-78"/>
              </a:rPr>
              <a:t>و لرزش هم در ولتاژ و جریان خروجی می بینیم.یک فاز جریان بیشتر میکشد یا یک فاز جریان کمتر می کشد و </a:t>
            </a:r>
            <a:r>
              <a:rPr lang="en-US" b="1" dirty="0">
                <a:ea typeface="Calibri" panose="020F0502020204030204" pitchFamily="34" charset="0"/>
                <a:cs typeface="B Koodak" panose="00000700000000000000" pitchFamily="2" charset="-78"/>
              </a:rPr>
              <a:t>U</a:t>
            </a:r>
            <a:r>
              <a:rPr lang="en-US" b="1" dirty="0" smtClean="0">
                <a:ea typeface="Calibri" panose="020F0502020204030204" pitchFamily="34" charset="0"/>
                <a:cs typeface="B Koodak" panose="00000700000000000000" pitchFamily="2" charset="-78"/>
              </a:rPr>
              <a:t>nbalance</a:t>
            </a:r>
            <a:r>
              <a:rPr lang="fa-IR" b="1" dirty="0" smtClean="0">
                <a:ea typeface="Calibri" panose="020F0502020204030204" pitchFamily="34" charset="0"/>
                <a:cs typeface="B Koodak" panose="00000700000000000000" pitchFamily="2" charset="-78"/>
              </a:rPr>
              <a:t> </a:t>
            </a:r>
            <a:r>
              <a:rPr lang="fa-IR" b="1" dirty="0">
                <a:ea typeface="Calibri" panose="020F0502020204030204" pitchFamily="34" charset="0"/>
                <a:cs typeface="B Koodak" panose="00000700000000000000" pitchFamily="2" charset="-78"/>
              </a:rPr>
              <a:t>و نوسان در خروجی داریم.</a:t>
            </a:r>
            <a:endParaRPr lang="en-US" dirty="0">
              <a:ea typeface="Calibri" panose="020F0502020204030204" pitchFamily="34" charset="0"/>
              <a:cs typeface="B Koodak" panose="00000700000000000000" pitchFamily="2" charset="-78"/>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065761" y="4153711"/>
            <a:ext cx="5704679" cy="2704289"/>
          </a:xfrm>
          <a:prstGeom prst="rect">
            <a:avLst/>
          </a:prstGeom>
        </p:spPr>
      </p:pic>
      <p:sp>
        <p:nvSpPr>
          <p:cNvPr id="8" name="Rectangle 7"/>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10" name="Picture 9"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345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2234"/>
            <a:ext cx="8229600" cy="5424115"/>
          </a:xfrm>
        </p:spPr>
        <p:txBody>
          <a:bodyPr/>
          <a:lstStyle/>
          <a:p>
            <a:pPr marL="0" indent="0" algn="r" rtl="1">
              <a:buNone/>
            </a:pPr>
            <a:r>
              <a:rPr lang="fa-IR" sz="1800" b="1" u="sng" dirty="0" smtClean="0">
                <a:solidFill>
                  <a:srgbClr val="FF0000"/>
                </a:solidFill>
                <a:cs typeface="B Koodak" panose="00000700000000000000" pitchFamily="2" charset="-78"/>
              </a:rPr>
              <a:t>3-12-اطمینان </a:t>
            </a:r>
            <a:r>
              <a:rPr lang="fa-IR" sz="1800" b="1" u="sng" dirty="0">
                <a:solidFill>
                  <a:srgbClr val="FF0000"/>
                </a:solidFill>
                <a:cs typeface="B Koodak" panose="00000700000000000000" pitchFamily="2" charset="-78"/>
              </a:rPr>
              <a:t>از عملکرد شنت</a:t>
            </a:r>
            <a:r>
              <a:rPr lang="fa-IR" sz="1800" b="1" u="sng" dirty="0" smtClean="0">
                <a:solidFill>
                  <a:srgbClr val="FF0000"/>
                </a:solidFill>
                <a:cs typeface="B Koodak" panose="00000700000000000000" pitchFamily="2" charset="-78"/>
              </a:rPr>
              <a:t>:</a:t>
            </a:r>
            <a:endParaRPr lang="en-US" sz="1800" b="1" u="sng" dirty="0" smtClean="0">
              <a:solidFill>
                <a:srgbClr val="FF0000"/>
              </a:solidFill>
              <a:cs typeface="B Koodak" panose="00000700000000000000" pitchFamily="2" charset="-78"/>
            </a:endParaRPr>
          </a:p>
          <a:p>
            <a:pPr marL="0" indent="0" algn="r" rtl="1">
              <a:buNone/>
            </a:pPr>
            <a:endParaRPr lang="en-US" sz="1800" dirty="0">
              <a:solidFill>
                <a:srgbClr val="FF0000"/>
              </a:solidFill>
              <a:cs typeface="B Koodak" panose="00000700000000000000" pitchFamily="2" charset="-78"/>
            </a:endParaRPr>
          </a:p>
          <a:p>
            <a:pPr marL="0" indent="0" algn="r" rtl="1">
              <a:buNone/>
            </a:pPr>
            <a:r>
              <a:rPr lang="en-US" sz="1800" b="1" dirty="0">
                <a:cs typeface="B Koodak" panose="00000700000000000000" pitchFamily="2" charset="-78"/>
              </a:rPr>
              <a:t> </a:t>
            </a:r>
            <a:r>
              <a:rPr lang="fa-IR" sz="1800" b="1" dirty="0">
                <a:cs typeface="B Koodak" panose="00000700000000000000" pitchFamily="2" charset="-78"/>
              </a:rPr>
              <a:t>آیا شنت می تواند آسیب ببیند ؟ جواب بله است:</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cs typeface="B Koodak" panose="00000700000000000000" pitchFamily="2" charset="-78"/>
              </a:rPr>
              <a:t>3-12-1- </a:t>
            </a:r>
            <a:r>
              <a:rPr lang="ar-SA" sz="1800" b="1" dirty="0">
                <a:solidFill>
                  <a:srgbClr val="FF0000"/>
                </a:solidFill>
                <a:cs typeface="B Koodak" panose="00000700000000000000" pitchFamily="2" charset="-78"/>
              </a:rPr>
              <a:t>سوختن شنت</a:t>
            </a:r>
            <a:r>
              <a:rPr lang="en-US" sz="1800" b="1" dirty="0">
                <a:solidFill>
                  <a:srgbClr val="FF0000"/>
                </a:solidFill>
                <a:cs typeface="B Koodak" panose="00000700000000000000" pitchFamily="2" charset="-78"/>
              </a:rPr>
              <a:t> (</a:t>
            </a:r>
            <a:r>
              <a:rPr lang="en-US" sz="1800" b="1" dirty="0">
                <a:solidFill>
                  <a:srgbClr val="FF0000"/>
                </a:solidFill>
                <a:latin typeface="Arial" panose="020B0604020202020204" pitchFamily="34" charset="0"/>
                <a:cs typeface="Arial" panose="020B0604020202020204" pitchFamily="34" charset="0"/>
              </a:rPr>
              <a:t>Open Circuit</a:t>
            </a:r>
            <a:r>
              <a:rPr lang="en-US" sz="1800" b="1" dirty="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a:t>
            </a:r>
            <a:endParaRPr lang="en-US" sz="1800" dirty="0">
              <a:solidFill>
                <a:srgbClr val="FF0000"/>
              </a:solidFill>
              <a:cs typeface="B Koodak" panose="00000700000000000000" pitchFamily="2" charset="-78"/>
            </a:endParaRPr>
          </a:p>
          <a:p>
            <a:pPr lvl="1" algn="r" rtl="1"/>
            <a:r>
              <a:rPr lang="ar-SA" sz="1600" b="1" dirty="0" smtClean="0">
                <a:cs typeface="B Koodak" panose="00000700000000000000" pitchFamily="2" charset="-78"/>
              </a:rPr>
              <a:t>عبور </a:t>
            </a:r>
            <a:r>
              <a:rPr lang="ar-SA" sz="1600" b="1" dirty="0">
                <a:cs typeface="B Koodak" panose="00000700000000000000" pitchFamily="2" charset="-78"/>
              </a:rPr>
              <a:t>جریان بیشتر از جریان نامی شنت</a:t>
            </a:r>
            <a:endParaRPr lang="en-US" sz="1600" dirty="0">
              <a:cs typeface="B Koodak" panose="00000700000000000000" pitchFamily="2" charset="-78"/>
            </a:endParaRPr>
          </a:p>
          <a:p>
            <a:pPr lvl="1" algn="r" rtl="1"/>
            <a:r>
              <a:rPr lang="ar-SA" sz="1600" b="1" dirty="0">
                <a:cs typeface="B Koodak" panose="00000700000000000000" pitchFamily="2" charset="-78"/>
              </a:rPr>
              <a:t>اتصال کوتاه در بار</a:t>
            </a:r>
            <a:r>
              <a:rPr lang="ar-SA" sz="1600" dirty="0">
                <a:cs typeface="B Koodak" panose="00000700000000000000" pitchFamily="2" charset="-78"/>
              </a:rPr>
              <a:t> </a:t>
            </a:r>
            <a:r>
              <a:rPr lang="ar-SA" sz="1600" b="1" dirty="0">
                <a:cs typeface="B Koodak" panose="00000700000000000000" pitchFamily="2" charset="-78"/>
              </a:rPr>
              <a:t>(مثلاً در خروجی</a:t>
            </a:r>
            <a:r>
              <a:rPr lang="en-US" sz="1600" dirty="0">
                <a:cs typeface="B Koodak" panose="00000700000000000000" pitchFamily="2" charset="-78"/>
              </a:rPr>
              <a:t> CP</a:t>
            </a:r>
            <a:r>
              <a:rPr lang="ar-SA" sz="1600" b="1" dirty="0">
                <a:cs typeface="B Koodak" panose="00000700000000000000" pitchFamily="2" charset="-78"/>
              </a:rPr>
              <a:t>)</a:t>
            </a:r>
            <a:endParaRPr lang="en-US" sz="1600" dirty="0">
              <a:cs typeface="B Koodak" panose="00000700000000000000" pitchFamily="2" charset="-78"/>
            </a:endParaRPr>
          </a:p>
          <a:p>
            <a:pPr lvl="1" algn="r" rtl="1"/>
            <a:r>
              <a:rPr lang="ar-SA" sz="1600" b="1" dirty="0">
                <a:cs typeface="B Koodak" panose="00000700000000000000" pitchFamily="2" charset="-78"/>
              </a:rPr>
              <a:t>نبود یا خرابی حفاظت اضافه‌جریان</a:t>
            </a:r>
            <a:endParaRPr lang="en-US" sz="1600" dirty="0">
              <a:cs typeface="B Koodak" panose="00000700000000000000" pitchFamily="2" charset="-78"/>
            </a:endParaRPr>
          </a:p>
          <a:p>
            <a:pPr marL="0" indent="0" algn="r" rtl="1">
              <a:buNone/>
            </a:pPr>
            <a:endParaRPr lang="fa-IR" sz="1800" b="1" dirty="0" smtClean="0">
              <a:cs typeface="B Koodak" panose="00000700000000000000" pitchFamily="2" charset="-78"/>
            </a:endParaRPr>
          </a:p>
          <a:p>
            <a:pPr marL="0" lvl="0" indent="0" algn="r" rtl="1">
              <a:buNone/>
            </a:pPr>
            <a:r>
              <a:rPr lang="fa-IR" sz="1800" b="1" dirty="0" smtClean="0">
                <a:solidFill>
                  <a:srgbClr val="FF0000"/>
                </a:solidFill>
                <a:cs typeface="B Koodak" panose="00000700000000000000" pitchFamily="2" charset="-78"/>
              </a:rPr>
              <a:t>3</a:t>
            </a:r>
            <a:r>
              <a:rPr lang="ar-SA" sz="1800" b="1" dirty="0" smtClean="0">
                <a:solidFill>
                  <a:srgbClr val="FF0000"/>
                </a:solidFill>
                <a:cs typeface="B Koodak" panose="00000700000000000000" pitchFamily="2" charset="-78"/>
              </a:rPr>
              <a:t>-12-2- </a:t>
            </a:r>
            <a:r>
              <a:rPr lang="ar-SA" sz="1800" b="1" dirty="0">
                <a:solidFill>
                  <a:srgbClr val="FF0000"/>
                </a:solidFill>
                <a:cs typeface="B Koodak" panose="00000700000000000000" pitchFamily="2" charset="-78"/>
              </a:rPr>
              <a:t>تغییر مقدار مقاومت شنت</a:t>
            </a:r>
            <a:r>
              <a:rPr lang="en-US" sz="1800" b="1" dirty="0">
                <a:solidFill>
                  <a:srgbClr val="FF0000"/>
                </a:solidFill>
                <a:cs typeface="B Koodak" panose="00000700000000000000" pitchFamily="2" charset="-78"/>
              </a:rPr>
              <a:t> (</a:t>
            </a:r>
            <a:r>
              <a:rPr lang="en-US" sz="1800" b="1" dirty="0">
                <a:solidFill>
                  <a:srgbClr val="FF0000"/>
                </a:solidFill>
                <a:latin typeface="Arial" panose="020B0604020202020204" pitchFamily="34" charset="0"/>
                <a:cs typeface="Arial" panose="020B0604020202020204" pitchFamily="34" charset="0"/>
              </a:rPr>
              <a:t>Drift</a:t>
            </a:r>
            <a:r>
              <a:rPr lang="en-US" sz="1800" b="1" dirty="0">
                <a:solidFill>
                  <a:srgbClr val="FF0000"/>
                </a:solidFill>
                <a:cs typeface="B Koodak" panose="00000700000000000000" pitchFamily="2" charset="-78"/>
              </a:rPr>
              <a:t>) </a:t>
            </a:r>
            <a:r>
              <a:rPr lang="ar-SA" sz="1800" b="1" dirty="0" smtClean="0">
                <a:solidFill>
                  <a:srgbClr val="FF0000"/>
                </a:solidFill>
                <a:cs typeface="B Koodak" panose="00000700000000000000" pitchFamily="2" charset="-78"/>
              </a:rPr>
              <a:t>:</a:t>
            </a:r>
            <a:endParaRPr lang="en-US" sz="1800" dirty="0">
              <a:solidFill>
                <a:srgbClr val="FF0000"/>
              </a:solidFill>
              <a:cs typeface="B Koodak" panose="00000700000000000000" pitchFamily="2" charset="-78"/>
            </a:endParaRPr>
          </a:p>
          <a:p>
            <a:pPr lvl="1" algn="r" rtl="1"/>
            <a:r>
              <a:rPr lang="ar-SA" sz="1600" b="1" dirty="0" smtClean="0">
                <a:solidFill>
                  <a:prstClr val="black"/>
                </a:solidFill>
                <a:cs typeface="B Koodak" panose="00000700000000000000" pitchFamily="2" charset="-78"/>
              </a:rPr>
              <a:t>دمای </a:t>
            </a:r>
            <a:r>
              <a:rPr lang="ar-SA" sz="1600" b="1" dirty="0">
                <a:solidFill>
                  <a:prstClr val="black"/>
                </a:solidFill>
                <a:cs typeface="B Koodak" panose="00000700000000000000" pitchFamily="2" charset="-78"/>
              </a:rPr>
              <a:t>کاری بالا برای مدت طولانی</a:t>
            </a:r>
            <a:endParaRPr lang="en-US" sz="1600" dirty="0">
              <a:solidFill>
                <a:prstClr val="black"/>
              </a:solidFill>
              <a:cs typeface="B Koodak" panose="00000700000000000000" pitchFamily="2" charset="-78"/>
            </a:endParaRPr>
          </a:p>
          <a:p>
            <a:pPr lvl="1" algn="r" rtl="1"/>
            <a:r>
              <a:rPr lang="ar-SA" sz="1600" b="1" dirty="0">
                <a:solidFill>
                  <a:prstClr val="black"/>
                </a:solidFill>
                <a:cs typeface="B Koodak" panose="00000700000000000000" pitchFamily="2" charset="-78"/>
              </a:rPr>
              <a:t>کیفیت پایین آلیاژ شنت</a:t>
            </a:r>
            <a:endParaRPr lang="en-US" sz="1600" dirty="0">
              <a:solidFill>
                <a:prstClr val="black"/>
              </a:solidFill>
              <a:cs typeface="B Koodak" panose="00000700000000000000" pitchFamily="2" charset="-78"/>
            </a:endParaRPr>
          </a:p>
          <a:p>
            <a:pPr lvl="1" algn="r" rtl="1"/>
            <a:r>
              <a:rPr lang="ar-SA" sz="1600" b="1" dirty="0">
                <a:solidFill>
                  <a:prstClr val="black"/>
                </a:solidFill>
                <a:cs typeface="B Koodak" panose="00000700000000000000" pitchFamily="2" charset="-78"/>
              </a:rPr>
              <a:t>سیکل‌های مکرر گرم/سرد شدن</a:t>
            </a:r>
            <a:endParaRPr lang="en-US" sz="1600" b="1" dirty="0">
              <a:solidFill>
                <a:prstClr val="black"/>
              </a:solidFill>
              <a:cs typeface="B Koodak" panose="00000700000000000000" pitchFamily="2" charset="-78"/>
            </a:endParaRPr>
          </a:p>
          <a:p>
            <a:pPr marL="0" indent="0" algn="r" rtl="1">
              <a:buNone/>
            </a:pPr>
            <a:endParaRPr lang="en-US" sz="1800" b="1"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35</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789907" y="954884"/>
            <a:ext cx="2664296" cy="2473449"/>
          </a:xfrm>
          <a:prstGeom prst="rect">
            <a:avLst/>
          </a:prstGeom>
        </p:spPr>
      </p:pic>
      <p:pic>
        <p:nvPicPr>
          <p:cNvPr id="8" name="Content Placeholder 4"/>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780153" y="3479868"/>
            <a:ext cx="3791847" cy="2712058"/>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rot="19230164">
            <a:off x="2689942" y="5380653"/>
            <a:ext cx="647065" cy="314325"/>
          </a:xfrm>
          <a:prstGeom prst="rightArrow">
            <a:avLst/>
          </a:prstGeom>
          <a:solidFill>
            <a:srgbClr val="C0504D"/>
          </a:solidFill>
          <a:ln w="12700" cap="flat" cmpd="sng" algn="ctr">
            <a:solidFill>
              <a:srgbClr val="C0504D">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Arrow 9"/>
          <p:cNvSpPr/>
          <p:nvPr/>
        </p:nvSpPr>
        <p:spPr>
          <a:xfrm rot="19230164">
            <a:off x="1990707" y="5380651"/>
            <a:ext cx="647065" cy="314325"/>
          </a:xfrm>
          <a:prstGeom prst="rightArrow">
            <a:avLst/>
          </a:prstGeom>
          <a:solidFill>
            <a:srgbClr val="C0504D"/>
          </a:solidFill>
          <a:ln w="12700" cap="flat" cmpd="sng" algn="ctr">
            <a:solidFill>
              <a:srgbClr val="C0504D">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664115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447630"/>
          </a:xfrm>
        </p:spPr>
        <p:txBody>
          <a:bodyPr/>
          <a:lstStyle/>
          <a:p>
            <a:pPr marL="0" indent="0" algn="r" rtl="1">
              <a:buNone/>
            </a:pPr>
            <a:r>
              <a:rPr lang="fa-IR" sz="1800" b="1" dirty="0" smtClean="0">
                <a:solidFill>
                  <a:srgbClr val="FF0000"/>
                </a:solidFill>
                <a:cs typeface="B Koodak" panose="00000700000000000000" pitchFamily="2" charset="-78"/>
              </a:rPr>
              <a:t>3-12-3-</a:t>
            </a:r>
            <a:r>
              <a:rPr lang="ar-SA" sz="1800" b="1" dirty="0">
                <a:solidFill>
                  <a:srgbClr val="FF0000"/>
                </a:solidFill>
                <a:cs typeface="B Koodak" panose="00000700000000000000" pitchFamily="2" charset="-78"/>
              </a:rPr>
              <a:t>اتصال کوتاه شنت</a:t>
            </a:r>
            <a:r>
              <a:rPr lang="en-US" sz="1800" b="1" dirty="0">
                <a:solidFill>
                  <a:srgbClr val="FF0000"/>
                </a:solidFill>
                <a:cs typeface="B Koodak" panose="00000700000000000000" pitchFamily="2" charset="-78"/>
              </a:rPr>
              <a:t> (</a:t>
            </a:r>
            <a:r>
              <a:rPr lang="en-US" sz="1800" b="1" dirty="0">
                <a:solidFill>
                  <a:srgbClr val="FF0000"/>
                </a:solidFill>
                <a:latin typeface="Arial" panose="020B0604020202020204" pitchFamily="34" charset="0"/>
                <a:cs typeface="Arial" panose="020B0604020202020204" pitchFamily="34" charset="0"/>
              </a:rPr>
              <a:t>Short / Partial Short</a:t>
            </a:r>
            <a:r>
              <a:rPr lang="en-US" sz="1800" b="1" dirty="0">
                <a:solidFill>
                  <a:srgbClr val="FF0000"/>
                </a:solidFill>
                <a:cs typeface="B Koodak" panose="00000700000000000000" pitchFamily="2" charset="-78"/>
              </a:rPr>
              <a:t>)</a:t>
            </a:r>
            <a:r>
              <a:rPr lang="fa-IR" sz="1800" b="1" dirty="0" smtClean="0">
                <a:solidFill>
                  <a:srgbClr val="FF0000"/>
                </a:solidFill>
                <a:cs typeface="B Koodak" panose="00000700000000000000" pitchFamily="2" charset="-78"/>
              </a:rPr>
              <a:t>:</a:t>
            </a:r>
            <a:endParaRPr lang="en-US" sz="1800" dirty="0">
              <a:solidFill>
                <a:srgbClr val="FF0000"/>
              </a:solidFill>
              <a:cs typeface="B Koodak" panose="00000700000000000000" pitchFamily="2" charset="-78"/>
            </a:endParaRPr>
          </a:p>
          <a:p>
            <a:pPr lvl="1" algn="r" rtl="1"/>
            <a:r>
              <a:rPr lang="ar-SA" sz="1600" b="1" dirty="0" smtClean="0">
                <a:cs typeface="B Koodak" panose="00000700000000000000" pitchFamily="2" charset="-78"/>
              </a:rPr>
              <a:t>ذوب‌شدن </a:t>
            </a:r>
            <a:r>
              <a:rPr lang="ar-SA" sz="1600" b="1" dirty="0">
                <a:cs typeface="B Koodak" panose="00000700000000000000" pitchFamily="2" charset="-78"/>
              </a:rPr>
              <a:t>جزئی المان شنت</a:t>
            </a:r>
            <a:endParaRPr lang="en-US" sz="1600" dirty="0">
              <a:cs typeface="B Koodak" panose="00000700000000000000" pitchFamily="2" charset="-78"/>
            </a:endParaRPr>
          </a:p>
          <a:p>
            <a:pPr lvl="1" algn="r" rtl="1"/>
            <a:r>
              <a:rPr lang="ar-SA" sz="1600" b="1" dirty="0">
                <a:cs typeface="B Koodak" panose="00000700000000000000" pitchFamily="2" charset="-78"/>
              </a:rPr>
              <a:t>شل‌شدن پیچ‌ها و ایجاد مسیر موازی</a:t>
            </a:r>
            <a:endParaRPr lang="en-US" sz="1600" dirty="0">
              <a:cs typeface="B Koodak" panose="00000700000000000000" pitchFamily="2" charset="-78"/>
            </a:endParaRPr>
          </a:p>
          <a:p>
            <a:pPr lvl="1" algn="r" rtl="1"/>
            <a:r>
              <a:rPr lang="ar-SA" sz="1600" b="1" dirty="0">
                <a:cs typeface="B Koodak" panose="00000700000000000000" pitchFamily="2" charset="-78"/>
              </a:rPr>
              <a:t>جوش‌خوردگی </a:t>
            </a:r>
            <a:r>
              <a:rPr lang="ar-SA" sz="1600" b="1" dirty="0" smtClean="0">
                <a:cs typeface="B Koodak" panose="00000700000000000000" pitchFamily="2" charset="-78"/>
              </a:rPr>
              <a:t>ناخواسته</a:t>
            </a:r>
            <a:endParaRPr lang="fa-IR" sz="1600" b="1" dirty="0" smtClean="0">
              <a:cs typeface="B Koodak" panose="00000700000000000000" pitchFamily="2" charset="-78"/>
            </a:endParaRPr>
          </a:p>
          <a:p>
            <a:pPr lvl="1" algn="r" rtl="1"/>
            <a:endParaRPr lang="en-US" sz="1600" dirty="0">
              <a:cs typeface="B Koodak" panose="00000700000000000000" pitchFamily="2" charset="-78"/>
            </a:endParaRPr>
          </a:p>
          <a:p>
            <a:pPr marL="0" lvl="0" indent="0" algn="r" rtl="1">
              <a:buNone/>
            </a:pPr>
            <a:r>
              <a:rPr lang="fa-IR" sz="1800" b="1" dirty="0" smtClean="0">
                <a:solidFill>
                  <a:srgbClr val="FF0000"/>
                </a:solidFill>
                <a:cs typeface="B Koodak" panose="00000700000000000000" pitchFamily="2" charset="-78"/>
              </a:rPr>
              <a:t>3-12-4-قطعی  </a:t>
            </a:r>
            <a:r>
              <a:rPr lang="fa-IR" sz="1800" b="1" dirty="0">
                <a:solidFill>
                  <a:srgbClr val="FF0000"/>
                </a:solidFill>
                <a:cs typeface="B Koodak" panose="00000700000000000000" pitchFamily="2" charset="-78"/>
              </a:rPr>
              <a:t>نمونه </a:t>
            </a:r>
            <a:r>
              <a:rPr lang="fa-IR" sz="1800" b="1" dirty="0" err="1">
                <a:solidFill>
                  <a:srgbClr val="FF0000"/>
                </a:solidFill>
                <a:cs typeface="B Koodak" panose="00000700000000000000" pitchFamily="2" charset="-78"/>
              </a:rPr>
              <a:t>گیرهای</a:t>
            </a:r>
            <a:r>
              <a:rPr lang="fa-IR" sz="1800" b="1" dirty="0">
                <a:solidFill>
                  <a:srgbClr val="FF0000"/>
                </a:solidFill>
                <a:cs typeface="B Koodak" panose="00000700000000000000" pitchFamily="2" charset="-78"/>
              </a:rPr>
              <a:t> جریانی از </a:t>
            </a:r>
            <a:r>
              <a:rPr lang="fa-IR" sz="1800" b="1" dirty="0" err="1">
                <a:solidFill>
                  <a:srgbClr val="FF0000"/>
                </a:solidFill>
                <a:cs typeface="B Koodak" panose="00000700000000000000" pitchFamily="2" charset="-78"/>
              </a:rPr>
              <a:t>دوسر</a:t>
            </a:r>
            <a:r>
              <a:rPr lang="fa-IR" sz="1800" b="1" dirty="0">
                <a:solidFill>
                  <a:srgbClr val="FF0000"/>
                </a:solidFill>
                <a:cs typeface="B Koodak" panose="00000700000000000000" pitchFamily="2" charset="-78"/>
              </a:rPr>
              <a:t> </a:t>
            </a:r>
            <a:r>
              <a:rPr lang="fa-IR" sz="1800" b="1" dirty="0" err="1">
                <a:solidFill>
                  <a:srgbClr val="FF0000"/>
                </a:solidFill>
                <a:cs typeface="B Koodak" panose="00000700000000000000" pitchFamily="2" charset="-78"/>
              </a:rPr>
              <a:t>شنت</a:t>
            </a:r>
            <a:r>
              <a:rPr lang="fa-IR" sz="1800" b="1" dirty="0">
                <a:solidFill>
                  <a:srgbClr val="FF0000"/>
                </a:solidFill>
                <a:cs typeface="B Koodak" panose="00000700000000000000" pitchFamily="2" charset="-78"/>
              </a:rPr>
              <a:t> قطع شوند:</a:t>
            </a:r>
            <a:endParaRPr lang="en-US" sz="1800" b="1" dirty="0">
              <a:solidFill>
                <a:srgbClr val="FF0000"/>
              </a:solidFill>
              <a:cs typeface="B Koodak" panose="00000700000000000000" pitchFamily="2" charset="-78"/>
            </a:endParaRPr>
          </a:p>
          <a:p>
            <a:pPr marL="0" lvl="0" indent="0" algn="r" rtl="1">
              <a:buNone/>
            </a:pPr>
            <a:endParaRPr lang="en-US" sz="1800" dirty="0">
              <a:solidFill>
                <a:srgbClr val="FF0000"/>
              </a:solidFill>
              <a:cs typeface="B Koodak" panose="00000700000000000000" pitchFamily="2" charset="-78"/>
            </a:endParaRPr>
          </a:p>
          <a:p>
            <a:pPr marL="0" lvl="0" indent="0" algn="r" rtl="1">
              <a:buNone/>
            </a:pPr>
            <a:r>
              <a:rPr lang="fa-IR" sz="1800" b="1" dirty="0">
                <a:solidFill>
                  <a:prstClr val="black"/>
                </a:solidFill>
                <a:cs typeface="B Koodak" panose="00000700000000000000" pitchFamily="2" charset="-78"/>
              </a:rPr>
              <a:t>قطع شدن </a:t>
            </a:r>
            <a:r>
              <a:rPr lang="fa-IR" sz="1800" b="1" dirty="0" err="1">
                <a:solidFill>
                  <a:prstClr val="black"/>
                </a:solidFill>
                <a:cs typeface="B Koodak" panose="00000700000000000000" pitchFamily="2" charset="-78"/>
              </a:rPr>
              <a:t>هرکدام</a:t>
            </a:r>
            <a:r>
              <a:rPr lang="fa-IR" sz="1800" b="1" dirty="0">
                <a:solidFill>
                  <a:prstClr val="black"/>
                </a:solidFill>
                <a:cs typeface="B Koodak" panose="00000700000000000000" pitchFamily="2" charset="-78"/>
              </a:rPr>
              <a:t> از نمونه های + </a:t>
            </a:r>
            <a:r>
              <a:rPr lang="fa-IR" sz="1800" b="1" dirty="0" err="1">
                <a:solidFill>
                  <a:prstClr val="black"/>
                </a:solidFill>
                <a:cs typeface="B Koodak" panose="00000700000000000000" pitchFamily="2" charset="-78"/>
              </a:rPr>
              <a:t>ویا</a:t>
            </a:r>
            <a:r>
              <a:rPr lang="fa-IR" sz="1800" b="1" dirty="0">
                <a:solidFill>
                  <a:prstClr val="black"/>
                </a:solidFill>
                <a:cs typeface="B Koodak" panose="00000700000000000000" pitchFamily="2" charset="-78"/>
              </a:rPr>
              <a:t> – </a:t>
            </a:r>
            <a:r>
              <a:rPr lang="fa-IR" sz="1800" b="1" dirty="0" err="1">
                <a:solidFill>
                  <a:prstClr val="black"/>
                </a:solidFill>
                <a:cs typeface="B Koodak" panose="00000700000000000000" pitchFamily="2" charset="-78"/>
              </a:rPr>
              <a:t>شنت</a:t>
            </a:r>
            <a:r>
              <a:rPr lang="fa-IR" sz="1800" b="1" dirty="0">
                <a:solidFill>
                  <a:prstClr val="black"/>
                </a:solidFill>
                <a:cs typeface="B Koodak" panose="00000700000000000000" pitchFamily="2" charset="-78"/>
              </a:rPr>
              <a:t> باعث می گردد که جریان تا بی نهایت افزایش یابد </a:t>
            </a:r>
            <a:r>
              <a:rPr lang="fa-IR" sz="1800" b="1" dirty="0" err="1">
                <a:solidFill>
                  <a:prstClr val="black"/>
                </a:solidFill>
                <a:cs typeface="B Koodak" panose="00000700000000000000" pitchFamily="2" charset="-78"/>
              </a:rPr>
              <a:t>وحتی</a:t>
            </a:r>
            <a:r>
              <a:rPr lang="fa-IR" sz="1800" b="1" dirty="0">
                <a:solidFill>
                  <a:prstClr val="black"/>
                </a:solidFill>
                <a:cs typeface="B Koodak" panose="00000700000000000000" pitchFamily="2" charset="-78"/>
              </a:rPr>
              <a:t> دستگاه </a:t>
            </a:r>
            <a:r>
              <a:rPr lang="en-US" sz="1800" b="1" dirty="0">
                <a:solidFill>
                  <a:prstClr val="black"/>
                </a:solidFill>
                <a:latin typeface="Arial" panose="020B0604020202020204" pitchFamily="34" charset="0"/>
                <a:cs typeface="Arial" panose="020B0604020202020204" pitchFamily="34" charset="0"/>
              </a:rPr>
              <a:t>Limit</a:t>
            </a:r>
            <a:r>
              <a:rPr lang="fa-IR" sz="1800" b="1" dirty="0">
                <a:solidFill>
                  <a:prstClr val="black"/>
                </a:solidFill>
                <a:cs typeface="B Koodak" panose="00000700000000000000" pitchFamily="2" charset="-78"/>
              </a:rPr>
              <a:t> هم </a:t>
            </a:r>
            <a:r>
              <a:rPr lang="fa-IR" sz="1800" b="1" dirty="0" err="1">
                <a:solidFill>
                  <a:prstClr val="black"/>
                </a:solidFill>
                <a:cs typeface="B Koodak" panose="00000700000000000000" pitchFamily="2" charset="-78"/>
              </a:rPr>
              <a:t>نمی</a:t>
            </a:r>
            <a:r>
              <a:rPr lang="fa-IR" sz="1800" b="1" dirty="0">
                <a:solidFill>
                  <a:prstClr val="black"/>
                </a:solidFill>
                <a:cs typeface="B Koodak" panose="00000700000000000000" pitchFamily="2" charset="-78"/>
              </a:rPr>
              <a:t> کند چون معیاری برای مقایسه ندارد.</a:t>
            </a:r>
            <a:endParaRPr lang="en-US" sz="1800" dirty="0">
              <a:solidFill>
                <a:prstClr val="black"/>
              </a:solidFill>
              <a:cs typeface="B Koodak" panose="00000700000000000000" pitchFamily="2" charset="-78"/>
            </a:endParaRPr>
          </a:p>
          <a:p>
            <a:pPr marL="0" lvl="0" indent="0" algn="r" rtl="1">
              <a:buNone/>
            </a:pPr>
            <a:r>
              <a:rPr lang="fa-IR" sz="1800" b="1" dirty="0">
                <a:solidFill>
                  <a:prstClr val="black"/>
                </a:solidFill>
                <a:cs typeface="B Koodak" panose="00000700000000000000" pitchFamily="2" charset="-78"/>
              </a:rPr>
              <a:t>اما اگر نمونه ولتاژ قطع نشده </a:t>
            </a:r>
            <a:r>
              <a:rPr lang="fa-IR" sz="1800" b="1" dirty="0" err="1">
                <a:solidFill>
                  <a:prstClr val="black"/>
                </a:solidFill>
                <a:cs typeface="B Koodak" panose="00000700000000000000" pitchFamily="2" charset="-78"/>
              </a:rPr>
              <a:t>باشدو</a:t>
            </a:r>
            <a:r>
              <a:rPr lang="fa-IR" sz="1800" b="1" dirty="0">
                <a:solidFill>
                  <a:prstClr val="black"/>
                </a:solidFill>
                <a:cs typeface="B Koodak" panose="00000700000000000000" pitchFamily="2" charset="-78"/>
              </a:rPr>
              <a:t> </a:t>
            </a:r>
            <a:r>
              <a:rPr lang="en-US" sz="1800" b="1" dirty="0">
                <a:solidFill>
                  <a:prstClr val="black"/>
                </a:solidFill>
                <a:latin typeface="Arial" panose="020B0604020202020204" pitchFamily="34" charset="0"/>
                <a:cs typeface="Arial" panose="020B0604020202020204" pitchFamily="34" charset="0"/>
              </a:rPr>
              <a:t>Limit </a:t>
            </a:r>
            <a:r>
              <a:rPr lang="fa-IR" sz="1800" b="1" dirty="0">
                <a:solidFill>
                  <a:prstClr val="black"/>
                </a:solidFill>
                <a:cs typeface="B Koodak" panose="00000700000000000000" pitchFamily="2" charset="-78"/>
              </a:rPr>
              <a:t> ولتاژ داشته باشم تا حد </a:t>
            </a:r>
            <a:r>
              <a:rPr lang="fa-IR" sz="1800" b="1" dirty="0" err="1">
                <a:solidFill>
                  <a:prstClr val="black"/>
                </a:solidFill>
                <a:cs typeface="B Koodak" panose="00000700000000000000" pitchFamily="2" charset="-78"/>
              </a:rPr>
              <a:t>لیمیت</a:t>
            </a:r>
            <a:r>
              <a:rPr lang="fa-IR" sz="1800" b="1" dirty="0">
                <a:solidFill>
                  <a:prstClr val="black"/>
                </a:solidFill>
                <a:cs typeface="B Koodak" panose="00000700000000000000" pitchFamily="2" charset="-78"/>
              </a:rPr>
              <a:t> ولتاژ بالا می رود. اگر نمونه ولتاژ هم قطع شده باشد خروجی بدون کنترل و بدون </a:t>
            </a:r>
            <a:r>
              <a:rPr lang="en-US" sz="1800" b="1" dirty="0">
                <a:solidFill>
                  <a:prstClr val="black"/>
                </a:solidFill>
                <a:latin typeface="Arial" panose="020B0604020202020204" pitchFamily="34" charset="0"/>
                <a:cs typeface="Arial" panose="020B0604020202020204" pitchFamily="34" charset="0"/>
              </a:rPr>
              <a:t>Limit</a:t>
            </a:r>
            <a:r>
              <a:rPr lang="fa-IR" sz="1800" b="1" dirty="0">
                <a:solidFill>
                  <a:prstClr val="black"/>
                </a:solidFill>
                <a:latin typeface="Arial" panose="020B0604020202020204" pitchFamily="34" charset="0"/>
                <a:cs typeface="Arial" panose="020B0604020202020204" pitchFamily="34" charset="0"/>
              </a:rPr>
              <a:t> </a:t>
            </a:r>
            <a:r>
              <a:rPr lang="fa-IR" sz="1800" b="1" dirty="0">
                <a:solidFill>
                  <a:prstClr val="black"/>
                </a:solidFill>
                <a:cs typeface="B Koodak" panose="00000700000000000000" pitchFamily="2" charset="-78"/>
              </a:rPr>
              <a:t> تا بی نهایت افزایش می یابد و </a:t>
            </a:r>
            <a:r>
              <a:rPr lang="fa-IR" sz="1800" b="1" dirty="0" err="1">
                <a:solidFill>
                  <a:prstClr val="black"/>
                </a:solidFill>
                <a:cs typeface="B Koodak" panose="00000700000000000000" pitchFamily="2" charset="-78"/>
              </a:rPr>
              <a:t>انقدر</a:t>
            </a:r>
            <a:r>
              <a:rPr lang="fa-IR" sz="1800" b="1" dirty="0">
                <a:solidFill>
                  <a:prstClr val="black"/>
                </a:solidFill>
                <a:cs typeface="B Koodak" panose="00000700000000000000" pitchFamily="2" charset="-78"/>
              </a:rPr>
              <a:t> جریان می کشد تا یکی از </a:t>
            </a:r>
            <a:r>
              <a:rPr lang="fa-IR" sz="1800" b="1" dirty="0" err="1">
                <a:solidFill>
                  <a:prstClr val="black"/>
                </a:solidFill>
                <a:cs typeface="B Koodak" panose="00000700000000000000" pitchFamily="2" charset="-78"/>
              </a:rPr>
              <a:t>فیوزها</a:t>
            </a:r>
            <a:r>
              <a:rPr lang="fa-IR" sz="1800" b="1" dirty="0">
                <a:solidFill>
                  <a:prstClr val="black"/>
                </a:solidFill>
                <a:cs typeface="B Koodak" panose="00000700000000000000" pitchFamily="2" charset="-78"/>
              </a:rPr>
              <a:t> </a:t>
            </a:r>
            <a:r>
              <a:rPr lang="fa-IR" sz="1800" b="1" dirty="0" err="1">
                <a:solidFill>
                  <a:prstClr val="black"/>
                </a:solidFill>
                <a:cs typeface="B Koodak" panose="00000700000000000000" pitchFamily="2" charset="-78"/>
              </a:rPr>
              <a:t>ویا</a:t>
            </a:r>
            <a:r>
              <a:rPr lang="fa-IR" sz="1800" b="1" dirty="0">
                <a:solidFill>
                  <a:prstClr val="black"/>
                </a:solidFill>
                <a:cs typeface="B Koodak" panose="00000700000000000000" pitchFamily="2" charset="-78"/>
              </a:rPr>
              <a:t> یکی از </a:t>
            </a:r>
            <a:r>
              <a:rPr lang="fa-IR" sz="1800" b="1" dirty="0" err="1">
                <a:solidFill>
                  <a:prstClr val="black"/>
                </a:solidFill>
                <a:cs typeface="B Koodak" panose="00000700000000000000" pitchFamily="2" charset="-78"/>
              </a:rPr>
              <a:t>دیودها</a:t>
            </a:r>
            <a:r>
              <a:rPr lang="fa-IR" sz="1800" b="1" dirty="0">
                <a:solidFill>
                  <a:prstClr val="black"/>
                </a:solidFill>
                <a:cs typeface="B Koodak" panose="00000700000000000000" pitchFamily="2" charset="-78"/>
              </a:rPr>
              <a:t> یا </a:t>
            </a:r>
            <a:r>
              <a:rPr lang="fa-IR" sz="1800" b="1" dirty="0" err="1">
                <a:solidFill>
                  <a:prstClr val="black"/>
                </a:solidFill>
                <a:cs typeface="B Koodak" panose="00000700000000000000" pitchFamily="2" charset="-78"/>
              </a:rPr>
              <a:t>تریستورها</a:t>
            </a:r>
            <a:r>
              <a:rPr lang="fa-IR" sz="1800" b="1" dirty="0">
                <a:solidFill>
                  <a:prstClr val="black"/>
                </a:solidFill>
                <a:cs typeface="B Koodak" panose="00000700000000000000" pitchFamily="2" charset="-78"/>
              </a:rPr>
              <a:t> بسوزد.</a:t>
            </a:r>
            <a:endParaRPr lang="en-US" sz="1800" dirty="0">
              <a:solidFill>
                <a:prstClr val="black"/>
              </a:solidFill>
              <a:cs typeface="B Koodak" panose="00000700000000000000" pitchFamily="2" charset="-78"/>
            </a:endParaRPr>
          </a:p>
          <a:p>
            <a:pPr marL="0" lvl="0" indent="0" algn="r">
              <a:buNone/>
            </a:pPr>
            <a:endParaRPr lang="en-US" sz="1800" dirty="0">
              <a:solidFill>
                <a:prstClr val="black"/>
              </a:solidFill>
              <a:cs typeface="B Koodak" panose="00000700000000000000" pitchFamily="2" charset="-78"/>
            </a:endParaRP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36</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9892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363272" cy="3231654"/>
          </a:xfrm>
          <a:prstGeom prst="rect">
            <a:avLst/>
          </a:prstGeom>
        </p:spPr>
        <p:txBody>
          <a:bodyPr wrap="square">
            <a:spAutoFit/>
          </a:bodyPr>
          <a:lstStyle/>
          <a:p>
            <a:endParaRPr lang="en-US" b="1" dirty="0">
              <a:cs typeface="B Koodak" panose="00000700000000000000" pitchFamily="2" charset="-78"/>
            </a:endParaRPr>
          </a:p>
          <a:p>
            <a:endParaRPr lang="en-US" dirty="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endParaRPr lang="fa-IR" b="1" dirty="0" smtClean="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3674"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37</a:t>
            </a:fld>
            <a:endParaRPr lang="en-US" dirty="0"/>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13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 y="1550933"/>
            <a:ext cx="8586930" cy="51705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462034" y="303312"/>
            <a:ext cx="21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4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B Nazanin" panose="00000400000000000000" pitchFamily="2" charset="-78"/>
              </a:rPr>
              <a:t>:</a:t>
            </a:r>
            <a:endParaRPr kumimoji="0" lang="fa-IR"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5"/>
          <p:cNvSpPr/>
          <p:nvPr/>
        </p:nvSpPr>
        <p:spPr>
          <a:xfrm>
            <a:off x="4149080" y="1181601"/>
            <a:ext cx="4572000" cy="369332"/>
          </a:xfrm>
          <a:prstGeom prst="rect">
            <a:avLst/>
          </a:prstGeom>
        </p:spPr>
        <p:txBody>
          <a:bodyPr>
            <a:spAutoFit/>
          </a:bodyPr>
          <a:lstStyle/>
          <a:p>
            <a:r>
              <a:rPr lang="fa-IR" altLang="en-US" b="1" dirty="0">
                <a:solidFill>
                  <a:srgbClr val="FF0000"/>
                </a:solidFill>
                <a:ea typeface="Calibri" panose="020F0502020204030204" pitchFamily="34" charset="0"/>
                <a:cs typeface="B Koodak" panose="00000700000000000000" pitchFamily="2" charset="-78"/>
              </a:rPr>
              <a:t>3-6- اطمینان از اتصال مناسب و صحت عملکرد کنترل فاز</a:t>
            </a:r>
            <a:endParaRPr lang="en-US" dirty="0">
              <a:solidFill>
                <a:srgbClr val="FF0000"/>
              </a:solidFill>
              <a:cs typeface="B Koodak" panose="00000700000000000000" pitchFamily="2" charset="-78"/>
            </a:endParaRPr>
          </a:p>
        </p:txBody>
      </p:sp>
    </p:spTree>
    <p:extLst>
      <p:ext uri="{BB962C8B-B14F-4D97-AF65-F5344CB8AC3E}">
        <p14:creationId xmlns:p14="http://schemas.microsoft.com/office/powerpoint/2010/main" val="216237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38</a:t>
            </a:fld>
            <a:endParaRPr lang="en-US"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87624" y="1477279"/>
            <a:ext cx="2160240" cy="438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6444208" y="1484784"/>
            <a:ext cx="1861592" cy="586314"/>
          </a:xfrm>
          <a:prstGeom prst="rect">
            <a:avLst/>
          </a:prstGeom>
        </p:spPr>
        <p:txBody>
          <a:bodyPr wrap="square">
            <a:spAutoFit/>
          </a:bodyPr>
          <a:lstStyle/>
          <a:p>
            <a:pPr>
              <a:lnSpc>
                <a:spcPct val="107000"/>
              </a:lnSpc>
              <a:spcAft>
                <a:spcPts val="800"/>
              </a:spcAft>
            </a:pPr>
            <a:r>
              <a:rPr lang="ar-SA" sz="3000" b="1" dirty="0">
                <a:solidFill>
                  <a:srgbClr val="C00000"/>
                </a:solidFill>
                <a:ea typeface="Calibri" panose="020F0502020204030204" pitchFamily="34" charset="0"/>
                <a:cs typeface="B Koodak" panose="00000700000000000000" pitchFamily="2" charset="-78"/>
              </a:rPr>
              <a:t>فصل پنجم</a:t>
            </a:r>
            <a:endParaRPr lang="en-US" sz="3000" dirty="0">
              <a:ea typeface="Calibri" panose="020F0502020204030204" pitchFamily="34" charset="0"/>
              <a:cs typeface="B Koodak" panose="00000700000000000000" pitchFamily="2" charset="-78"/>
            </a:endParaRPr>
          </a:p>
        </p:txBody>
      </p:sp>
      <p:sp>
        <p:nvSpPr>
          <p:cNvPr id="7" name="Text Box 22"/>
          <p:cNvSpPr txBox="1"/>
          <p:nvPr/>
        </p:nvSpPr>
        <p:spPr>
          <a:xfrm>
            <a:off x="3923928" y="2756804"/>
            <a:ext cx="5143503" cy="18288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rtl="1">
              <a:lnSpc>
                <a:spcPct val="107000"/>
              </a:lnSpc>
              <a:spcAft>
                <a:spcPts val="800"/>
              </a:spcAft>
            </a:pPr>
            <a:r>
              <a:rPr lang="ar-SA" sz="3000" b="1" dirty="0">
                <a:ln>
                  <a:noFill/>
                </a:ln>
                <a:solidFill>
                  <a:srgbClr val="000000"/>
                </a:solidFill>
                <a:effectLst>
                  <a:outerShdw blurRad="38100" dist="19050" dir="2700000" algn="tl">
                    <a:schemeClr val="dk1">
                      <a:alpha val="40000"/>
                    </a:schemeClr>
                  </a:outerShdw>
                </a:effectLst>
                <a:ea typeface="Calibri" panose="020F0502020204030204" pitchFamily="34" charset="0"/>
                <a:cs typeface="B Koodak" panose="00000700000000000000" pitchFamily="2" charset="-78"/>
              </a:rPr>
              <a:t>خطاهای </a:t>
            </a:r>
            <a:r>
              <a:rPr lang="ar-SA" sz="3000" b="1" dirty="0" smtClean="0">
                <a:ln>
                  <a:noFill/>
                </a:ln>
                <a:solidFill>
                  <a:srgbClr val="000000"/>
                </a:solidFill>
                <a:effectLst>
                  <a:outerShdw blurRad="38100" dist="19050" dir="2700000" algn="tl">
                    <a:schemeClr val="dk1">
                      <a:alpha val="40000"/>
                    </a:schemeClr>
                  </a:outerShdw>
                </a:effectLst>
                <a:ea typeface="Calibri" panose="020F0502020204030204" pitchFamily="34" charset="0"/>
                <a:cs typeface="B Koodak" panose="00000700000000000000" pitchFamily="2" charset="-78"/>
              </a:rPr>
              <a:t>ناشی </a:t>
            </a:r>
            <a:r>
              <a:rPr lang="ar-SA" sz="3000" b="1" dirty="0">
                <a:ln>
                  <a:noFill/>
                </a:ln>
                <a:solidFill>
                  <a:srgbClr val="000000"/>
                </a:solidFill>
                <a:effectLst>
                  <a:outerShdw blurRad="38100" dist="19050" dir="2700000" algn="tl">
                    <a:schemeClr val="dk1">
                      <a:alpha val="40000"/>
                    </a:schemeClr>
                  </a:outerShdw>
                </a:effectLst>
                <a:ea typeface="Calibri" panose="020F0502020204030204" pitchFamily="34" charset="0"/>
                <a:cs typeface="B Koodak" panose="00000700000000000000" pitchFamily="2" charset="-78"/>
              </a:rPr>
              <a:t>از </a:t>
            </a:r>
            <a:r>
              <a:rPr lang="ar-SA" sz="3000" b="1" dirty="0" smtClean="0">
                <a:ln>
                  <a:noFill/>
                </a:ln>
                <a:solidFill>
                  <a:srgbClr val="000000"/>
                </a:solidFill>
                <a:effectLst>
                  <a:outerShdw blurRad="38100" dist="19050" dir="2700000" algn="tl">
                    <a:schemeClr val="dk1">
                      <a:alpha val="40000"/>
                    </a:schemeClr>
                  </a:outerShdw>
                </a:effectLst>
                <a:ea typeface="Calibri" panose="020F0502020204030204" pitchFamily="34" charset="0"/>
                <a:cs typeface="B Koodak" panose="00000700000000000000" pitchFamily="2" charset="-78"/>
              </a:rPr>
              <a:t>شرای</a:t>
            </a:r>
            <a:r>
              <a:rPr lang="fa-IR" sz="3000" b="1" dirty="0">
                <a:solidFill>
                  <a:srgbClr val="000000"/>
                </a:solidFill>
                <a:effectLst>
                  <a:outerShdw blurRad="38100" dist="19050" dir="2700000" algn="tl">
                    <a:schemeClr val="dk1">
                      <a:alpha val="40000"/>
                    </a:schemeClr>
                  </a:outerShdw>
                </a:effectLst>
                <a:ea typeface="Calibri" panose="020F0502020204030204" pitchFamily="34" charset="0"/>
                <a:cs typeface="B Koodak" panose="00000700000000000000" pitchFamily="2" charset="-78"/>
              </a:rPr>
              <a:t>ط</a:t>
            </a:r>
            <a:r>
              <a:rPr lang="en-US" sz="3000" b="1" dirty="0" smtClean="0">
                <a:ln>
                  <a:noFill/>
                </a:ln>
                <a:solidFill>
                  <a:srgbClr val="000000"/>
                </a:solidFill>
                <a:effectLst>
                  <a:outerShdw blurRad="38100" dist="19050" dir="2700000" algn="tl">
                    <a:schemeClr val="dk1">
                      <a:alpha val="40000"/>
                    </a:schemeClr>
                  </a:outerShdw>
                </a:effectLst>
                <a:ea typeface="Calibri" panose="020F0502020204030204" pitchFamily="34" charset="0"/>
                <a:cs typeface="B Koodak" panose="00000700000000000000" pitchFamily="2" charset="-78"/>
              </a:rPr>
              <a:t> </a:t>
            </a:r>
            <a:r>
              <a:rPr lang="ar-SA" sz="3000" b="1" dirty="0" smtClean="0">
                <a:ln>
                  <a:noFill/>
                </a:ln>
                <a:solidFill>
                  <a:srgbClr val="000000"/>
                </a:solidFill>
                <a:effectLst>
                  <a:outerShdw blurRad="38100" dist="19050" dir="2700000" algn="tl">
                    <a:schemeClr val="dk1">
                      <a:alpha val="40000"/>
                    </a:schemeClr>
                  </a:outerShdw>
                </a:effectLst>
                <a:ea typeface="Calibri" panose="020F0502020204030204" pitchFamily="34" charset="0"/>
                <a:cs typeface="B Koodak" panose="00000700000000000000" pitchFamily="2" charset="-78"/>
              </a:rPr>
              <a:t>سایت</a:t>
            </a:r>
            <a:endParaRPr lang="en-US" sz="3000" dirty="0">
              <a:effectLst/>
              <a:ea typeface="Calibri" panose="020F0502020204030204" pitchFamily="34" charset="0"/>
              <a:cs typeface="B Koodak" panose="00000700000000000000" pitchFamily="2" charset="-78"/>
            </a:endParaRPr>
          </a:p>
          <a:p>
            <a:pPr algn="ctr" rtl="1">
              <a:lnSpc>
                <a:spcPct val="107000"/>
              </a:lnSpc>
              <a:spcAft>
                <a:spcPts val="800"/>
              </a:spcAft>
            </a:pPr>
            <a:r>
              <a:rPr lang="en-US" sz="3600" u="none" strike="noStrike"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B Nazanin" panose="00000400000000000000" pitchFamily="2" charset="-78"/>
              </a:rPr>
              <a:t> </a:t>
            </a:r>
            <a:endParaRPr lang="en-US" sz="1200" dirty="0">
              <a:effectLst/>
              <a:latin typeface="Arial" panose="020B0604020202020204" pitchFamily="34" charset="0"/>
              <a:ea typeface="Calibri" panose="020F0502020204030204" pitchFamily="34" charset="0"/>
              <a:cs typeface="B Nazanin" panose="00000400000000000000" pitchFamily="2" charset="-78"/>
            </a:endParaRPr>
          </a:p>
        </p:txBody>
      </p:sp>
      <p:sp>
        <p:nvSpPr>
          <p:cNvPr id="8" name="Rectangle 7"/>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9" name="Picture 8"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54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9"/>
            <a:ext cx="8229600" cy="5343872"/>
          </a:xfrm>
        </p:spPr>
        <p:txBody>
          <a:bodyPr/>
          <a:lstStyle/>
          <a:p>
            <a:pPr marL="0" indent="0" algn="r" rtl="1">
              <a:buNone/>
            </a:pPr>
            <a:r>
              <a:rPr lang="fa-IR" sz="1800" b="1" dirty="0">
                <a:solidFill>
                  <a:srgbClr val="FF0000"/>
                </a:solidFill>
                <a:cs typeface="B Koodak" panose="00000700000000000000" pitchFamily="2" charset="-78"/>
              </a:rPr>
              <a:t>خطاهای ناشی از شرایط سایت</a:t>
            </a:r>
            <a:r>
              <a:rPr lang="fa-IR" sz="1800" dirty="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a:t>
            </a: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1-مقاومت بالای بستر آند</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شواهد: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در ترانسفورمررکتیفایر جریان ثابت :با کمی تغییر در میزان ولوم شاهد تغییر ناگهانی ولتاژ خروجی تا حداکثر میزان تنظیمی خود  هستیم اما جریان تغییر </a:t>
            </a:r>
            <a:r>
              <a:rPr lang="ar-SA" sz="1800" b="1" dirty="0" smtClean="0">
                <a:cs typeface="B Koodak" panose="00000700000000000000" pitchFamily="2" charset="-78"/>
              </a:rPr>
              <a:t>ناپ</a:t>
            </a:r>
            <a:r>
              <a:rPr lang="fa-IR" sz="1800" b="1" dirty="0" err="1" smtClean="0">
                <a:cs typeface="B Koodak" panose="00000700000000000000" pitchFamily="2" charset="-78"/>
              </a:rPr>
              <a:t>ذیر</a:t>
            </a:r>
            <a:r>
              <a:rPr lang="ar-SA" sz="1800" b="1" dirty="0" smtClean="0">
                <a:cs typeface="B Koodak" panose="00000700000000000000" pitchFamily="2" charset="-78"/>
              </a:rPr>
              <a:t>ی </a:t>
            </a:r>
            <a:r>
              <a:rPr lang="ar-SA" sz="1800" b="1" dirty="0">
                <a:cs typeface="B Koodak" panose="00000700000000000000" pitchFamily="2" charset="-78"/>
              </a:rPr>
              <a:t>در حد میلی ولت دارد.</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در ترانسفورمر رکتیفایر ولتاژ ثابت : ولتاژ تا مقدار نامی بالا می اید اما جریان تغییر بسیار ناچیزی دارد</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در این خطا به ظاهر جریان خروجی صفر است اما اگر میلی ولت را از دوسر شنت بخوانیم چند میلی ولت داریم</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علت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بالا بودن مقاومت در بسترهای چاهی به واسطه پایین رفتن سطح آب باعث بیرون ماندن </a:t>
            </a:r>
            <a:r>
              <a:rPr lang="fa-IR" sz="1800" b="1" dirty="0" smtClean="0">
                <a:cs typeface="B Koodak" panose="00000700000000000000" pitchFamily="2" charset="-78"/>
              </a:rPr>
              <a:t>آ</a:t>
            </a:r>
            <a:r>
              <a:rPr lang="ar-SA" sz="1800" b="1" dirty="0" smtClean="0">
                <a:cs typeface="B Koodak" panose="00000700000000000000" pitchFamily="2" charset="-78"/>
              </a:rPr>
              <a:t>ند </a:t>
            </a:r>
            <a:r>
              <a:rPr lang="ar-SA" sz="1800" b="1" dirty="0">
                <a:cs typeface="B Koodak" panose="00000700000000000000" pitchFamily="2" charset="-78"/>
              </a:rPr>
              <a:t>از </a:t>
            </a:r>
            <a:r>
              <a:rPr lang="fa-IR" sz="1800" b="1" dirty="0" smtClean="0">
                <a:cs typeface="B Koodak" panose="00000700000000000000" pitchFamily="2" charset="-78"/>
              </a:rPr>
              <a:t>آ</a:t>
            </a:r>
            <a:r>
              <a:rPr lang="ar-SA" sz="1800" b="1" dirty="0" smtClean="0">
                <a:cs typeface="B Koodak" panose="00000700000000000000" pitchFamily="2" charset="-78"/>
              </a:rPr>
              <a:t>ب</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بالا بودن مقاومت در بسترهای سطحی بعلت  کم شدن رطوبت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بالا بودن مقاومت  بعلت اسیدی شدن بستر </a:t>
            </a:r>
            <a:r>
              <a:rPr lang="fa-IR" sz="1800" b="1" dirty="0" smtClean="0">
                <a:cs typeface="B Koodak" panose="00000700000000000000" pitchFamily="2" charset="-78"/>
              </a:rPr>
              <a:t>آ</a:t>
            </a:r>
            <a:r>
              <a:rPr lang="ar-SA" sz="1800" b="1" dirty="0" smtClean="0">
                <a:cs typeface="B Koodak" panose="00000700000000000000" pitchFamily="2" charset="-78"/>
              </a:rPr>
              <a:t>ندی </a:t>
            </a:r>
            <a:r>
              <a:rPr lang="ar-SA" sz="1800" b="1" dirty="0">
                <a:cs typeface="B Koodak" panose="00000700000000000000" pitchFamily="2" charset="-78"/>
              </a:rPr>
              <a:t>و </a:t>
            </a:r>
            <a:r>
              <a:rPr lang="fa-IR" sz="1800" b="1" dirty="0" smtClean="0">
                <a:cs typeface="B Koodak" panose="00000700000000000000" pitchFamily="2" charset="-78"/>
              </a:rPr>
              <a:t>آ</a:t>
            </a:r>
            <a:r>
              <a:rPr lang="ar-SA" sz="1800" b="1" dirty="0" smtClean="0">
                <a:cs typeface="B Koodak" panose="00000700000000000000" pitchFamily="2" charset="-78"/>
              </a:rPr>
              <a:t>سیب </a:t>
            </a:r>
            <a:r>
              <a:rPr lang="ar-SA" sz="1800" b="1" dirty="0">
                <a:cs typeface="B Koodak" panose="00000700000000000000" pitchFamily="2" charset="-78"/>
              </a:rPr>
              <a:t>دیدن اتصالات </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نمونه مشاهده شده :</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سایت پتروشیمی بوشهر</a:t>
            </a:r>
            <a:endParaRPr lang="en-US" sz="1800" dirty="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39</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6025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08" y="1484784"/>
            <a:ext cx="8681392" cy="3970318"/>
          </a:xfrm>
          <a:prstGeom prst="rect">
            <a:avLst/>
          </a:prstGeom>
        </p:spPr>
        <p:txBody>
          <a:bodyPr wrap="square">
            <a:spAutoFit/>
          </a:bodyPr>
          <a:lstStyle/>
          <a:p>
            <a:r>
              <a:rPr lang="ar-SA" b="1" dirty="0" smtClean="0">
                <a:cs typeface="B Koodak" panose="00000700000000000000" pitchFamily="2" charset="-78"/>
              </a:rPr>
              <a:t>طبق </a:t>
            </a:r>
            <a:r>
              <a:rPr lang="ar-SA" b="1" dirty="0">
                <a:cs typeface="B Koodak" panose="00000700000000000000" pitchFamily="2" charset="-78"/>
              </a:rPr>
              <a:t>استانداردهای آموزشی و صنعتی، ترانس رکتیفایر از چهار بخش اصلی تشکیل شده است. شناخت دقیق این بخش‌ها، پایه اصلی عیب‌یابی اصولی است</a:t>
            </a:r>
            <a:r>
              <a:rPr lang="en-US" dirty="0" smtClean="0">
                <a:cs typeface="B Koodak" panose="00000700000000000000" pitchFamily="2" charset="-78"/>
              </a:rPr>
              <a:t>.</a:t>
            </a:r>
          </a:p>
          <a:p>
            <a:endParaRPr lang="en-US" dirty="0">
              <a:cs typeface="B Koodak" panose="00000700000000000000" pitchFamily="2" charset="-78"/>
            </a:endParaRPr>
          </a:p>
          <a:p>
            <a:pPr lvl="0"/>
            <a:r>
              <a:rPr lang="ar-SA" b="1" dirty="0">
                <a:cs typeface="B Koodak" panose="00000700000000000000" pitchFamily="2" charset="-78"/>
              </a:rPr>
              <a:t>مدار قدرت</a:t>
            </a:r>
            <a:r>
              <a:rPr lang="en-US" dirty="0">
                <a:cs typeface="B Koodak" panose="00000700000000000000" pitchFamily="2" charset="-78"/>
              </a:rPr>
              <a:t> (Power Circuit</a:t>
            </a:r>
            <a:r>
              <a:rPr lang="en-US" dirty="0" smtClean="0">
                <a:cs typeface="B Koodak" panose="00000700000000000000" pitchFamily="2" charset="-78"/>
              </a:rPr>
              <a:t>)</a:t>
            </a:r>
          </a:p>
          <a:p>
            <a:pPr lvl="0"/>
            <a:endParaRPr lang="en-US" dirty="0">
              <a:cs typeface="B Koodak" panose="00000700000000000000" pitchFamily="2" charset="-78"/>
            </a:endParaRPr>
          </a:p>
          <a:p>
            <a:pPr lvl="0"/>
            <a:r>
              <a:rPr lang="ar-SA" b="1" dirty="0">
                <a:cs typeface="B Koodak" panose="00000700000000000000" pitchFamily="2" charset="-78"/>
              </a:rPr>
              <a:t>مدار کنترل</a:t>
            </a:r>
            <a:r>
              <a:rPr lang="en-US" dirty="0">
                <a:cs typeface="B Koodak" panose="00000700000000000000" pitchFamily="2" charset="-78"/>
              </a:rPr>
              <a:t> (Control Circuit</a:t>
            </a:r>
            <a:r>
              <a:rPr lang="en-US" dirty="0" smtClean="0">
                <a:cs typeface="B Koodak" panose="00000700000000000000" pitchFamily="2" charset="-78"/>
              </a:rPr>
              <a:t>)</a:t>
            </a:r>
          </a:p>
          <a:p>
            <a:pPr lvl="0"/>
            <a:endParaRPr lang="en-US" dirty="0">
              <a:cs typeface="B Koodak" panose="00000700000000000000" pitchFamily="2" charset="-78"/>
            </a:endParaRPr>
          </a:p>
          <a:p>
            <a:pPr lvl="0"/>
            <a:r>
              <a:rPr lang="ar-SA" b="1" dirty="0">
                <a:cs typeface="B Koodak" panose="00000700000000000000" pitchFamily="2" charset="-78"/>
              </a:rPr>
              <a:t>مدار حفاظت</a:t>
            </a:r>
            <a:r>
              <a:rPr lang="en-US" dirty="0">
                <a:cs typeface="B Koodak" panose="00000700000000000000" pitchFamily="2" charset="-78"/>
              </a:rPr>
              <a:t> (Protection Circuit</a:t>
            </a:r>
            <a:r>
              <a:rPr lang="en-US" dirty="0" smtClean="0">
                <a:cs typeface="B Koodak" panose="00000700000000000000" pitchFamily="2" charset="-78"/>
              </a:rPr>
              <a:t>)</a:t>
            </a:r>
          </a:p>
          <a:p>
            <a:pPr lvl="0"/>
            <a:endParaRPr lang="en-US" dirty="0">
              <a:cs typeface="B Koodak" panose="00000700000000000000" pitchFamily="2" charset="-78"/>
            </a:endParaRPr>
          </a:p>
          <a:p>
            <a:pPr lvl="0"/>
            <a:r>
              <a:rPr lang="ar-SA" b="1" dirty="0">
                <a:cs typeface="B Koodak" panose="00000700000000000000" pitchFamily="2" charset="-78"/>
              </a:rPr>
              <a:t>مدار اندازه‌گیری</a:t>
            </a:r>
            <a:r>
              <a:rPr lang="en-US" dirty="0">
                <a:cs typeface="B Koodak" panose="00000700000000000000" pitchFamily="2" charset="-78"/>
              </a:rPr>
              <a:t> (Measurement Circuit</a:t>
            </a:r>
            <a:r>
              <a:rPr lang="en-US" dirty="0" smtClean="0">
                <a:cs typeface="B Koodak" panose="00000700000000000000" pitchFamily="2" charset="-78"/>
              </a:rPr>
              <a:t>)</a:t>
            </a:r>
          </a:p>
          <a:p>
            <a:pPr lvl="0"/>
            <a:endParaRPr lang="en-US" dirty="0">
              <a:cs typeface="B Koodak" panose="00000700000000000000" pitchFamily="2" charset="-78"/>
            </a:endParaRPr>
          </a:p>
          <a:p>
            <a:r>
              <a:rPr lang="ar-SA" b="1" dirty="0">
                <a:cs typeface="B Koodak" panose="00000700000000000000" pitchFamily="2" charset="-78"/>
              </a:rPr>
              <a:t>این تقسیم‌بندی مبنای عیب‌یابی سیستماتیک در تمام منابع خارجی است</a:t>
            </a:r>
            <a:r>
              <a:rPr lang="en-US" dirty="0">
                <a:cs typeface="B Koodak" panose="00000700000000000000" pitchFamily="2" charset="-78"/>
              </a:rPr>
              <a:t>.</a:t>
            </a:r>
            <a:r>
              <a:rPr lang="fa-IR" b="1" dirty="0">
                <a:cs typeface="B Koodak" panose="00000700000000000000" pitchFamily="2" charset="-78"/>
              </a:rPr>
              <a:t>در ادامه به معرفی اجزاء و عملکرد هر بخش می </a:t>
            </a:r>
            <a:r>
              <a:rPr lang="fa-IR" b="1" dirty="0" smtClean="0">
                <a:cs typeface="B Koodak" panose="00000700000000000000" pitchFamily="2" charset="-78"/>
              </a:rPr>
              <a:t>پردازیم</a:t>
            </a:r>
            <a:r>
              <a:rPr lang="en-US" b="1" dirty="0">
                <a:cs typeface="B Koodak" panose="00000700000000000000" pitchFamily="2" charset="-78"/>
              </a:rPr>
              <a:t>.</a:t>
            </a:r>
            <a:endParaRPr lang="en-US" dirty="0">
              <a:cs typeface="B Koodak" panose="00000700000000000000" pitchFamily="2" charset="-78"/>
            </a:endParaRPr>
          </a:p>
          <a:p>
            <a:endParaRPr lang="en-US" dirty="0">
              <a:cs typeface="B Koodak" panose="00000700000000000000"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4</a:t>
            </a:fld>
            <a:endParaRPr lang="en-US" dirty="0"/>
          </a:p>
        </p:txBody>
      </p:sp>
    </p:spTree>
    <p:extLst>
      <p:ext uri="{BB962C8B-B14F-4D97-AF65-F5344CB8AC3E}">
        <p14:creationId xmlns:p14="http://schemas.microsoft.com/office/powerpoint/2010/main" val="326462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7"/>
            <a:ext cx="8229600" cy="5271864"/>
          </a:xfrm>
        </p:spPr>
        <p:txBody>
          <a:bodyPr/>
          <a:lstStyle/>
          <a:p>
            <a:pPr marL="0" indent="0" algn="r" rtl="1">
              <a:buNone/>
            </a:pPr>
            <a:r>
              <a:rPr lang="fa-IR" sz="1800" b="1" dirty="0" smtClean="0">
                <a:solidFill>
                  <a:srgbClr val="FF0000"/>
                </a:solidFill>
                <a:cs typeface="B Koodak" panose="00000700000000000000" pitchFamily="2" charset="-78"/>
              </a:rPr>
              <a:t>2-قطع اتصال آند و کاتد :</a:t>
            </a:r>
            <a:endParaRPr lang="en-US" sz="1800" b="1" dirty="0" smtClean="0">
              <a:solidFill>
                <a:srgbClr val="FF0000"/>
              </a:solidFill>
              <a:cs typeface="B Koodak" panose="00000700000000000000" pitchFamily="2" charset="-78"/>
            </a:endParaRPr>
          </a:p>
          <a:p>
            <a:pPr marL="0" indent="0" algn="r" rtl="1">
              <a:buNone/>
            </a:pPr>
            <a:endParaRPr lang="en-US" sz="1800" dirty="0" smtClean="0">
              <a:solidFill>
                <a:srgbClr val="FF0000"/>
              </a:solidFill>
              <a:cs typeface="B Koodak" panose="00000700000000000000" pitchFamily="2" charset="-78"/>
            </a:endParaRPr>
          </a:p>
          <a:p>
            <a:pPr marL="0" indent="0" algn="r" rtl="1">
              <a:buNone/>
            </a:pPr>
            <a:r>
              <a:rPr lang="fa-IR" sz="1800" b="1" dirty="0" smtClean="0">
                <a:cs typeface="B Koodak" panose="00000700000000000000" pitchFamily="2" charset="-78"/>
              </a:rPr>
              <a:t>شواهد: </a:t>
            </a:r>
            <a:endParaRPr lang="en-US" sz="1800" b="1" dirty="0" smtClean="0">
              <a:cs typeface="B Koodak" panose="00000700000000000000" pitchFamily="2" charset="-78"/>
            </a:endParaRPr>
          </a:p>
          <a:p>
            <a:pPr marL="0" indent="0" algn="r" rtl="1">
              <a:buNone/>
            </a:pPr>
            <a:endParaRPr lang="en-US" sz="1800" dirty="0" smtClean="0">
              <a:cs typeface="B Koodak" panose="00000700000000000000" pitchFamily="2" charset="-78"/>
            </a:endParaRPr>
          </a:p>
          <a:p>
            <a:pPr marL="0" lvl="0" indent="0" algn="r" rtl="1">
              <a:buNone/>
            </a:pPr>
            <a:r>
              <a:rPr lang="ar-SA" sz="1800" b="1" dirty="0" smtClean="0">
                <a:cs typeface="B Koodak" panose="00000700000000000000" pitchFamily="2" charset="-78"/>
              </a:rPr>
              <a:t>در ترانسفورمررکتیفایر جریان ثابت :با کمی تغییر در میزان ولوم شاهد تغییر ناگهانی ولتاژ خروجی تا حداکثر میزان تنظیمی خود  هستیم در این خطا هیچ جریانی در خروجی نداریم.</a:t>
            </a:r>
            <a:endParaRPr lang="en-US" sz="1800" dirty="0" smtClean="0">
              <a:cs typeface="B Koodak" panose="00000700000000000000" pitchFamily="2" charset="-78"/>
            </a:endParaRPr>
          </a:p>
          <a:p>
            <a:pPr marL="0" lvl="0" indent="0" algn="r" rtl="1">
              <a:buNone/>
            </a:pPr>
            <a:r>
              <a:rPr lang="ar-SA" sz="1800" b="1" dirty="0" smtClean="0">
                <a:cs typeface="B Koodak" panose="00000700000000000000" pitchFamily="2" charset="-78"/>
              </a:rPr>
              <a:t>در ترانسفورمر رکتیفایر ولتاژ ثابت : ولتاژ تا مقدار نامی بالا می اید و هیچ جریانی در خروجی نداریم</a:t>
            </a:r>
            <a:endParaRPr lang="en-US" sz="1800" dirty="0" smtClean="0">
              <a:cs typeface="B Koodak" panose="00000700000000000000" pitchFamily="2" charset="-78"/>
            </a:endParaRPr>
          </a:p>
          <a:p>
            <a:pPr marL="0" lvl="0" indent="0" algn="r" rtl="1">
              <a:buNone/>
            </a:pPr>
            <a:r>
              <a:rPr lang="ar-SA" sz="1800" b="1" dirty="0" smtClean="0">
                <a:cs typeface="B Koodak" panose="00000700000000000000" pitchFamily="2" charset="-78"/>
              </a:rPr>
              <a:t>در این خطا اگر میلی ولت را از دوسر شنت بخوانیم هیچ ولتاژی رویت نمی گردد</a:t>
            </a:r>
            <a:endParaRPr lang="en-US" sz="1800" dirty="0" smtClean="0">
              <a:cs typeface="B Koodak" panose="00000700000000000000" pitchFamily="2" charset="-78"/>
            </a:endParaRPr>
          </a:p>
          <a:p>
            <a:pPr marL="0" indent="0" algn="r" rtl="1">
              <a:buNone/>
            </a:pPr>
            <a:r>
              <a:rPr lang="fa-IR" sz="1800" b="1" dirty="0" smtClean="0">
                <a:cs typeface="B Koodak" panose="00000700000000000000" pitchFamily="2" charset="-78"/>
              </a:rPr>
              <a:t>علت :</a:t>
            </a:r>
            <a:endParaRPr lang="en-US" sz="1800" b="1" dirty="0" smtClean="0">
              <a:cs typeface="B Koodak" panose="00000700000000000000" pitchFamily="2" charset="-78"/>
            </a:endParaRPr>
          </a:p>
          <a:p>
            <a:pPr marL="0" indent="0" algn="r" rtl="1">
              <a:buNone/>
            </a:pPr>
            <a:endParaRPr lang="en-US" sz="1800" dirty="0" smtClean="0">
              <a:cs typeface="B Koodak" panose="00000700000000000000" pitchFamily="2" charset="-78"/>
            </a:endParaRPr>
          </a:p>
          <a:p>
            <a:pPr marL="0" lvl="0" indent="0" algn="r" rtl="1">
              <a:buNone/>
            </a:pPr>
            <a:r>
              <a:rPr lang="ar-SA" sz="1800" b="1" dirty="0" smtClean="0">
                <a:cs typeface="B Koodak" panose="00000700000000000000" pitchFamily="2" charset="-78"/>
              </a:rPr>
              <a:t>قطع اتصال اند و کاتد </a:t>
            </a:r>
            <a:r>
              <a:rPr lang="ar-SA" sz="1800" b="1" dirty="0" smtClean="0">
                <a:cs typeface="B Koodak" panose="00000700000000000000" pitchFamily="2" charset="-78"/>
              </a:rPr>
              <a:t>در </a:t>
            </a:r>
            <a:r>
              <a:rPr lang="ar-SA" sz="1800" b="1" dirty="0" smtClean="0">
                <a:cs typeface="B Koodak" panose="00000700000000000000" pitchFamily="2" charset="-78"/>
              </a:rPr>
              <a:t>ترمینالهای </a:t>
            </a:r>
            <a:r>
              <a:rPr lang="en-US" sz="1800" dirty="0" smtClean="0">
                <a:latin typeface="Arial" panose="020B0604020202020204" pitchFamily="34" charset="0"/>
                <a:cs typeface="Arial" panose="020B0604020202020204" pitchFamily="34" charset="0"/>
              </a:rPr>
              <a:t>T/R</a:t>
            </a:r>
            <a:r>
              <a:rPr lang="fa-IR" sz="1800" b="1" dirty="0" smtClean="0">
                <a:cs typeface="B Koodak" panose="00000700000000000000" pitchFamily="2" charset="-78"/>
              </a:rPr>
              <a:t> ویا باکسهای مثبت و منفی و یا مسیر کابل کشی </a:t>
            </a:r>
            <a:endParaRPr lang="en-US" sz="1800" dirty="0" smtClean="0">
              <a:cs typeface="B Koodak" panose="00000700000000000000" pitchFamily="2" charset="-78"/>
            </a:endParaRPr>
          </a:p>
          <a:p>
            <a:pPr marL="0" indent="0" algn="r" rtl="1">
              <a:buNone/>
            </a:pPr>
            <a:r>
              <a:rPr lang="fa-IR" sz="1800" b="1" dirty="0" smtClean="0">
                <a:cs typeface="B Koodak" panose="00000700000000000000" pitchFamily="2" charset="-78"/>
              </a:rPr>
              <a:t>نمونه مشاهده شده :</a:t>
            </a:r>
            <a:endParaRPr lang="en-US" sz="1800" dirty="0" smtClean="0">
              <a:cs typeface="B Koodak" panose="00000700000000000000" pitchFamily="2" charset="-78"/>
            </a:endParaRPr>
          </a:p>
          <a:p>
            <a:pPr marL="0" lvl="0" indent="0" algn="r" rtl="1">
              <a:buNone/>
            </a:pPr>
            <a:r>
              <a:rPr lang="ar-SA" sz="1800" b="1" dirty="0" smtClean="0">
                <a:cs typeface="B Koodak" panose="00000700000000000000" pitchFamily="2" charset="-78"/>
              </a:rPr>
              <a:t>سایت پترو پالایش کنگان-فاز یک</a:t>
            </a:r>
            <a:endParaRPr lang="en-US" sz="1800" dirty="0" smtClean="0">
              <a:cs typeface="B Koodak" panose="00000700000000000000" pitchFamily="2" charset="-78"/>
            </a:endParaRPr>
          </a:p>
          <a:p>
            <a:pPr marL="0" indent="0" algn="r" rtl="1">
              <a:buNone/>
            </a:pPr>
            <a:r>
              <a:rPr lang="fa-IR" sz="1800" b="1" dirty="0">
                <a:cs typeface="B Koodak" panose="00000700000000000000" pitchFamily="2" charset="-78"/>
              </a:rPr>
              <a:t> </a:t>
            </a: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40</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66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7"/>
            <a:ext cx="8229600" cy="5271864"/>
          </a:xfrm>
        </p:spPr>
        <p:txBody>
          <a:bodyPr/>
          <a:lstStyle/>
          <a:p>
            <a:pPr marL="0" indent="0" algn="r" rtl="1">
              <a:buNone/>
            </a:pPr>
            <a:r>
              <a:rPr lang="fa-IR" sz="1800" b="1" dirty="0" smtClean="0">
                <a:solidFill>
                  <a:srgbClr val="FF0000"/>
                </a:solidFill>
                <a:cs typeface="B Koodak" panose="00000700000000000000" pitchFamily="2" charset="-78"/>
              </a:rPr>
              <a:t>3-تاثیر </a:t>
            </a:r>
            <a:r>
              <a:rPr lang="fa-IR" sz="1800" b="1" dirty="0">
                <a:solidFill>
                  <a:srgbClr val="FF0000"/>
                </a:solidFill>
                <a:cs typeface="B Koodak" panose="00000700000000000000" pitchFamily="2" charset="-78"/>
              </a:rPr>
              <a:t>جریانهای سرگردان و ولتاژهای القایی </a:t>
            </a:r>
            <a:r>
              <a:rPr lang="fa-IR" sz="1800" b="1" dirty="0" smtClean="0">
                <a:solidFill>
                  <a:srgbClr val="FF0000"/>
                </a:solidFill>
                <a:cs typeface="B Koodak" panose="00000700000000000000" pitchFamily="2" charset="-78"/>
              </a:rPr>
              <a:t>:</a:t>
            </a:r>
            <a:endParaRPr lang="en-US" sz="1800" b="1" dirty="0" smtClean="0">
              <a:solidFill>
                <a:srgbClr val="FF0000"/>
              </a:solidFill>
              <a:cs typeface="B Koodak" panose="00000700000000000000" pitchFamily="2" charset="-78"/>
            </a:endParaRPr>
          </a:p>
          <a:p>
            <a:pPr marL="0" indent="0" algn="r" rtl="1">
              <a:buNone/>
            </a:pP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شواهد: </a:t>
            </a:r>
            <a:endParaRPr lang="en-US" sz="1800" b="1" dirty="0" smtClean="0">
              <a:cs typeface="B Koodak" panose="00000700000000000000" pitchFamily="2" charset="-78"/>
            </a:endParaRPr>
          </a:p>
          <a:p>
            <a:pPr marL="0" lvl="0" indent="0" algn="r" rtl="1">
              <a:buNone/>
            </a:pPr>
            <a:r>
              <a:rPr lang="ar-SA" sz="1800" b="1" dirty="0" smtClean="0">
                <a:cs typeface="B Koodak" panose="00000700000000000000" pitchFamily="2" charset="-78"/>
              </a:rPr>
              <a:t>در </a:t>
            </a:r>
            <a:r>
              <a:rPr lang="ar-SA" sz="1800" b="1" dirty="0">
                <a:cs typeface="B Koodak" panose="00000700000000000000" pitchFamily="2" charset="-78"/>
              </a:rPr>
              <a:t>این خطانوسان در خروجی ترانسفورمر رکتیفایر مشاهده می گردد خصوصا در </a:t>
            </a:r>
            <a:r>
              <a:rPr lang="en-US" sz="1800" dirty="0">
                <a:latin typeface="Arial" panose="020B0604020202020204" pitchFamily="34" charset="0"/>
                <a:cs typeface="Arial" panose="020B0604020202020204" pitchFamily="34" charset="0"/>
              </a:rPr>
              <a:t>T/R</a:t>
            </a:r>
            <a:r>
              <a:rPr lang="fa-IR" sz="1800" b="1" dirty="0">
                <a:cs typeface="B Koodak" panose="00000700000000000000" pitchFamily="2" charset="-78"/>
              </a:rPr>
              <a:t> های </a:t>
            </a:r>
            <a:r>
              <a:rPr lang="fa-IR" sz="1800" b="1" dirty="0" smtClean="0">
                <a:cs typeface="B Koodak" panose="00000700000000000000" pitchFamily="2" charset="-78"/>
              </a:rPr>
              <a:t>هوشمند</a:t>
            </a:r>
            <a:endParaRPr lang="en-US" sz="1800" b="1" dirty="0" smtClean="0">
              <a:cs typeface="B Koodak" panose="00000700000000000000" pitchFamily="2" charset="-78"/>
            </a:endParaRPr>
          </a:p>
          <a:p>
            <a:pPr marL="0" lv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علت </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lvl="0" indent="0" algn="r" rtl="1">
              <a:buNone/>
            </a:pPr>
            <a:r>
              <a:rPr lang="ar-SA" sz="1800" b="1" dirty="0" smtClean="0">
                <a:cs typeface="B Koodak" panose="00000700000000000000" pitchFamily="2" charset="-78"/>
              </a:rPr>
              <a:t>تداخل </a:t>
            </a:r>
            <a:r>
              <a:rPr lang="ar-SA" sz="1800" b="1" dirty="0">
                <a:cs typeface="B Koodak" panose="00000700000000000000" pitchFamily="2" charset="-78"/>
              </a:rPr>
              <a:t>جریانهای سرگردان و تاثیر ولتاژهای القایی خصوصا زمانیکه رفرنس از روی سازه خواهده می شود </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نمونه مشاهده شده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خط لوله اتیلن غرب</a:t>
            </a:r>
            <a:endParaRPr lang="en-US" sz="1800" dirty="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41</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146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389437"/>
          </a:xfrm>
        </p:spPr>
        <p:txBody>
          <a:bodyPr/>
          <a:lstStyle/>
          <a:p>
            <a:pPr marL="0" indent="0" algn="r" rtl="1">
              <a:buNone/>
            </a:pPr>
            <a:r>
              <a:rPr lang="fa-IR"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cs typeface="B Koodak" panose="00000700000000000000" pitchFamily="2" charset="-78"/>
              </a:rPr>
              <a:t>4-تداخل ارت با حفاظت کاتدی سازه تحت حفاظت</a:t>
            </a:r>
            <a:r>
              <a:rPr lang="fa-IR" sz="1800" b="1" dirty="0" smtClean="0">
                <a:solidFill>
                  <a:srgbClr val="FF0000"/>
                </a:solidFill>
                <a:cs typeface="B Koodak" panose="00000700000000000000" pitchFamily="2" charset="-78"/>
              </a:rPr>
              <a:t>:</a:t>
            </a:r>
            <a:endParaRPr lang="en-US" sz="1800" b="1" dirty="0" smtClean="0">
              <a:solidFill>
                <a:srgbClr val="FF0000"/>
              </a:solidFill>
              <a:cs typeface="B Koodak" panose="00000700000000000000" pitchFamily="2" charset="-78"/>
            </a:endParaRPr>
          </a:p>
          <a:p>
            <a:pPr marL="0" indent="0" algn="r" rtl="1">
              <a:buNone/>
            </a:pPr>
            <a:endParaRPr lang="en-US" sz="1800" b="1" dirty="0" smtClean="0">
              <a:solidFill>
                <a:srgbClr val="FF0000"/>
              </a:solidFill>
              <a:cs typeface="B Koodak" panose="00000700000000000000" pitchFamily="2" charset="-78"/>
            </a:endParaRPr>
          </a:p>
          <a:p>
            <a:pPr marL="0" indent="0" algn="r" rtl="1">
              <a:buNone/>
            </a:pPr>
            <a:r>
              <a:rPr lang="fa-IR" sz="1800" b="1" dirty="0" smtClean="0">
                <a:cs typeface="B Koodak" panose="00000700000000000000" pitchFamily="2" charset="-78"/>
              </a:rPr>
              <a:t>شواهد</a:t>
            </a:r>
            <a:r>
              <a:rPr lang="fa-IR" sz="1800" b="1" dirty="0">
                <a:cs typeface="B Koodak" panose="00000700000000000000" pitchFamily="2" charset="-78"/>
              </a:rPr>
              <a:t>: </a:t>
            </a:r>
            <a:endParaRPr lang="en-US" sz="1800" b="1" dirty="0" smtClean="0">
              <a:cs typeface="B Koodak" panose="00000700000000000000" pitchFamily="2" charset="-78"/>
            </a:endParaRPr>
          </a:p>
          <a:p>
            <a:pPr marL="0" lvl="0" indent="0" algn="r" rtl="1">
              <a:buNone/>
            </a:pPr>
            <a:r>
              <a:rPr lang="ar-SA" sz="1800" b="1" dirty="0" smtClean="0">
                <a:cs typeface="B Koodak" panose="00000700000000000000" pitchFamily="2" charset="-78"/>
              </a:rPr>
              <a:t>جریان </a:t>
            </a:r>
            <a:r>
              <a:rPr lang="ar-SA" sz="1800" b="1" dirty="0">
                <a:cs typeface="B Koodak" panose="00000700000000000000" pitchFamily="2" charset="-78"/>
              </a:rPr>
              <a:t>به شدت بالا رفته ولی پتانسیل به میزان مورد انتظار و توقع بالا نمی </a:t>
            </a:r>
            <a:r>
              <a:rPr lang="ar-SA" sz="1800" b="1" dirty="0" smtClean="0">
                <a:cs typeface="B Koodak" panose="00000700000000000000" pitchFamily="2" charset="-78"/>
              </a:rPr>
              <a:t>اید</a:t>
            </a:r>
            <a:endParaRPr lang="en-US" sz="1800" b="1" dirty="0" smtClean="0">
              <a:cs typeface="B Koodak" panose="00000700000000000000" pitchFamily="2" charset="-78"/>
            </a:endParaRPr>
          </a:p>
          <a:p>
            <a:pPr marL="0" lv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علت </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lvl="0" indent="0" algn="r" rtl="1">
              <a:buNone/>
            </a:pPr>
            <a:r>
              <a:rPr lang="ar-SA" sz="1800" b="1" dirty="0" smtClean="0">
                <a:cs typeface="B Koodak" panose="00000700000000000000" pitchFamily="2" charset="-78"/>
              </a:rPr>
              <a:t>در </a:t>
            </a:r>
            <a:r>
              <a:rPr lang="ar-SA" sz="1800" b="1" dirty="0">
                <a:cs typeface="B Koodak" panose="00000700000000000000" pitchFamily="2" charset="-78"/>
              </a:rPr>
              <a:t>صورتیکه در محل اتصال سازه به سیستم ارت از </a:t>
            </a:r>
            <a:r>
              <a:rPr lang="en-US" sz="1800" dirty="0">
                <a:latin typeface="Arial" panose="020B0604020202020204" pitchFamily="34" charset="0"/>
                <a:cs typeface="Arial" panose="020B0604020202020204" pitchFamily="34" charset="0"/>
              </a:rPr>
              <a:t>PCR</a:t>
            </a:r>
            <a:r>
              <a:rPr lang="ar-SA" sz="1800" b="1" dirty="0">
                <a:cs typeface="B Koodak" panose="00000700000000000000" pitchFamily="2" charset="-78"/>
              </a:rPr>
              <a:t> استفاده نگردد ،این سیستم به سطح مورد حفاظت اضافه می گردد و از انجاییکه این سیستم مقاومت بسیار پایینی دارد فمقاومت کل مدار را کاهش داده و در نتیجه جریان خروجی بالا رفته ولی پتانسل افزایش نمی ابد-پتانسل جفاظتی را داریم ولی به رنج حفاظت نمیرسه </a:t>
            </a:r>
            <a:endParaRPr lang="en-US" sz="1800" b="1" dirty="0" smtClean="0">
              <a:cs typeface="B Koodak" panose="00000700000000000000" pitchFamily="2" charset="-78"/>
            </a:endParaRPr>
          </a:p>
          <a:p>
            <a:pPr marL="0" lv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نمونه مشاهده شده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مخزن سایت </a:t>
            </a:r>
            <a:r>
              <a:rPr lang="en-US" sz="1800" dirty="0">
                <a:latin typeface="Arial" panose="020B0604020202020204" pitchFamily="34" charset="0"/>
                <a:cs typeface="Arial" panose="020B0604020202020204" pitchFamily="34" charset="0"/>
              </a:rPr>
              <a:t>NGL</a:t>
            </a:r>
            <a:r>
              <a:rPr lang="ar-SA" sz="1800" b="1" dirty="0">
                <a:cs typeface="B Koodak" panose="00000700000000000000" pitchFamily="2" charset="-78"/>
              </a:rPr>
              <a:t> جزیره سیری</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42</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5770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389437"/>
          </a:xfrm>
        </p:spPr>
        <p:txBody>
          <a:bodyPr/>
          <a:lstStyle/>
          <a:p>
            <a:pPr marL="0" indent="0" algn="r" rtl="1">
              <a:buNone/>
            </a:pPr>
            <a:r>
              <a:rPr lang="fa-IR" sz="1800" b="1" dirty="0">
                <a:cs typeface="B Koodak" panose="00000700000000000000" pitchFamily="2" charset="-78"/>
              </a:rPr>
              <a:t> </a:t>
            </a:r>
            <a:r>
              <a:rPr lang="fa-IR" sz="1800" b="1" dirty="0" smtClean="0">
                <a:solidFill>
                  <a:srgbClr val="FF0000"/>
                </a:solidFill>
                <a:cs typeface="B Koodak" panose="00000700000000000000" pitchFamily="2" charset="-78"/>
              </a:rPr>
              <a:t>5-برقدار </a:t>
            </a:r>
            <a:r>
              <a:rPr lang="fa-IR" sz="1800" b="1" dirty="0">
                <a:solidFill>
                  <a:srgbClr val="FF0000"/>
                </a:solidFill>
                <a:cs typeface="B Koodak" panose="00000700000000000000" pitchFamily="2" charset="-78"/>
              </a:rPr>
              <a:t>شدن ارت</a:t>
            </a:r>
            <a:r>
              <a:rPr lang="fa-IR" sz="1800" b="1" dirty="0" smtClean="0">
                <a:solidFill>
                  <a:srgbClr val="FF0000"/>
                </a:solidFill>
                <a:cs typeface="B Koodak" panose="00000700000000000000" pitchFamily="2" charset="-78"/>
              </a:rPr>
              <a:t>:</a:t>
            </a:r>
            <a:endParaRPr lang="en-US" sz="1800" b="1" dirty="0" smtClean="0">
              <a:solidFill>
                <a:srgbClr val="FF0000"/>
              </a:solidFill>
              <a:cs typeface="B Koodak" panose="00000700000000000000" pitchFamily="2" charset="-78"/>
            </a:endParaRPr>
          </a:p>
          <a:p>
            <a:pPr marL="0" indent="0" algn="r" rtl="1">
              <a:buNone/>
            </a:pP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شواهد: </a:t>
            </a:r>
            <a:endParaRPr lang="en-US" sz="1800" dirty="0">
              <a:cs typeface="B Koodak" panose="00000700000000000000" pitchFamily="2" charset="-78"/>
            </a:endParaRPr>
          </a:p>
          <a:p>
            <a:pPr marL="0" lvl="0" indent="0" algn="r" rtl="1">
              <a:buNone/>
            </a:pPr>
            <a:r>
              <a:rPr lang="en-US" sz="1800" dirty="0">
                <a:latin typeface="Arial" panose="020B0604020202020204" pitchFamily="34" charset="0"/>
                <a:cs typeface="Arial" panose="020B0604020202020204" pitchFamily="34" charset="0"/>
              </a:rPr>
              <a:t>T/R</a:t>
            </a:r>
            <a:r>
              <a:rPr lang="fa-IR" sz="1800" b="1" dirty="0">
                <a:cs typeface="B Koodak" panose="00000700000000000000" pitchFamily="2" charset="-78"/>
              </a:rPr>
              <a:t> حتی با جریان بسیار پایین داغ می کند </a:t>
            </a:r>
            <a:endParaRPr lang="en-US" sz="1800" b="1" dirty="0" smtClean="0">
              <a:cs typeface="B Koodak" panose="00000700000000000000" pitchFamily="2" charset="-78"/>
            </a:endParaRPr>
          </a:p>
          <a:p>
            <a:pPr marL="0" lv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علت :</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اتصالی ارت با یکی از فازهای شبکه حتی در نقطه ای دور از </a:t>
            </a:r>
            <a:r>
              <a:rPr lang="en-US" sz="1800" dirty="0">
                <a:latin typeface="Arial" panose="020B0604020202020204" pitchFamily="34" charset="0"/>
                <a:cs typeface="Arial" panose="020B0604020202020204" pitchFamily="34" charset="0"/>
              </a:rPr>
              <a:t>T/R</a:t>
            </a:r>
            <a:r>
              <a:rPr lang="fa-IR" sz="1800" b="1" dirty="0">
                <a:cs typeface="B Koodak" panose="00000700000000000000" pitchFamily="2" charset="-78"/>
              </a:rPr>
              <a:t> که منجر به بسته شدن مسیر از داخل ترانسفورمر رکتیفایر و ایجاد گرمای زیاد حتی در هسته  ترانسفورمر می گردد.</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نمونه مشاهده شده :</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پالایشگاه نفت پران پرویز استان لرستان</a:t>
            </a:r>
            <a:endParaRPr lang="en-US" sz="1800" dirty="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43</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99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270" y="1484784"/>
            <a:ext cx="8229600" cy="4389437"/>
          </a:xfrm>
        </p:spPr>
        <p:txBody>
          <a:bodyPr/>
          <a:lstStyle/>
          <a:p>
            <a:pPr marL="0" indent="0" algn="r" rtl="1">
              <a:buNone/>
            </a:pPr>
            <a:r>
              <a:rPr lang="ar-SA" sz="3000" b="1" dirty="0" smtClean="0">
                <a:solidFill>
                  <a:srgbClr val="FF0000"/>
                </a:solidFill>
                <a:cs typeface="B Koodak" panose="00000700000000000000" pitchFamily="2" charset="-78"/>
              </a:rPr>
              <a:t>فصل ششم</a:t>
            </a:r>
            <a:endParaRPr lang="en-US" sz="3000" dirty="0">
              <a:solidFill>
                <a:srgbClr val="FF0000"/>
              </a:solidFill>
              <a:cs typeface="B Koodak" panose="00000700000000000000" pitchFamily="2" charset="-78"/>
            </a:endParaRPr>
          </a:p>
          <a:p>
            <a:pPr marL="0" indent="0" algn="r" rtl="1">
              <a:buNone/>
            </a:pPr>
            <a:r>
              <a:rPr lang="ar-SA" b="1" dirty="0"/>
              <a:t> </a:t>
            </a:r>
            <a:endParaRPr lang="en-US" dirty="0"/>
          </a:p>
          <a:p>
            <a:pPr marL="0" indent="0" algn="r" rtl="1">
              <a:buNone/>
            </a:pPr>
            <a:r>
              <a:rPr lang="ar-SA" b="1" dirty="0"/>
              <a:t>  </a:t>
            </a:r>
            <a:endParaRPr lang="en-US" dirty="0"/>
          </a:p>
          <a:p>
            <a:pPr marL="0" indent="0" algn="r" rtl="1">
              <a:buNone/>
            </a:pPr>
            <a:r>
              <a:rPr lang="ar-SA" sz="3000" b="1" dirty="0">
                <a:cs typeface="B Koodak" panose="00000700000000000000" pitchFamily="2" charset="-78"/>
              </a:rPr>
              <a:t>عیوب پرتکرار وپیشنهاد جهت به حداقل رساندن خطا</a:t>
            </a:r>
            <a:endParaRPr lang="en-US" sz="3000" dirty="0">
              <a:cs typeface="B Koodak" panose="00000700000000000000" pitchFamily="2" charset="-78"/>
            </a:endParaRPr>
          </a:p>
          <a:p>
            <a:pPr marL="0" indent="0" algn="r" rtl="1">
              <a:buNone/>
            </a:pPr>
            <a:r>
              <a:rPr lang="ar-SA" b="1" dirty="0"/>
              <a:t> </a:t>
            </a:r>
            <a:endParaRPr lang="en-US" dirty="0"/>
          </a:p>
          <a:p>
            <a:pPr marL="0" indent="0" algn="r" rtl="1">
              <a:buNone/>
            </a:pPr>
            <a:r>
              <a:rPr lang="ar-SA" b="1" dirty="0"/>
              <a:t> </a:t>
            </a:r>
            <a:endParaRPr lang="en-US" dirty="0"/>
          </a:p>
          <a:p>
            <a:pPr marL="0" indent="0" algn="r">
              <a:buNone/>
            </a:pPr>
            <a:endParaRPr lang="en-US" dirty="0"/>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44</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403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595" y="980728"/>
            <a:ext cx="8229600" cy="4389437"/>
          </a:xfrm>
        </p:spPr>
        <p:txBody>
          <a:bodyPr/>
          <a:lstStyle/>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cs typeface="B Koodak" panose="00000700000000000000" pitchFamily="2" charset="-78"/>
              </a:rPr>
              <a:t>6-1-آسیب دیدن کنترل فاز : </a:t>
            </a: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علت آسیب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به دلیل نوسانات شبکه سراسری کشور، در بسیاری از موارد کنترل فاز معیوب می شود. و یا اینکه به دلیل افت شدید ولتاژ خطا نشان می دهد و دستگاه از سرویس خارج می شود.</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chemeClr val="accent1"/>
                </a:solidFill>
                <a:cs typeface="B Koodak" panose="00000700000000000000" pitchFamily="2" charset="-78"/>
              </a:rPr>
              <a:t>پیشنهاد جهت به حداقل رساندن آسیب :</a:t>
            </a:r>
            <a:endParaRPr lang="en-US" sz="1800" dirty="0">
              <a:solidFill>
                <a:schemeClr val="accent1"/>
              </a:solidFill>
              <a:cs typeface="B Koodak" panose="00000700000000000000" pitchFamily="2" charset="-78"/>
            </a:endParaRPr>
          </a:p>
          <a:p>
            <a:pPr marL="0" lvl="0" indent="0" algn="r" rtl="1">
              <a:buNone/>
            </a:pPr>
            <a:r>
              <a:rPr lang="ar-SA" sz="1800" b="1" dirty="0">
                <a:cs typeface="B Koodak" panose="00000700000000000000" pitchFamily="2" charset="-78"/>
              </a:rPr>
              <a:t>بهتراست در زمان تهیه کنترل فاز به شرایط محیطی دقت شود و کنترل فاز با ولتاژ 400 ولت تهیه گردد چرا که کنترل فازهای تابلویی برای مصارف خانگی یا شرایط شهری بوده و ولتاژ 380 ولت معیاراست.</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cs typeface="B Koodak" panose="00000700000000000000" pitchFamily="2" charset="-78"/>
              </a:rPr>
              <a:t>6-2-آسیب دیدن کنتاکتور: </a:t>
            </a: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علت آسیب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با توجه به اینکه کنتاکتور دائما در سرویس می باشد و به دلیل عبور جریان از تیغه ها و داغ شدن کنتاکتور به صورت طبیعی، سیم پیچ بوبین نیز داغ می شود و در بسیاری از موارد می سوزد که باعث می شود دستگاه از سرویس خارج می شود.</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45</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647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196752"/>
            <a:ext cx="8229600" cy="4389437"/>
          </a:xfrm>
        </p:spPr>
        <p:txBody>
          <a:bodyPr/>
          <a:lstStyle/>
          <a:p>
            <a:pPr marL="0" indent="0" algn="r" rtl="1">
              <a:buNone/>
            </a:pPr>
            <a:r>
              <a:rPr lang="fa-IR" sz="1800" dirty="0">
                <a:solidFill>
                  <a:schemeClr val="accent1"/>
                </a:solidFill>
                <a:cs typeface="B Koodak" panose="00000700000000000000" pitchFamily="2" charset="-78"/>
              </a:rPr>
              <a:t>پیشنهاد جهت به حداقل رساندن آسیب:</a:t>
            </a:r>
            <a:endParaRPr lang="en-US" sz="1800" dirty="0">
              <a:solidFill>
                <a:schemeClr val="accent1"/>
              </a:solidFill>
              <a:cs typeface="B Koodak" panose="00000700000000000000" pitchFamily="2" charset="-78"/>
            </a:endParaRPr>
          </a:p>
          <a:p>
            <a:pPr marL="0" indent="0" algn="r" rtl="1">
              <a:buNone/>
            </a:pPr>
            <a:r>
              <a:rPr lang="ar-SA" sz="1800" b="1" dirty="0">
                <a:cs typeface="B Koodak" panose="00000700000000000000" pitchFamily="2" charset="-78"/>
              </a:rPr>
              <a:t>حتی الامکان از کنتاکتو استفاده نشود ولی در صورت اجبار،دراستفاده ازکنتاکتوراز یک رنج بالاتراستفاده شود وهرماه به وسیله دهنده گرد و خاک از روی کنتاکتور پاک شود</a:t>
            </a:r>
            <a:r>
              <a:rPr lang="ar-SA" sz="1800" b="1" dirty="0" smtClean="0">
                <a:cs typeface="B Koodak" panose="00000700000000000000" pitchFamily="2" charset="-78"/>
              </a:rPr>
              <a:t>.</a:t>
            </a:r>
            <a:endParaRPr lang="en-US" sz="1800" dirty="0">
              <a:cs typeface="B Koodak" panose="00000700000000000000" pitchFamily="2" charset="-78"/>
            </a:endParaRPr>
          </a:p>
          <a:p>
            <a:pPr marL="0" indent="0" algn="r" rtl="1">
              <a:buNone/>
            </a:pPr>
            <a:r>
              <a:rPr lang="en-US" sz="1800" dirty="0">
                <a:cs typeface="B Koodak" panose="00000700000000000000" pitchFamily="2" charset="-78"/>
              </a:rPr>
              <a:t> </a:t>
            </a:r>
          </a:p>
          <a:p>
            <a:pPr marL="0" indent="0" algn="r" rtl="1">
              <a:buNone/>
            </a:pPr>
            <a:r>
              <a:rPr lang="fa-IR" sz="1800" b="1" dirty="0">
                <a:solidFill>
                  <a:srgbClr val="FF0000"/>
                </a:solidFill>
                <a:cs typeface="B Koodak" panose="00000700000000000000" pitchFamily="2" charset="-78"/>
              </a:rPr>
              <a:t>6-3-ولوم تنظیم جریان:</a:t>
            </a: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علت آسیب :</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ماهیت اصلی ولوم، یک مقاومت متغییراست که دارای سیم پیچی بسیارنازک است که پس از گذشت مدتی از کارکرد دستگاه، مخصوصا در جنوب کشور که دارای هوای مرطوب است با نفوذ رطوبت و همچنین گرد و غبار بر روی سطح سیم پیچ، کارکرد ولوم دچار اختلال می شود.</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dirty="0">
                <a:solidFill>
                  <a:schemeClr val="accent1"/>
                </a:solidFill>
                <a:cs typeface="B Koodak" panose="00000700000000000000" pitchFamily="2" charset="-78"/>
              </a:rPr>
              <a:t>پیشنهاد جهت به حداقل رساندن آسیب:</a:t>
            </a:r>
            <a:endParaRPr lang="en-US" sz="1800" dirty="0">
              <a:solidFill>
                <a:schemeClr val="accent1"/>
              </a:solidFill>
              <a:cs typeface="B Koodak" panose="00000700000000000000" pitchFamily="2" charset="-78"/>
            </a:endParaRPr>
          </a:p>
          <a:p>
            <a:pPr marL="0" lvl="0" indent="0" algn="r" rtl="1">
              <a:buNone/>
            </a:pPr>
            <a:r>
              <a:rPr lang="ar-SA" sz="1800" b="1" dirty="0">
                <a:cs typeface="B Koodak" panose="00000700000000000000" pitchFamily="2" charset="-78"/>
              </a:rPr>
              <a:t>به وسیله اسپری شستشوی برد سطح سیم مقاومت ولوم تمیزشود.</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en-US" sz="1800" dirty="0">
                <a:cs typeface="B Koodak" panose="00000700000000000000" pitchFamily="2" charset="-78"/>
              </a:rPr>
              <a:t> </a:t>
            </a: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46</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1199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196752"/>
            <a:ext cx="8229600" cy="4389437"/>
          </a:xfrm>
        </p:spPr>
        <p:txBody>
          <a:bodyPr/>
          <a:lstStyle/>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cs typeface="B Koodak" panose="00000700000000000000" pitchFamily="2" charset="-78"/>
              </a:rPr>
              <a:t>6-4-سوختن فیوز فست:</a:t>
            </a: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 </a:t>
            </a:r>
            <a:r>
              <a:rPr lang="ar-SA" sz="1800" b="1" dirty="0">
                <a:cs typeface="B Koodak" panose="00000700000000000000" pitchFamily="2" charset="-78"/>
              </a:rPr>
              <a:t>معمولا به دلیل نوسانات درخروجی و با توجه به نام فیوز (تندکار بودن) به سرعت می سوزد.</a:t>
            </a:r>
            <a:endParaRPr lang="en-US" sz="1800" dirty="0">
              <a:cs typeface="B Koodak" panose="00000700000000000000" pitchFamily="2" charset="-78"/>
            </a:endParaRPr>
          </a:p>
          <a:p>
            <a:pPr marL="0" indent="0" algn="r" rtl="1">
              <a:buNone/>
            </a:pPr>
            <a:r>
              <a:rPr lang="en-US" sz="1800" dirty="0">
                <a:cs typeface="B Koodak" panose="00000700000000000000" pitchFamily="2" charset="-78"/>
              </a:rPr>
              <a:t> </a:t>
            </a:r>
          </a:p>
          <a:p>
            <a:pPr marL="0" indent="0" algn="r" rtl="1">
              <a:buNone/>
            </a:pPr>
            <a:r>
              <a:rPr lang="fa-IR" sz="1800" b="1" dirty="0">
                <a:cs typeface="B Koodak" panose="00000700000000000000" pitchFamily="2" charset="-78"/>
              </a:rPr>
              <a:t>پیشنهاد جهت به حداقل رساندن خطا :</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راه کاری ندارد.</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cs typeface="B Koodak" panose="00000700000000000000" pitchFamily="2" charset="-78"/>
              </a:rPr>
              <a:t>6-5-برد کنترل کننده:</a:t>
            </a:r>
            <a:endParaRPr lang="en-US" sz="1800" dirty="0">
              <a:solidFill>
                <a:srgbClr val="FF0000"/>
              </a:solidFill>
              <a:cs typeface="B Koodak" panose="00000700000000000000" pitchFamily="2" charset="-78"/>
            </a:endParaRPr>
          </a:p>
          <a:p>
            <a:pPr marL="0" indent="0" algn="r" rtl="1">
              <a:buNone/>
            </a:pPr>
            <a:r>
              <a:rPr lang="fa-IR" sz="1800" b="1" dirty="0">
                <a:cs typeface="B Koodak" panose="00000700000000000000" pitchFamily="2" charset="-78"/>
              </a:rPr>
              <a:t> </a:t>
            </a:r>
            <a:r>
              <a:rPr lang="ar-SA" sz="1800" b="1" dirty="0">
                <a:cs typeface="B Koodak" panose="00000700000000000000" pitchFamily="2" charset="-78"/>
              </a:rPr>
              <a:t>با توجه به نوسات شدید در سال های اخیر برق سراسری کشور، موارد خرابی برد در دستگاه های رکتیفایر بالارفته است</a:t>
            </a:r>
            <a:r>
              <a:rPr lang="ar-SA" sz="1800" b="1" dirty="0" smtClean="0">
                <a:cs typeface="B Koodak" panose="00000700000000000000" pitchFamily="2" charset="-78"/>
              </a:rPr>
              <a:t>.</a:t>
            </a:r>
            <a:endParaRPr lang="en-US" sz="1800" b="1"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پیشنهاد جهت به حداقل رساندن خطا :</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در زمان جوشکاری برروی خطوط لوله حتما اتصال کابل منفی</a:t>
            </a:r>
            <a:r>
              <a:rPr lang="en-US" sz="1800" dirty="0">
                <a:cs typeface="B Koodak" panose="00000700000000000000" pitchFamily="2" charset="-78"/>
              </a:rPr>
              <a:t>DC </a:t>
            </a:r>
            <a:r>
              <a:rPr lang="ar-SA" sz="1800" b="1" dirty="0">
                <a:cs typeface="B Koodak" panose="00000700000000000000" pitchFamily="2" charset="-78"/>
              </a:rPr>
              <a:t> از روی دستگاه باز شود و ترانس خاموش شود.</a:t>
            </a:r>
            <a:endParaRPr lang="en-US" sz="1800" dirty="0">
              <a:cs typeface="B Koodak" panose="00000700000000000000" pitchFamily="2" charset="-78"/>
            </a:endParaRP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47</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348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0648" y="1484784"/>
            <a:ext cx="9963518" cy="4389437"/>
          </a:xfrm>
        </p:spPr>
        <p:txBody>
          <a:bodyPr/>
          <a:lstStyle/>
          <a:p>
            <a:pPr marL="0" indent="0" algn="r" rtl="1">
              <a:buNone/>
            </a:pPr>
            <a:r>
              <a:rPr lang="ar-SA" sz="3000" b="1" dirty="0">
                <a:solidFill>
                  <a:srgbClr val="FF0000"/>
                </a:solidFill>
                <a:cs typeface="B Koodak" panose="00000700000000000000" pitchFamily="2" charset="-78"/>
              </a:rPr>
              <a:t>فصل هفتم:</a:t>
            </a:r>
            <a:endParaRPr lang="en-US" sz="3000" dirty="0">
              <a:solidFill>
                <a:srgbClr val="FF0000"/>
              </a:solidFill>
              <a:cs typeface="B Koodak" panose="00000700000000000000" pitchFamily="2" charset="-78"/>
            </a:endParaRPr>
          </a:p>
          <a:p>
            <a:pPr marL="0" indent="0" algn="r" rtl="1">
              <a:buNone/>
            </a:pPr>
            <a:r>
              <a:rPr lang="ar-SA" sz="2500" b="1" dirty="0">
                <a:cs typeface="B Koodak" panose="00000700000000000000" pitchFamily="2" charset="-78"/>
              </a:rPr>
              <a:t> </a:t>
            </a:r>
            <a:endParaRPr lang="en-US" sz="2500" dirty="0">
              <a:cs typeface="B Koodak" panose="00000700000000000000" pitchFamily="2" charset="-78"/>
            </a:endParaRPr>
          </a:p>
          <a:p>
            <a:pPr marL="0" indent="0" algn="r" rtl="1">
              <a:buNone/>
            </a:pPr>
            <a:r>
              <a:rPr lang="ar-SA" sz="2500" b="1" dirty="0">
                <a:cs typeface="B Koodak" panose="00000700000000000000" pitchFamily="2" charset="-78"/>
              </a:rPr>
              <a:t>  </a:t>
            </a:r>
            <a:endParaRPr lang="en-US" sz="2500" dirty="0">
              <a:cs typeface="B Koodak" panose="00000700000000000000" pitchFamily="2" charset="-78"/>
            </a:endParaRPr>
          </a:p>
          <a:p>
            <a:pPr marL="0" indent="0" algn="r" rtl="1">
              <a:buNone/>
            </a:pPr>
            <a:r>
              <a:rPr lang="ar-SA" sz="2500" b="1" dirty="0">
                <a:cs typeface="B Koodak" panose="00000700000000000000" pitchFamily="2" charset="-78"/>
              </a:rPr>
              <a:t>نگهداری و تعمیرات </a:t>
            </a:r>
            <a:r>
              <a:rPr lang="ar-SA" sz="2500" b="1" dirty="0" smtClean="0">
                <a:cs typeface="B Koodak" panose="00000700000000000000" pitchFamily="2" charset="-78"/>
              </a:rPr>
              <a:t>پیشگیرانه</a:t>
            </a:r>
            <a:r>
              <a:rPr lang="en-US" sz="2500" dirty="0" smtClean="0"/>
              <a:t> </a:t>
            </a:r>
            <a:r>
              <a:rPr lang="en-US" sz="2500" dirty="0"/>
              <a:t>(Preventive Maintenance)</a:t>
            </a:r>
            <a:r>
              <a:rPr lang="ar-SA" sz="2500" b="1" dirty="0">
                <a:cs typeface="B Koodak" panose="00000700000000000000" pitchFamily="2" charset="-78"/>
              </a:rPr>
              <a:t> </a:t>
            </a:r>
            <a:endParaRPr lang="en-US" sz="2500" dirty="0">
              <a:cs typeface="B Koodak" panose="00000700000000000000" pitchFamily="2" charset="-78"/>
            </a:endParaRPr>
          </a:p>
          <a:p>
            <a:pPr marL="0" indent="0" algn="r" rtl="1">
              <a:buNone/>
            </a:pPr>
            <a:r>
              <a:rPr lang="ar-SA" sz="2500" b="1" dirty="0">
                <a:cs typeface="B Koodak" panose="00000700000000000000" pitchFamily="2" charset="-78"/>
              </a:rPr>
              <a:t> </a:t>
            </a:r>
            <a:endParaRPr lang="en-US" sz="2500" dirty="0">
              <a:cs typeface="B Koodak" panose="00000700000000000000" pitchFamily="2" charset="-78"/>
            </a:endParaRPr>
          </a:p>
          <a:p>
            <a:pPr marL="0" indent="0" algn="r" rtl="1">
              <a:buNone/>
            </a:pPr>
            <a:r>
              <a:rPr lang="ar-SA" sz="2500" b="1" dirty="0">
                <a:cs typeface="B Koodak" panose="00000700000000000000" pitchFamily="2" charset="-78"/>
              </a:rPr>
              <a:t> </a:t>
            </a:r>
            <a:endParaRPr lang="en-US" sz="2500" dirty="0">
              <a:cs typeface="B Koodak" panose="00000700000000000000" pitchFamily="2" charset="-78"/>
            </a:endParaRPr>
          </a:p>
          <a:p>
            <a:pPr marL="0" indent="0" algn="r">
              <a:buNone/>
            </a:pPr>
            <a:endParaRPr lang="en-US" sz="25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48</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637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836712"/>
            <a:ext cx="8229600" cy="5375622"/>
          </a:xfrm>
        </p:spPr>
        <p:txBody>
          <a:bodyPr/>
          <a:lstStyle/>
          <a:p>
            <a:pPr marL="0" indent="0" algn="r" rtl="1">
              <a:buNone/>
            </a:pPr>
            <a:r>
              <a:rPr lang="fa-IR" sz="1800" b="1" dirty="0" smtClean="0">
                <a:solidFill>
                  <a:srgbClr val="FF0000"/>
                </a:solidFill>
                <a:cs typeface="B Koodak" panose="00000700000000000000" pitchFamily="2" charset="-78"/>
              </a:rPr>
              <a:t>7‑۱-</a:t>
            </a:r>
            <a:r>
              <a:rPr lang="fa-IR" sz="1800" dirty="0" smtClean="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مقدمه و اهمیت نگهداری </a:t>
            </a:r>
            <a:r>
              <a:rPr lang="fa-IR" sz="1800" b="1" dirty="0" smtClean="0">
                <a:solidFill>
                  <a:srgbClr val="FF0000"/>
                </a:solidFill>
                <a:cs typeface="B Koodak" panose="00000700000000000000" pitchFamily="2" charset="-78"/>
              </a:rPr>
              <a:t>پیشگیرانه</a:t>
            </a:r>
            <a:endParaRPr lang="en-US" sz="1800" b="1" dirty="0" smtClean="0">
              <a:solidFill>
                <a:srgbClr val="FF0000"/>
              </a:solidFill>
              <a:cs typeface="B Koodak" panose="00000700000000000000" pitchFamily="2" charset="-78"/>
            </a:endParaRPr>
          </a:p>
          <a:p>
            <a:pPr marL="0" indent="0" algn="r" rtl="1">
              <a:buNone/>
            </a:pPr>
            <a:r>
              <a:rPr lang="ar-SA" sz="1800" b="1" dirty="0" smtClean="0">
                <a:cs typeface="B Koodak" panose="00000700000000000000" pitchFamily="2" charset="-78"/>
              </a:rPr>
              <a:t>نگهداری </a:t>
            </a:r>
            <a:r>
              <a:rPr lang="ar-SA" sz="1800" b="1" dirty="0">
                <a:cs typeface="B Koodak" panose="00000700000000000000" pitchFamily="2" charset="-78"/>
              </a:rPr>
              <a:t>و تعمیرات پیشگیرانه</a:t>
            </a:r>
            <a:r>
              <a:rPr lang="en-US" sz="1800" dirty="0">
                <a:cs typeface="B Koodak" panose="00000700000000000000" pitchFamily="2" charset="-78"/>
              </a:rPr>
              <a:t> (</a:t>
            </a:r>
            <a:r>
              <a:rPr lang="en-US" sz="1800" dirty="0">
                <a:latin typeface="Arial" panose="020B0604020202020204" pitchFamily="34" charset="0"/>
                <a:cs typeface="Arial" panose="020B0604020202020204" pitchFamily="34" charset="0"/>
              </a:rPr>
              <a:t>Preventive Maintenance – PM</a:t>
            </a:r>
            <a:r>
              <a:rPr lang="en-US" sz="1800" dirty="0">
                <a:cs typeface="B Koodak" panose="00000700000000000000" pitchFamily="2" charset="-78"/>
              </a:rPr>
              <a:t>) </a:t>
            </a:r>
            <a:r>
              <a:rPr lang="ar-SA" sz="1800" b="1" dirty="0">
                <a:cs typeface="B Koodak" panose="00000700000000000000" pitchFamily="2" charset="-78"/>
              </a:rPr>
              <a:t>شامل مجموعه اقدامات زمانبندی‌‌شده است که برای پیشگیری از بروز خرابی‌های ناگهانی و افزایش طول عمر تجهیز انجام می‌شود. مطالعات صنعتی نشان داده‌اند که بیش از </a:t>
            </a:r>
            <a:r>
              <a:rPr lang="fa-IR" sz="1800" b="1" dirty="0">
                <a:cs typeface="B Koodak" panose="00000700000000000000" pitchFamily="2" charset="-78"/>
              </a:rPr>
              <a:t>۶۰٪ </a:t>
            </a:r>
            <a:r>
              <a:rPr lang="ar-SA" sz="1800" b="1" dirty="0">
                <a:cs typeface="B Koodak" panose="00000700000000000000" pitchFamily="2" charset="-78"/>
              </a:rPr>
              <a:t>خرابی‌ها با برنامه‌ریزی</a:t>
            </a:r>
            <a:r>
              <a:rPr lang="en-US" sz="1800" b="1" dirty="0">
                <a:cs typeface="B Koodak" panose="00000700000000000000" pitchFamily="2" charset="-78"/>
              </a:rPr>
              <a:t> </a:t>
            </a:r>
            <a:r>
              <a:rPr lang="en-US" sz="1800" b="1" dirty="0">
                <a:latin typeface="Arial" panose="020B0604020202020204" pitchFamily="34" charset="0"/>
                <a:cs typeface="Arial" panose="020B0604020202020204" pitchFamily="34" charset="0"/>
              </a:rPr>
              <a:t>PM</a:t>
            </a:r>
            <a:r>
              <a:rPr lang="en-US" sz="1800" b="1" dirty="0">
                <a:cs typeface="B Koodak" panose="00000700000000000000" pitchFamily="2" charset="-78"/>
              </a:rPr>
              <a:t> </a:t>
            </a:r>
            <a:r>
              <a:rPr lang="ar-SA" sz="1800" b="1" dirty="0">
                <a:cs typeface="B Koodak" panose="00000700000000000000" pitchFamily="2" charset="-78"/>
              </a:rPr>
              <a:t>مناسب قابل پیشگیری هستند و این باعث افزایش قابلیت اطمینان، کاهش توقف ناگهانی و بهینه‌سازی هزینه‌ها می‌شود</a:t>
            </a:r>
            <a:r>
              <a:rPr lang="en-US" sz="1800" dirty="0">
                <a:cs typeface="B Koodak" panose="00000700000000000000" pitchFamily="2" charset="-78"/>
              </a:rPr>
              <a:t>.</a:t>
            </a:r>
          </a:p>
          <a:p>
            <a:pPr marL="0" indent="0" algn="r" rtl="1">
              <a:buNone/>
            </a:pPr>
            <a:r>
              <a:rPr lang="en-US" sz="1800" dirty="0">
                <a:cs typeface="B Koodak" panose="00000700000000000000" pitchFamily="2" charset="-78"/>
              </a:rPr>
              <a:t> </a:t>
            </a:r>
          </a:p>
          <a:p>
            <a:pPr marL="0" indent="0" algn="r" rtl="1">
              <a:buNone/>
            </a:pPr>
            <a:r>
              <a:rPr lang="fa-IR" sz="1800" b="1" dirty="0">
                <a:solidFill>
                  <a:srgbClr val="FF0000"/>
                </a:solidFill>
                <a:cs typeface="B Koodak" panose="00000700000000000000" pitchFamily="2" charset="-78"/>
              </a:rPr>
              <a:t>7‑2-</a:t>
            </a:r>
            <a:r>
              <a:rPr lang="fa-IR" sz="1800" dirty="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بازرسی‌های بصری </a:t>
            </a:r>
            <a:r>
              <a:rPr lang="fa-IR" sz="1800" b="1" dirty="0" smtClean="0">
                <a:solidFill>
                  <a:srgbClr val="FF0000"/>
                </a:solidFill>
                <a:cs typeface="B Koodak" panose="00000700000000000000" pitchFamily="2" charset="-78"/>
              </a:rPr>
              <a:t>دوره‌ای</a:t>
            </a:r>
            <a:endParaRPr lang="en-US" sz="1800" b="1" dirty="0" smtClean="0">
              <a:solidFill>
                <a:srgbClr val="FF0000"/>
              </a:solidFill>
              <a:cs typeface="B Koodak" panose="00000700000000000000" pitchFamily="2" charset="-78"/>
            </a:endParaRPr>
          </a:p>
          <a:p>
            <a:pPr marL="0" indent="0" algn="r" rtl="1">
              <a:buNone/>
            </a:pPr>
            <a:r>
              <a:rPr lang="ar-SA" sz="1800" b="1" dirty="0" smtClean="0">
                <a:cs typeface="B Koodak" panose="00000700000000000000" pitchFamily="2" charset="-78"/>
              </a:rPr>
              <a:t>بازرسی </a:t>
            </a:r>
            <a:r>
              <a:rPr lang="ar-SA" sz="1800" b="1" dirty="0">
                <a:cs typeface="B Koodak" panose="00000700000000000000" pitchFamily="2" charset="-78"/>
              </a:rPr>
              <a:t>بصری باید طبق روال زمانی (روزانه/هفتگی/ماهانه یا فصلی) انجام شود تا مشکلات اولیه شناسایی و اصلاح شوند؛ شامل</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گردوغبار انباشته روی سطوح و بخش‌های برق‌رس</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تغییر رنگ یا سوختگی ظاهری در سیم‌پیچ یا بخش‌های عایق</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نشست روغن، لکه‌های روغن و خوردگی</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شل شدن اتصالات، پیچ‌ها و ترمینال‌ها</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نشانه‌های حرارتی غیرطبیعی</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این بازرسی بصری اساس بسیاری از استانداردهای</a:t>
            </a:r>
            <a:r>
              <a:rPr lang="en-US" sz="1800" dirty="0">
                <a:cs typeface="B Koodak" panose="00000700000000000000" pitchFamily="2" charset="-78"/>
              </a:rPr>
              <a:t> </a:t>
            </a:r>
            <a:r>
              <a:rPr lang="en-US" sz="1800" dirty="0">
                <a:latin typeface="Arial" panose="020B0604020202020204" pitchFamily="34" charset="0"/>
                <a:cs typeface="Arial" panose="020B0604020202020204" pitchFamily="34" charset="0"/>
              </a:rPr>
              <a:t>PM</a:t>
            </a:r>
            <a:r>
              <a:rPr lang="en-US" sz="1800" dirty="0">
                <a:cs typeface="B Koodak" panose="00000700000000000000" pitchFamily="2" charset="-78"/>
              </a:rPr>
              <a:t> </a:t>
            </a:r>
            <a:r>
              <a:rPr lang="ar-SA" sz="1800" b="1" dirty="0">
                <a:cs typeface="B Koodak" panose="00000700000000000000" pitchFamily="2" charset="-78"/>
              </a:rPr>
              <a:t>در ترانسفورمرهاست و باید در هر بازدید ثبت و ضبط شود</a:t>
            </a:r>
            <a:r>
              <a:rPr lang="en-US" sz="1800" dirty="0">
                <a:cs typeface="B Koodak" panose="00000700000000000000" pitchFamily="2" charset="-78"/>
              </a:rPr>
              <a:t>.</a:t>
            </a:r>
          </a:p>
          <a:p>
            <a:pPr marL="0" indent="0" algn="r" rtl="1">
              <a:buNone/>
            </a:pPr>
            <a:r>
              <a:rPr lang="en-US" sz="1800" dirty="0">
                <a:cs typeface="B Koodak" panose="00000700000000000000" pitchFamily="2" charset="-78"/>
              </a:rPr>
              <a:t> </a:t>
            </a:r>
          </a:p>
          <a:p>
            <a:pPr marL="0" indent="0" algn="r" rtl="1">
              <a:buNone/>
            </a:pPr>
            <a:endParaRPr lang="en-US" sz="1800" dirty="0">
              <a:cs typeface="B Koodak" panose="00000700000000000000" pitchFamily="2" charset="-78"/>
            </a:endParaRP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49</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538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052736"/>
            <a:ext cx="8069868" cy="5447645"/>
          </a:xfrm>
          <a:prstGeom prst="rect">
            <a:avLst/>
          </a:prstGeom>
        </p:spPr>
        <p:txBody>
          <a:bodyPr wrap="square">
            <a:spAutoFit/>
          </a:bodyPr>
          <a:lstStyle/>
          <a:p>
            <a:r>
              <a:rPr lang="en-US" sz="2400" dirty="0"/>
              <a:t> </a:t>
            </a:r>
          </a:p>
          <a:p>
            <a:r>
              <a:rPr lang="fa-IR" b="1" dirty="0">
                <a:solidFill>
                  <a:srgbClr val="FF0000"/>
                </a:solidFill>
                <a:cs typeface="B Koodak" panose="00000700000000000000" pitchFamily="2" charset="-78"/>
              </a:rPr>
              <a:t>2-1-</a:t>
            </a:r>
            <a:r>
              <a:rPr lang="fa-IR" dirty="0">
                <a:solidFill>
                  <a:srgbClr val="FF0000"/>
                </a:solidFill>
                <a:cs typeface="B Koodak" panose="00000700000000000000" pitchFamily="2" charset="-78"/>
              </a:rPr>
              <a:t> </a:t>
            </a:r>
            <a:r>
              <a:rPr lang="fa-IR" b="1" dirty="0">
                <a:solidFill>
                  <a:srgbClr val="FF0000"/>
                </a:solidFill>
                <a:cs typeface="B Koodak" panose="00000700000000000000" pitchFamily="2" charset="-78"/>
              </a:rPr>
              <a:t>مدار قدرت</a:t>
            </a:r>
            <a:r>
              <a:rPr lang="en-US" dirty="0">
                <a:solidFill>
                  <a:srgbClr val="FF0000"/>
                </a:solidFill>
                <a:cs typeface="B Koodak" panose="00000700000000000000" pitchFamily="2" charset="-78"/>
              </a:rPr>
              <a:t> (Power Circuit)</a:t>
            </a:r>
            <a:r>
              <a:rPr lang="fa-IR" b="1" dirty="0">
                <a:solidFill>
                  <a:srgbClr val="FF0000"/>
                </a:solidFill>
                <a:cs typeface="B Koodak" panose="00000700000000000000" pitchFamily="2" charset="-78"/>
              </a:rPr>
              <a:t>:</a:t>
            </a:r>
            <a:endParaRPr lang="en-US" dirty="0">
              <a:solidFill>
                <a:srgbClr val="FF0000"/>
              </a:solidFill>
              <a:cs typeface="B Koodak" panose="00000700000000000000" pitchFamily="2" charset="-78"/>
            </a:endParaRPr>
          </a:p>
          <a:p>
            <a:r>
              <a:rPr lang="ar-SA" b="1" dirty="0">
                <a:cs typeface="B Koodak" panose="00000700000000000000" pitchFamily="2" charset="-78"/>
              </a:rPr>
              <a:t>مدار قدرت مسیری است که انرژی الکتریکی اصلی از شبکه تا خروجی</a:t>
            </a:r>
            <a:r>
              <a:rPr lang="en-US" dirty="0">
                <a:cs typeface="B Koodak" panose="00000700000000000000" pitchFamily="2" charset="-78"/>
              </a:rPr>
              <a:t> DC </a:t>
            </a:r>
            <a:r>
              <a:rPr lang="ar-SA" b="1" dirty="0">
                <a:cs typeface="B Koodak" panose="00000700000000000000" pitchFamily="2" charset="-78"/>
              </a:rPr>
              <a:t>در آن عبور می‌کند. هرگونه خرابی در این بخش معمولاً منجر به قطع کامل یا افت شدید خروجی می‌شود</a:t>
            </a:r>
            <a:r>
              <a:rPr lang="en-US" dirty="0">
                <a:cs typeface="B Koodak" panose="00000700000000000000" pitchFamily="2" charset="-78"/>
              </a:rPr>
              <a:t>.</a:t>
            </a:r>
          </a:p>
          <a:p>
            <a:r>
              <a:rPr lang="fa-IR" b="1" dirty="0">
                <a:cs typeface="B Koodak" panose="00000700000000000000" pitchFamily="2" charset="-78"/>
              </a:rPr>
              <a:t>طبق اظهار </a:t>
            </a:r>
            <a:r>
              <a:rPr lang="en-US" dirty="0">
                <a:cs typeface="B Koodak" panose="00000700000000000000" pitchFamily="2" charset="-78"/>
              </a:rPr>
              <a:t>Universal Rectifiers</a:t>
            </a:r>
            <a:r>
              <a:rPr lang="fa-IR" b="1" dirty="0">
                <a:cs typeface="B Koodak" panose="00000700000000000000" pitchFamily="2" charset="-78"/>
              </a:rPr>
              <a:t>، بیش از ۴۰٪ خرابی‌ها مستقیماً به مدار قدرت مربوط است.</a:t>
            </a:r>
            <a:endParaRPr lang="en-US" dirty="0">
              <a:cs typeface="B Koodak" panose="00000700000000000000" pitchFamily="2" charset="-78"/>
            </a:endParaRPr>
          </a:p>
          <a:p>
            <a:r>
              <a:rPr lang="en-US" dirty="0">
                <a:cs typeface="B Koodak" panose="00000700000000000000" pitchFamily="2" charset="-78"/>
              </a:rPr>
              <a:t> </a:t>
            </a:r>
          </a:p>
          <a:p>
            <a:r>
              <a:rPr lang="fa-IR" b="1" dirty="0">
                <a:cs typeface="B Koodak" panose="00000700000000000000" pitchFamily="2" charset="-78"/>
              </a:rPr>
              <a:t>اجزای مدار قدرت</a:t>
            </a:r>
            <a:r>
              <a:rPr lang="en-US" dirty="0">
                <a:cs typeface="B Koodak" panose="00000700000000000000" pitchFamily="2" charset="-78"/>
              </a:rPr>
              <a:t>:</a:t>
            </a:r>
          </a:p>
          <a:p>
            <a:pPr lvl="0"/>
            <a:r>
              <a:rPr lang="ar-SA" b="1" dirty="0">
                <a:cs typeface="B Koodak" panose="00000700000000000000" pitchFamily="2" charset="-78"/>
              </a:rPr>
              <a:t>کلید اصلی </a:t>
            </a:r>
            <a:r>
              <a:rPr lang="ar-SA" b="1" dirty="0" smtClean="0">
                <a:cs typeface="B Koodak" panose="00000700000000000000" pitchFamily="2" charset="-78"/>
              </a:rPr>
              <a:t>ورودی</a:t>
            </a:r>
            <a:r>
              <a:rPr lang="fa-IR" b="1" dirty="0" smtClean="0">
                <a:cs typeface="B Koodak" panose="00000700000000000000" pitchFamily="2" charset="-78"/>
              </a:rPr>
              <a:t>:</a:t>
            </a:r>
            <a:endParaRPr lang="en-US" dirty="0">
              <a:cs typeface="B Koodak" panose="00000700000000000000" pitchFamily="2" charset="-78"/>
            </a:endParaRPr>
          </a:p>
          <a:p>
            <a:r>
              <a:rPr lang="ar-SA" b="1" dirty="0">
                <a:cs typeface="B Koodak" panose="00000700000000000000" pitchFamily="2" charset="-78"/>
              </a:rPr>
              <a:t>کلید ورودی وظیفه قطع و وصل کل برق دستگاه را دارد و باید متناسب با جریان نامی انتخاب شود. انتخاب اشتباه این کلید باعث داغی، افت ولتاژ و حتی آتش‌سوزی می‌شود</a:t>
            </a:r>
            <a:r>
              <a:rPr lang="ar-SA" b="1" dirty="0" smtClean="0">
                <a:cs typeface="B Koodak" panose="00000700000000000000" pitchFamily="2" charset="-78"/>
              </a:rPr>
              <a:t>.</a:t>
            </a:r>
            <a:endParaRPr lang="fa-IR" b="1" dirty="0" smtClean="0">
              <a:cs typeface="B Koodak" panose="00000700000000000000" pitchFamily="2" charset="-78"/>
            </a:endParaRPr>
          </a:p>
          <a:p>
            <a:endParaRPr lang="en-US" b="1" dirty="0" smtClean="0">
              <a:cs typeface="B Koodak" panose="00000700000000000000" pitchFamily="2" charset="-78"/>
            </a:endParaRPr>
          </a:p>
          <a:p>
            <a:pPr lvl="0"/>
            <a:r>
              <a:rPr lang="ar-SA" b="1" dirty="0" smtClean="0">
                <a:cs typeface="B Koodak" panose="00000700000000000000" pitchFamily="2" charset="-78"/>
              </a:rPr>
              <a:t>کنتاکتور</a:t>
            </a:r>
            <a:r>
              <a:rPr lang="fa-IR" b="1" dirty="0" smtClean="0">
                <a:cs typeface="B Koodak" panose="00000700000000000000" pitchFamily="2" charset="-78"/>
              </a:rPr>
              <a:t>:</a:t>
            </a:r>
            <a:endParaRPr lang="en-US" dirty="0">
              <a:cs typeface="B Koodak" panose="00000700000000000000" pitchFamily="2" charset="-78"/>
            </a:endParaRPr>
          </a:p>
          <a:p>
            <a:r>
              <a:rPr lang="fa-IR" b="1" dirty="0">
                <a:cs typeface="B Koodak" panose="00000700000000000000" pitchFamily="2" charset="-78"/>
              </a:rPr>
              <a:t>کنتاکتور نقش کلید فرمان‌پذیر را دارد. این قطعه تحت فرمان مدار کنترل و حفاظت عمل می‌کند و به دلیل قطع و وصل مکرر و عبور جریان، یکی از قطعات مستعد خرابی </a:t>
            </a:r>
            <a:r>
              <a:rPr lang="fa-IR" b="1" dirty="0" smtClean="0">
                <a:cs typeface="B Koodak" panose="00000700000000000000" pitchFamily="2" charset="-78"/>
              </a:rPr>
              <a:t>است</a:t>
            </a:r>
            <a:r>
              <a:rPr lang="en-US" b="1" dirty="0">
                <a:cs typeface="B Koodak" panose="00000700000000000000" pitchFamily="2" charset="-78"/>
              </a:rPr>
              <a:t>.</a:t>
            </a:r>
            <a:endParaRPr lang="en-US" dirty="0">
              <a:cs typeface="B Koodak" panose="00000700000000000000" pitchFamily="2" charset="-78"/>
            </a:endParaRPr>
          </a:p>
          <a:p>
            <a:r>
              <a:rPr lang="en-US" dirty="0">
                <a:cs typeface="B Koodak" panose="00000700000000000000" pitchFamily="2" charset="-78"/>
              </a:rPr>
              <a:t> </a:t>
            </a:r>
          </a:p>
          <a:p>
            <a:pPr lvl="0"/>
            <a:r>
              <a:rPr lang="ar-SA" b="1" dirty="0">
                <a:cs typeface="B Koodak" panose="00000700000000000000" pitchFamily="2" charset="-78"/>
              </a:rPr>
              <a:t>ترانسفورمر </a:t>
            </a:r>
            <a:r>
              <a:rPr lang="ar-SA" b="1" dirty="0" smtClean="0">
                <a:cs typeface="B Koodak" panose="00000700000000000000" pitchFamily="2" charset="-78"/>
              </a:rPr>
              <a:t>قدرت</a:t>
            </a:r>
            <a:r>
              <a:rPr lang="fa-IR" b="1" dirty="0" smtClean="0">
                <a:cs typeface="B Koodak" panose="00000700000000000000" pitchFamily="2" charset="-78"/>
              </a:rPr>
              <a:t>:</a:t>
            </a:r>
            <a:endParaRPr lang="en-US" dirty="0">
              <a:cs typeface="B Koodak" panose="00000700000000000000" pitchFamily="2" charset="-78"/>
            </a:endParaRPr>
          </a:p>
          <a:p>
            <a:r>
              <a:rPr lang="fa-IR" b="1" dirty="0">
                <a:cs typeface="B Koodak" panose="00000700000000000000" pitchFamily="2" charset="-78"/>
              </a:rPr>
              <a:t>ترانسفورمر علاوه بر کاهش ولتاژ، وظیفه ایزولاسیون الکتریکی بین شبکه و خروجی </a:t>
            </a:r>
            <a:r>
              <a:rPr lang="en-US" dirty="0">
                <a:cs typeface="B Koodak" panose="00000700000000000000" pitchFamily="2" charset="-78"/>
              </a:rPr>
              <a:t>DC</a:t>
            </a:r>
            <a:r>
              <a:rPr lang="fa-IR" b="1" dirty="0">
                <a:cs typeface="B Koodak" panose="00000700000000000000" pitchFamily="2" charset="-78"/>
              </a:rPr>
              <a:t> را دارد. خرابی ترانس معمولاً پرهزینه‌ترین خرابی رکتیفایر است.</a:t>
            </a:r>
            <a:endParaRPr lang="en-US" dirty="0">
              <a:cs typeface="B Koodak" panose="00000700000000000000" pitchFamily="2" charset="-78"/>
            </a:endParaRPr>
          </a:p>
          <a:p>
            <a:r>
              <a:rPr lang="en-US" dirty="0">
                <a:cs typeface="B Koodak" panose="00000700000000000000" pitchFamily="2" charset="-78"/>
              </a:rPr>
              <a:t> </a:t>
            </a: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5</a:t>
            </a:fld>
            <a:endParaRPr lang="en-US" dirty="0"/>
          </a:p>
        </p:txBody>
      </p:sp>
    </p:spTree>
    <p:extLst>
      <p:ext uri="{BB962C8B-B14F-4D97-AF65-F5344CB8AC3E}">
        <p14:creationId xmlns:p14="http://schemas.microsoft.com/office/powerpoint/2010/main" val="1233177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206" y="836712"/>
            <a:ext cx="8229600" cy="4389437"/>
          </a:xfrm>
        </p:spPr>
        <p:txBody>
          <a:bodyPr/>
          <a:lstStyle/>
          <a:p>
            <a:pPr marL="0" indent="0" algn="r" rtl="1">
              <a:buNone/>
            </a:pPr>
            <a:r>
              <a:rPr lang="en-US" sz="1800" dirty="0">
                <a:cs typeface="B Koodak" panose="00000700000000000000" pitchFamily="2" charset="-78"/>
              </a:rPr>
              <a:t> </a:t>
            </a:r>
            <a:r>
              <a:rPr lang="fa-IR" sz="1800" b="1" dirty="0" smtClean="0">
                <a:solidFill>
                  <a:srgbClr val="FF0000"/>
                </a:solidFill>
                <a:cs typeface="B Koodak" panose="00000700000000000000" pitchFamily="2" charset="-78"/>
              </a:rPr>
              <a:t>7‑۳-</a:t>
            </a:r>
            <a:r>
              <a:rPr lang="fa-IR" sz="1800" dirty="0" smtClean="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مدیریت دما و شرایط محیطی</a:t>
            </a:r>
            <a:r>
              <a:rPr lang="en-US" sz="1800" dirty="0">
                <a:solidFill>
                  <a:srgbClr val="FF0000"/>
                </a:solidFill>
                <a:cs typeface="B Koodak" panose="00000700000000000000" pitchFamily="2" charset="-78"/>
              </a:rPr>
              <a:t>:</a:t>
            </a:r>
          </a:p>
          <a:p>
            <a:pPr marL="0" indent="0" algn="r" rtl="1">
              <a:buNone/>
            </a:pPr>
            <a:r>
              <a:rPr lang="ar-SA" sz="1800" b="1" dirty="0">
                <a:cs typeface="B Koodak" panose="00000700000000000000" pitchFamily="2" charset="-78"/>
              </a:rPr>
              <a:t>دمای عملیاتی و شرایط محیطی مستقیم بر عمر عایق و روغن تأثیرگذار است. راهکارهای کلیدی شامل</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دامنه دمایی نرمال</a:t>
            </a:r>
            <a:r>
              <a:rPr lang="en-US" sz="1800" dirty="0">
                <a:cs typeface="B Koodak" panose="00000700000000000000" pitchFamily="2" charset="-78"/>
              </a:rPr>
              <a:t>: </a:t>
            </a:r>
            <a:r>
              <a:rPr lang="ar-SA" sz="1800" b="1" dirty="0">
                <a:cs typeface="B Koodak" panose="00000700000000000000" pitchFamily="2" charset="-78"/>
              </a:rPr>
              <a:t>دمای روغن مطابق با طراحی سازنده باید کنترل شود</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تهویه مؤثر در اتاق ترانسفورماتور و جلوگیری از تجمع حرارت</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سایه‌بان یا عایق حرارتی در مناطق گرمسیری</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اندازه‌گیری و ثبت دما در هر بازرسی به‌عنوان شاخص سلامت</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در استانداردهای</a:t>
            </a:r>
            <a:r>
              <a:rPr lang="en-US" sz="1800" dirty="0">
                <a:cs typeface="B Koodak" panose="00000700000000000000" pitchFamily="2" charset="-78"/>
              </a:rPr>
              <a:t> </a:t>
            </a:r>
            <a:r>
              <a:rPr lang="en-US" sz="1800" dirty="0">
                <a:latin typeface="Arial" panose="020B0604020202020204" pitchFamily="34" charset="0"/>
                <a:cs typeface="Arial" panose="020B0604020202020204" pitchFamily="34" charset="0"/>
              </a:rPr>
              <a:t>IEC</a:t>
            </a:r>
            <a:r>
              <a:rPr lang="en-US" sz="1800" dirty="0">
                <a:cs typeface="B Koodak" panose="00000700000000000000" pitchFamily="2" charset="-78"/>
              </a:rPr>
              <a:t> </a:t>
            </a:r>
            <a:r>
              <a:rPr lang="ar-SA" sz="1800" b="1" dirty="0">
                <a:cs typeface="B Koodak" panose="00000700000000000000" pitchFamily="2" charset="-78"/>
              </a:rPr>
              <a:t>و</a:t>
            </a:r>
            <a:r>
              <a:rPr lang="en-US" sz="1800" dirty="0">
                <a:cs typeface="B Koodak" panose="00000700000000000000" pitchFamily="2" charset="-78"/>
              </a:rPr>
              <a:t> </a:t>
            </a:r>
            <a:r>
              <a:rPr lang="en-US" sz="1800" dirty="0">
                <a:latin typeface="Arial" panose="020B0604020202020204" pitchFamily="34" charset="0"/>
                <a:cs typeface="Arial" panose="020B0604020202020204" pitchFamily="34" charset="0"/>
              </a:rPr>
              <a:t>IEEE</a:t>
            </a:r>
            <a:r>
              <a:rPr lang="ar-SA" sz="1800" b="1" dirty="0">
                <a:cs typeface="B Koodak" panose="00000700000000000000" pitchFamily="2" charset="-78"/>
              </a:rPr>
              <a:t>، دمای بالا یکی از شاخص‌های اولیه خرابی است و باید تحت کنترل مستمر باشد</a:t>
            </a:r>
            <a:r>
              <a:rPr lang="en-US" sz="1800" dirty="0">
                <a:cs typeface="B Koodak" panose="00000700000000000000" pitchFamily="2" charset="-78"/>
              </a:rPr>
              <a:t>.</a:t>
            </a:r>
          </a:p>
          <a:p>
            <a:pPr marL="0" indent="0" algn="r" rtl="1">
              <a:buNone/>
            </a:pPr>
            <a:r>
              <a:rPr lang="en-US" sz="1800" dirty="0">
                <a:cs typeface="B Koodak" panose="00000700000000000000" pitchFamily="2" charset="-78"/>
              </a:rPr>
              <a:t> </a:t>
            </a:r>
            <a:r>
              <a:rPr lang="fa-IR" sz="1800" b="1" dirty="0" smtClean="0">
                <a:solidFill>
                  <a:srgbClr val="FF0000"/>
                </a:solidFill>
                <a:cs typeface="B Koodak" panose="00000700000000000000" pitchFamily="2" charset="-78"/>
              </a:rPr>
              <a:t>7‑۴-</a:t>
            </a:r>
            <a:r>
              <a:rPr lang="fa-IR" sz="1800" dirty="0" smtClean="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نگهداری سیستم خنک‌کاری</a:t>
            </a:r>
            <a:endParaRPr lang="en-US" sz="1800" dirty="0">
              <a:solidFill>
                <a:srgbClr val="FF0000"/>
              </a:solidFill>
              <a:cs typeface="B Koodak" panose="00000700000000000000" pitchFamily="2" charset="-78"/>
            </a:endParaRPr>
          </a:p>
          <a:p>
            <a:pPr marL="0" indent="0" algn="r" rtl="1">
              <a:buNone/>
            </a:pPr>
            <a:r>
              <a:rPr lang="ar-SA" sz="1800" b="1" dirty="0">
                <a:cs typeface="B Koodak" panose="00000700000000000000" pitchFamily="2" charset="-78"/>
              </a:rPr>
              <a:t>سیستم خنک‌کاری برای کاهش دما و بهبود تبادل حرارتی ترانسفورمر رکتیفایر ضروری است. </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اقدامات نگهداری</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تمیزکاری فن‌ها و پره‌ها برای حفظ جریان هوا</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بررسی و تعویض فیلترها </a:t>
            </a:r>
            <a:r>
              <a:rPr lang="en-US" sz="1800" dirty="0">
                <a:cs typeface="B Koodak" panose="00000700000000000000" pitchFamily="2" charset="-78"/>
              </a:rPr>
              <a:t>)</a:t>
            </a:r>
            <a:r>
              <a:rPr lang="ar-SA" sz="1800" b="1" dirty="0">
                <a:cs typeface="B Koodak" panose="00000700000000000000" pitchFamily="2" charset="-78"/>
              </a:rPr>
              <a:t>در صورت وجود</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نظارت بر روغن خنک‌کننده و گردش صحیح آن</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کنترل رطوبت‌گیرها و فعال‌سازی سیلیکاژل</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کنترل منظم سیستم خنک‌کاری باعث کاهش نقاط داغ و افزایش عمر عایق می‌شود</a:t>
            </a:r>
            <a:r>
              <a:rPr lang="en-US" sz="1800" dirty="0">
                <a:cs typeface="B Koodak" panose="00000700000000000000" pitchFamily="2" charset="-78"/>
              </a:rPr>
              <a:t>.</a:t>
            </a:r>
          </a:p>
          <a:p>
            <a:pPr marL="0" indent="0" algn="r" rtl="1">
              <a:buNone/>
            </a:pPr>
            <a:r>
              <a:rPr lang="en-US" sz="1800" dirty="0">
                <a:cs typeface="B Koodak" panose="00000700000000000000" pitchFamily="2" charset="-78"/>
              </a:rPr>
              <a:t> </a:t>
            </a:r>
          </a:p>
          <a:p>
            <a:pPr marL="0" indent="0" algn="r" rtl="1">
              <a:buNone/>
            </a:pPr>
            <a:r>
              <a:rPr lang="en-US" sz="1800" dirty="0">
                <a:cs typeface="B Koodak" panose="00000700000000000000" pitchFamily="2" charset="-78"/>
              </a:rPr>
              <a:t> </a:t>
            </a:r>
          </a:p>
          <a:p>
            <a:pPr marL="0" indent="0" algn="r" rtl="1">
              <a:buNone/>
            </a:pPr>
            <a:r>
              <a:rPr lang="en-US" sz="1800" dirty="0">
                <a:cs typeface="B Koodak" panose="00000700000000000000" pitchFamily="2" charset="-78"/>
              </a:rPr>
              <a:t> </a:t>
            </a:r>
          </a:p>
          <a:p>
            <a:pPr marL="0" indent="0" algn="r" rtl="1">
              <a:buNone/>
            </a:pPr>
            <a:r>
              <a:rPr lang="en-US" sz="1800" dirty="0">
                <a:cs typeface="B Koodak" panose="00000700000000000000" pitchFamily="2" charset="-78"/>
              </a:rPr>
              <a:t> </a:t>
            </a: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50</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639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4389437"/>
          </a:xfrm>
        </p:spPr>
        <p:txBody>
          <a:bodyPr/>
          <a:lstStyle/>
          <a:p>
            <a:pPr marL="0" indent="0" algn="r" rtl="1">
              <a:buNone/>
            </a:pPr>
            <a:r>
              <a:rPr lang="en-US" sz="1800" dirty="0">
                <a:cs typeface="B Koodak" panose="00000700000000000000" pitchFamily="2" charset="-78"/>
              </a:rPr>
              <a:t> </a:t>
            </a:r>
          </a:p>
          <a:p>
            <a:pPr marL="0" indent="0" algn="r" rtl="1">
              <a:buNone/>
            </a:pPr>
            <a:r>
              <a:rPr lang="fa-IR" sz="1800" b="1" dirty="0">
                <a:solidFill>
                  <a:srgbClr val="FF0000"/>
                </a:solidFill>
                <a:cs typeface="B Koodak" panose="00000700000000000000" pitchFamily="2" charset="-78"/>
              </a:rPr>
              <a:t>7‑۵-</a:t>
            </a:r>
            <a:r>
              <a:rPr lang="fa-IR" sz="1800" dirty="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تعویض قطعات مستهلک</a:t>
            </a:r>
            <a:endParaRPr lang="en-US" sz="1800" dirty="0">
              <a:solidFill>
                <a:srgbClr val="FF0000"/>
              </a:solidFill>
              <a:cs typeface="B Koodak" panose="00000700000000000000" pitchFamily="2" charset="-78"/>
            </a:endParaRPr>
          </a:p>
          <a:p>
            <a:pPr marL="0" indent="0" algn="r" rtl="1">
              <a:buNone/>
            </a:pPr>
            <a:r>
              <a:rPr lang="ar-SA" sz="1800" b="1" dirty="0">
                <a:cs typeface="B Koodak" panose="00000700000000000000" pitchFamily="2" charset="-78"/>
              </a:rPr>
              <a:t>برخی قطعات مصرفی باید طبق دوره زمانی معین تعویض شوند، به‌ویژه</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فن‌های خنک‌کننده</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خازن‌ها و فیوزها</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اتصالات و ترمینال‌های شل یا اکسیده شده</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این تعویض در چک‌لیست‌های</a:t>
            </a:r>
            <a:r>
              <a:rPr lang="en-US" sz="1800" dirty="0">
                <a:cs typeface="B Koodak" panose="00000700000000000000" pitchFamily="2" charset="-78"/>
              </a:rPr>
              <a:t> </a:t>
            </a:r>
            <a:r>
              <a:rPr lang="en-US" sz="1800" dirty="0">
                <a:latin typeface="Arial" panose="020B0604020202020204" pitchFamily="34" charset="0"/>
                <a:cs typeface="Arial" panose="020B0604020202020204" pitchFamily="34" charset="0"/>
              </a:rPr>
              <a:t>PM</a:t>
            </a:r>
            <a:r>
              <a:rPr lang="en-US" sz="1800" dirty="0">
                <a:cs typeface="B Koodak" panose="00000700000000000000" pitchFamily="2" charset="-78"/>
              </a:rPr>
              <a:t> </a:t>
            </a:r>
            <a:r>
              <a:rPr lang="ar-SA" sz="1800" b="1" dirty="0">
                <a:cs typeface="B Koodak" panose="00000700000000000000" pitchFamily="2" charset="-78"/>
              </a:rPr>
              <a:t>استاندارد توصیه شده و جلوی خرابی‌های ناگهانی را می‌گیرد</a:t>
            </a:r>
            <a:r>
              <a:rPr lang="en-US" sz="1800" dirty="0">
                <a:cs typeface="B Koodak" panose="00000700000000000000" pitchFamily="2" charset="-78"/>
              </a:rPr>
              <a:t>. </a:t>
            </a:r>
          </a:p>
          <a:p>
            <a:pPr marL="0" indent="0" algn="r" rtl="1">
              <a:buNone/>
            </a:pPr>
            <a:r>
              <a:rPr lang="en-US" sz="1800" dirty="0">
                <a:cs typeface="B Koodak" panose="00000700000000000000" pitchFamily="2" charset="-78"/>
              </a:rPr>
              <a:t> </a:t>
            </a:r>
          </a:p>
          <a:p>
            <a:pPr marL="0" indent="0" algn="r" rtl="1">
              <a:buNone/>
            </a:pPr>
            <a:r>
              <a:rPr lang="fa-IR" sz="1800" b="1" dirty="0">
                <a:solidFill>
                  <a:srgbClr val="FF0000"/>
                </a:solidFill>
                <a:cs typeface="B Koodak" panose="00000700000000000000" pitchFamily="2" charset="-78"/>
              </a:rPr>
              <a:t>7‑۶-</a:t>
            </a:r>
            <a:r>
              <a:rPr lang="fa-IR" sz="1800" dirty="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اقدامات کلیدی نگهداری دوره‌ای</a:t>
            </a:r>
            <a:endParaRPr lang="en-US" sz="1800" dirty="0">
              <a:solidFill>
                <a:srgbClr val="FF0000"/>
              </a:solidFill>
              <a:cs typeface="B Koodak" panose="00000700000000000000" pitchFamily="2" charset="-78"/>
            </a:endParaRPr>
          </a:p>
          <a:p>
            <a:pPr marL="0" indent="0" algn="r" rtl="1">
              <a:buNone/>
            </a:pPr>
            <a:r>
              <a:rPr lang="ar-SA" sz="1800" b="1" dirty="0">
                <a:cs typeface="B Koodak" panose="00000700000000000000" pitchFamily="2" charset="-78"/>
              </a:rPr>
              <a:t>این اقدامات باید به‌صورت منظم در برنامه نگهداری گنجانده شوند</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تمیزکاری دوره‌ای قطعات خارجی و داخلی</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سفت‌کاری اتصالات الکتریکی</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پایش سطح و کیفیت روغن ترانسفورمر</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بررسی و تعویض سیلیکاژل در رطوبت‌گیرها</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ثبت نتایج و تحلیل روند برای تشخیص مشکلات احتمالی</a:t>
            </a:r>
            <a:endParaRPr lang="en-US" sz="1800" dirty="0">
              <a:cs typeface="B Koodak" panose="00000700000000000000" pitchFamily="2" charset="-78"/>
            </a:endParaRPr>
          </a:p>
          <a:p>
            <a:pPr marL="0" indent="0" algn="r" rtl="1">
              <a:buNone/>
            </a:pPr>
            <a:r>
              <a:rPr lang="en-US" sz="1800" dirty="0">
                <a:cs typeface="B Koodak" panose="00000700000000000000" pitchFamily="2" charset="-78"/>
              </a:rPr>
              <a:t>  </a:t>
            </a: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51</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7340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4389437"/>
          </a:xfrm>
        </p:spPr>
        <p:txBody>
          <a:bodyPr/>
          <a:lstStyle/>
          <a:p>
            <a:pPr marL="0" indent="0" algn="r" rtl="1">
              <a:buNone/>
            </a:pPr>
            <a:r>
              <a:rPr lang="en-US" sz="1800" dirty="0">
                <a:cs typeface="B Koodak" panose="00000700000000000000" pitchFamily="2" charset="-78"/>
              </a:rPr>
              <a:t>  </a:t>
            </a:r>
          </a:p>
          <a:p>
            <a:pPr marL="0" indent="0" algn="r" rtl="1">
              <a:buNone/>
            </a:pPr>
            <a:r>
              <a:rPr lang="fa-IR" sz="1800" b="1" dirty="0">
                <a:solidFill>
                  <a:srgbClr val="FF0000"/>
                </a:solidFill>
                <a:cs typeface="B Koodak" panose="00000700000000000000" pitchFamily="2" charset="-78"/>
              </a:rPr>
              <a:t>7-7-نگهداری رطوبت‌گیر</a:t>
            </a:r>
            <a:r>
              <a:rPr lang="en-US" sz="1800" dirty="0">
                <a:solidFill>
                  <a:srgbClr val="FF0000"/>
                </a:solidFill>
                <a:cs typeface="B Koodak" panose="00000700000000000000" pitchFamily="2" charset="-78"/>
              </a:rPr>
              <a:t> (</a:t>
            </a:r>
            <a:r>
              <a:rPr lang="en-US" sz="1800" dirty="0">
                <a:solidFill>
                  <a:srgbClr val="FF0000"/>
                </a:solidFill>
                <a:latin typeface="Arial" panose="020B0604020202020204" pitchFamily="34" charset="0"/>
                <a:cs typeface="Arial" panose="020B0604020202020204" pitchFamily="34" charset="0"/>
              </a:rPr>
              <a:t>Breather</a:t>
            </a:r>
            <a:r>
              <a:rPr lang="en-US" sz="1800" dirty="0">
                <a:solidFill>
                  <a:srgbClr val="FF0000"/>
                </a:solidFill>
                <a:cs typeface="B Koodak" panose="00000700000000000000" pitchFamily="2" charset="-78"/>
              </a:rPr>
              <a:t>) </a:t>
            </a:r>
            <a:r>
              <a:rPr lang="fa-IR" sz="1800" b="1" dirty="0">
                <a:solidFill>
                  <a:srgbClr val="FF0000"/>
                </a:solidFill>
                <a:cs typeface="B Koodak" panose="00000700000000000000" pitchFamily="2" charset="-78"/>
              </a:rPr>
              <a:t>و مدیریت رطوبت:</a:t>
            </a:r>
            <a:endParaRPr lang="en-US" sz="1800" dirty="0">
              <a:solidFill>
                <a:srgbClr val="FF0000"/>
              </a:solidFill>
              <a:cs typeface="B Koodak" panose="00000700000000000000" pitchFamily="2" charset="-78"/>
            </a:endParaRPr>
          </a:p>
          <a:p>
            <a:pPr marL="0" indent="0" algn="r" rtl="1">
              <a:buNone/>
            </a:pPr>
            <a:r>
              <a:rPr lang="ar-SA" sz="1800" b="1" dirty="0">
                <a:cs typeface="B Koodak" panose="00000700000000000000" pitchFamily="2" charset="-78"/>
              </a:rPr>
              <a:t>در راستای</a:t>
            </a:r>
            <a:r>
              <a:rPr lang="en-US" sz="1800" dirty="0">
                <a:cs typeface="B Koodak" panose="00000700000000000000" pitchFamily="2" charset="-78"/>
              </a:rPr>
              <a:t> </a:t>
            </a:r>
            <a:r>
              <a:rPr lang="en-US" sz="1800" dirty="0">
                <a:latin typeface="Arial" panose="020B0604020202020204" pitchFamily="34" charset="0"/>
                <a:cs typeface="Arial" panose="020B0604020202020204" pitchFamily="34" charset="0"/>
              </a:rPr>
              <a:t>PM</a:t>
            </a:r>
            <a:r>
              <a:rPr lang="ar-SA" sz="1800" b="1" dirty="0">
                <a:cs typeface="B Koodak" panose="00000700000000000000" pitchFamily="2" charset="-78"/>
              </a:rPr>
              <a:t>، رطوبت‌گیر بخش مهمی از حفاظت ترانسفورمر است. اقدامات کلیدی شامل</a:t>
            </a:r>
            <a:r>
              <a:rPr lang="en-US" sz="1800" dirty="0">
                <a:cs typeface="B Koodak" panose="00000700000000000000" pitchFamily="2" charset="-78"/>
              </a:rPr>
              <a:t>:</a:t>
            </a:r>
          </a:p>
          <a:p>
            <a:pPr marL="0" lvl="0" indent="0" algn="r" rtl="1">
              <a:buNone/>
            </a:pPr>
            <a:r>
              <a:rPr lang="ar-SA" sz="1800" b="1" dirty="0">
                <a:cs typeface="B Koodak" panose="00000700000000000000" pitchFamily="2" charset="-78"/>
              </a:rPr>
              <a:t>نصب رطوبت‌گیر بلافاصله پس از راه‌اندازی ترانسفورمر</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بررسی سلامت بدنه و آب‌بندی</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پایش سیلیکاژل</a:t>
            </a:r>
            <a:r>
              <a:rPr lang="en-US" sz="1800" dirty="0">
                <a:cs typeface="B Koodak" panose="00000700000000000000" pitchFamily="2" charset="-78"/>
              </a:rPr>
              <a:t>: </a:t>
            </a:r>
            <a:r>
              <a:rPr lang="ar-SA" sz="1800" b="1" dirty="0">
                <a:cs typeface="B Koodak" panose="00000700000000000000" pitchFamily="2" charset="-78"/>
              </a:rPr>
              <a:t>تغییر رنگ از آبی به صورتی نشان‌دهنده اشباع و نیاز به تعویض است</a:t>
            </a:r>
            <a:endParaRPr lang="en-US" sz="1800" dirty="0">
              <a:cs typeface="B Koodak" panose="00000700000000000000" pitchFamily="2" charset="-78"/>
            </a:endParaRPr>
          </a:p>
          <a:p>
            <a:pPr marL="0" indent="0" algn="r" rtl="1">
              <a:buNone/>
            </a:pPr>
            <a:r>
              <a:rPr lang="ar-SA" sz="1800" b="1" dirty="0">
                <a:cs typeface="B Koodak" panose="00000700000000000000" pitchFamily="2" charset="-78"/>
              </a:rPr>
              <a:t>رعایت ایمنی در تعویض سیلیکاژل به دلیل کلرید کبالت</a:t>
            </a:r>
            <a:r>
              <a:rPr lang="ar-SA" sz="1800" dirty="0">
                <a:cs typeface="B Koodak" panose="00000700000000000000" pitchFamily="2" charset="-78"/>
              </a:rPr>
              <a:t> </a:t>
            </a:r>
            <a:r>
              <a:rPr lang="ar-SA" sz="1800" b="1" dirty="0">
                <a:cs typeface="B Koodak" panose="00000700000000000000" pitchFamily="2" charset="-78"/>
              </a:rPr>
              <a:t>(67/548</a:t>
            </a:r>
            <a:r>
              <a:rPr lang="en-US" sz="1800" dirty="0">
                <a:latin typeface="Arial" panose="020B0604020202020204" pitchFamily="34" charset="0"/>
                <a:cs typeface="Arial" panose="020B0604020202020204" pitchFamily="34" charset="0"/>
              </a:rPr>
              <a:t>EEC</a:t>
            </a:r>
            <a:r>
              <a:rPr lang="en-US" sz="1800" dirty="0">
                <a:cs typeface="B Koodak" panose="00000700000000000000" pitchFamily="2" charset="-78"/>
              </a:rPr>
              <a:t>/</a:t>
            </a:r>
            <a:r>
              <a:rPr lang="fa-IR" sz="1800" b="1" dirty="0">
                <a:cs typeface="B Koodak" panose="00000700000000000000" pitchFamily="2" charset="-78"/>
              </a:rPr>
              <a:t>)</a:t>
            </a:r>
            <a:endParaRPr lang="en-US" sz="1800" dirty="0">
              <a:cs typeface="B Koodak" panose="00000700000000000000" pitchFamily="2" charset="-78"/>
            </a:endParaRPr>
          </a:p>
          <a:p>
            <a:pPr marL="0" indent="0" algn="r" rtl="1">
              <a:buNone/>
            </a:pPr>
            <a:r>
              <a:rPr lang="en-US" sz="1800" dirty="0">
                <a:cs typeface="B Koodak" panose="00000700000000000000" pitchFamily="2" charset="-78"/>
              </a:rPr>
              <a:t> </a:t>
            </a:r>
            <a:r>
              <a:rPr lang="fa-IR"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cs typeface="B Koodak" panose="00000700000000000000" pitchFamily="2" charset="-78"/>
              </a:rPr>
              <a:t>7-7-1- نکات مهم در استفاده از رطوبت گیر:</a:t>
            </a:r>
            <a:endParaRPr lang="en-US" sz="1800" dirty="0">
              <a:solidFill>
                <a:srgbClr val="FF0000"/>
              </a:solidFill>
              <a:cs typeface="B Koodak" panose="00000700000000000000" pitchFamily="2" charset="-78"/>
            </a:endParaRPr>
          </a:p>
          <a:p>
            <a:pPr marL="0" lvl="0" indent="0" algn="r" rtl="1">
              <a:buNone/>
            </a:pPr>
            <a:r>
              <a:rPr lang="ar-SA" sz="1800" b="1" dirty="0">
                <a:cs typeface="B Koodak" panose="00000700000000000000" pitchFamily="2" charset="-78"/>
              </a:rPr>
              <a:t>دقت کنید بدنه رطوبت گیر سالم باشد.</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در صورتي كه محل نصب ترانس به نوعي است كه احتمال شكسته شدن رطوبت گير وجود دارد،حتما از حفاظ فلزي مخصوص رطوبت گير استفاده نماييد.</a:t>
            </a:r>
            <a:endParaRPr lang="en-US" sz="1800" dirty="0">
              <a:cs typeface="B Koodak" panose="00000700000000000000" pitchFamily="2" charset="-78"/>
            </a:endParaRPr>
          </a:p>
          <a:p>
            <a:pPr marL="0" lvl="0" indent="0" algn="r" rtl="1">
              <a:buNone/>
            </a:pPr>
            <a:r>
              <a:rPr lang="ar-SA" sz="1800" b="1" dirty="0">
                <a:cs typeface="B Koodak" panose="00000700000000000000" pitchFamily="2" charset="-78"/>
              </a:rPr>
              <a:t>به رنگ سيليكاژل داخل رطوبت گير دقت كنيد. اگر رنگ بيش از 70% از سيليكاژل صورتي شده باشد، لازم است رطوبت گير تعويض گردد</a:t>
            </a:r>
            <a:r>
              <a:rPr lang="fa-IR" sz="1800" b="1" dirty="0">
                <a:cs typeface="B Koodak" panose="00000700000000000000" pitchFamily="2" charset="-78"/>
              </a:rPr>
              <a:t>. </a:t>
            </a:r>
            <a:endParaRPr lang="en-US" sz="1800" dirty="0">
              <a:cs typeface="B Koodak" panose="00000700000000000000" pitchFamily="2" charset="-78"/>
            </a:endParaRP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52</a:t>
            </a:fld>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827584" y="4797152"/>
            <a:ext cx="2880320" cy="1559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975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4389437"/>
          </a:xfrm>
        </p:spPr>
        <p:txBody>
          <a:bodyPr/>
          <a:lstStyle/>
          <a:p>
            <a:pPr marL="0" indent="0" algn="r" rtl="1">
              <a:buNone/>
            </a:pPr>
            <a:r>
              <a:rPr lang="en-US" sz="1800" dirty="0">
                <a:cs typeface="B Koodak" panose="00000700000000000000" pitchFamily="2" charset="-78"/>
              </a:rPr>
              <a:t>  </a:t>
            </a:r>
            <a:endParaRPr lang="en-US" sz="1800" dirty="0" smtClean="0">
              <a:cs typeface="B Koodak" panose="00000700000000000000" pitchFamily="2" charset="-78"/>
            </a:endParaRPr>
          </a:p>
          <a:p>
            <a:pPr marL="0" indent="0" algn="r" rtl="1">
              <a:buNone/>
            </a:pPr>
            <a:r>
              <a:rPr lang="ar-SA" sz="1800" b="1" dirty="0">
                <a:cs typeface="B Koodak" panose="00000700000000000000" pitchFamily="2" charset="-78"/>
              </a:rPr>
              <a:t>سیلیکاژل آبی از ترکیب سیلیکاژل با نمک کبالت حاصل می شود.( کربنات کلسیم </a:t>
            </a:r>
            <a:r>
              <a:rPr lang="en-US" sz="1800" dirty="0" err="1" smtClean="0">
                <a:latin typeface="Arial" panose="020B0604020202020204" pitchFamily="34" charset="0"/>
                <a:cs typeface="Arial" panose="020B0604020202020204" pitchFamily="34" charset="0"/>
              </a:rPr>
              <a:t>CaCl</a:t>
            </a:r>
            <a:r>
              <a:rPr lang="en-US" sz="1800" b="1" dirty="0" smtClean="0">
                <a:latin typeface="Arial" panose="020B0604020202020204" pitchFamily="34" charset="0"/>
                <a:cs typeface="Arial" panose="020B0604020202020204" pitchFamily="34" charset="0"/>
              </a:rPr>
              <a:t> </a:t>
            </a:r>
            <a:r>
              <a:rPr lang="ar-SA" sz="1800" b="1" dirty="0" smtClean="0">
                <a:cs typeface="B Koodak" panose="00000700000000000000" pitchFamily="2" charset="-78"/>
              </a:rPr>
              <a:t>یا</a:t>
            </a:r>
            <a:r>
              <a:rPr lang="ar-SA" sz="1800" b="1" dirty="0">
                <a:cs typeface="B Koodak" panose="00000700000000000000" pitchFamily="2" charset="-78"/>
              </a:rPr>
              <a:t> کربنات کبالت</a:t>
            </a:r>
            <a:r>
              <a:rPr lang="en-US" sz="1800" b="1" dirty="0">
                <a:cs typeface="B Koodak" panose="00000700000000000000" pitchFamily="2" charset="-78"/>
              </a:rPr>
              <a:t> (</a:t>
            </a:r>
            <a:r>
              <a:rPr lang="en-US" sz="1800" dirty="0" err="1">
                <a:latin typeface="Arial" panose="020B0604020202020204" pitchFamily="34" charset="0"/>
                <a:cs typeface="Arial" panose="020B0604020202020204" pitchFamily="34" charset="0"/>
              </a:rPr>
              <a:t>CoCl</a:t>
            </a:r>
            <a:r>
              <a:rPr lang="ar-SA" sz="1800" b="1" dirty="0">
                <a:cs typeface="B Koodak" panose="00000700000000000000" pitchFamily="2" charset="-78"/>
              </a:rPr>
              <a:t> سیلیکاژل آبی در حالت فعال آبی رنگ و در حالت غیرفعال یا همان اشباع به رنگ صورتی تبدیل می گردد.</a:t>
            </a:r>
            <a:endParaRPr lang="en-US" sz="1800" dirty="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طبق الحاقيه بخشنامه ( </a:t>
            </a:r>
            <a:r>
              <a:rPr lang="en-US" sz="1800" dirty="0" err="1">
                <a:latin typeface="Arial" panose="020B0604020202020204" pitchFamily="34" charset="0"/>
                <a:cs typeface="Arial" panose="020B0604020202020204" pitchFamily="34" charset="0"/>
              </a:rPr>
              <a:t>No</a:t>
            </a:r>
            <a:r>
              <a:rPr lang="en-US" sz="1800" dirty="0" err="1" smtClean="0">
                <a:latin typeface="Arial" panose="020B0604020202020204" pitchFamily="34" charset="0"/>
                <a:cs typeface="Arial" panose="020B0604020202020204" pitchFamily="34" charset="0"/>
              </a:rPr>
              <a:t>.:IEEC</a:t>
            </a:r>
            <a:r>
              <a:rPr lang="en-US" sz="1800" dirty="0" smtClean="0">
                <a:latin typeface="Arial" panose="020B0604020202020204" pitchFamily="34" charset="0"/>
                <a:cs typeface="Arial" panose="020B0604020202020204" pitchFamily="34" charset="0"/>
              </a:rPr>
              <a:t> 67/548/</a:t>
            </a:r>
            <a:r>
              <a:rPr lang="fa-IR" sz="1800" b="1" dirty="0" smtClean="0">
                <a:latin typeface="Arial" panose="020B0604020202020204" pitchFamily="34" charset="0"/>
                <a:cs typeface="Arial" panose="020B0604020202020204" pitchFamily="34" charset="0"/>
              </a:rPr>
              <a:t> </a:t>
            </a:r>
            <a:r>
              <a:rPr lang="fa-IR" sz="1800" b="1" dirty="0">
                <a:cs typeface="B Koodak" panose="00000700000000000000" pitchFamily="2" charset="-78"/>
              </a:rPr>
              <a:t>) اتحادیه اروپا، کلرید کبالت (سیلکاژل آبی)  باعث واكنشهاي آلرژيك دستگاه تنفسي و اختلالات عملكرد كبد ، كليه ، چشم و ... ميگردد و برای محیط زیست نیز مخرب میباشد</a:t>
            </a:r>
            <a:r>
              <a:rPr lang="fa-IR" sz="1800" b="1" dirty="0" smtClean="0">
                <a:cs typeface="B Koodak" panose="00000700000000000000" pitchFamily="2" charset="-78"/>
              </a:rPr>
              <a:t>.</a:t>
            </a:r>
            <a:endParaRPr lang="en-US" sz="1800" b="1"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 همچنین تنفس عمیق این ماده می تواند سرطان زا باشد. لذا به بهره برداران ترانسفورماتور توصیه اکید می گردد هنگام تماس با سیلیکاژل آبی از دستکش و ماسک استفاده نمایند.</a:t>
            </a:r>
            <a:endParaRPr lang="en-US" sz="1800" dirty="0">
              <a:cs typeface="B Koodak" panose="00000700000000000000" pitchFamily="2" charset="-78"/>
            </a:endParaRPr>
          </a:p>
          <a:p>
            <a:pPr marL="0" indent="0" algn="r" rtl="1">
              <a:buNone/>
            </a:pPr>
            <a:endParaRPr lang="en-US" sz="1800"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endParaRPr lang="en-US" sz="1800"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endParaRPr lang="en-US" sz="1800" dirty="0" smtClean="0">
              <a:cs typeface="B Koodak" panose="00000700000000000000" pitchFamily="2" charset="-78"/>
            </a:endParaRPr>
          </a:p>
          <a:p>
            <a:pPr marL="0" indent="0" algn="r" rtl="1">
              <a:buNone/>
            </a:pPr>
            <a:endParaRPr lang="en-US" sz="1800" dirty="0" smtClean="0">
              <a:cs typeface="B Koodak" panose="00000700000000000000" pitchFamily="2" charset="-78"/>
            </a:endParaRPr>
          </a:p>
          <a:p>
            <a:pPr marL="0" indent="0" algn="r" rtl="1">
              <a:buNone/>
            </a:pPr>
            <a:endParaRPr lang="en-US" sz="1800" dirty="0">
              <a:cs typeface="B Koodak" panose="00000700000000000000" pitchFamily="2" charset="-78"/>
            </a:endParaRP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53</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27584" y="4391079"/>
            <a:ext cx="2026568" cy="2147833"/>
          </a:xfrm>
          <a:prstGeom prst="rect">
            <a:avLst/>
          </a:prstGeom>
          <a:noFill/>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743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093" y="1268760"/>
            <a:ext cx="8229600" cy="4389437"/>
          </a:xfrm>
        </p:spPr>
        <p:txBody>
          <a:bodyPr/>
          <a:lstStyle/>
          <a:p>
            <a:pPr marL="0" lvl="0" indent="0" algn="r" rtl="1">
              <a:buNone/>
            </a:pPr>
            <a:r>
              <a:rPr lang="fa-IR" sz="1800" b="1" dirty="0" smtClean="0">
                <a:latin typeface="Arial" panose="020B0604020202020204" pitchFamily="34" charset="0"/>
                <a:cs typeface="B Koodak" panose="00000700000000000000" pitchFamily="2" charset="-78"/>
              </a:rPr>
              <a:t>فنجانی/استکانک </a:t>
            </a:r>
            <a:r>
              <a:rPr lang="fa-IR" sz="1800" b="1" dirty="0">
                <a:latin typeface="Arial" panose="020B0604020202020204" pitchFamily="34" charset="0"/>
                <a:cs typeface="B Koodak" panose="00000700000000000000" pitchFamily="2" charset="-78"/>
              </a:rPr>
              <a:t>روغن را کنترل فرمایید که تا محل مشخص شده شده  </a:t>
            </a:r>
            <a:r>
              <a:rPr lang="en-US" sz="1800" b="1" dirty="0" smtClean="0">
                <a:latin typeface="Arial" panose="020B0604020202020204" pitchFamily="34" charset="0"/>
                <a:cs typeface="B Koodak" panose="00000700000000000000" pitchFamily="2" charset="-78"/>
              </a:rPr>
              <a:t> </a:t>
            </a:r>
            <a:r>
              <a:rPr lang="en-US" sz="1800" dirty="0" smtClean="0">
                <a:latin typeface="Arial" panose="020B0604020202020204" pitchFamily="34" charset="0"/>
                <a:cs typeface="B Koodak" panose="00000700000000000000" pitchFamily="2" charset="-78"/>
              </a:rPr>
              <a:t>Oil </a:t>
            </a:r>
            <a:r>
              <a:rPr lang="en-US" sz="1800" dirty="0">
                <a:latin typeface="Arial" panose="020B0604020202020204" pitchFamily="34" charset="0"/>
                <a:cs typeface="B Koodak" panose="00000700000000000000" pitchFamily="2" charset="-78"/>
              </a:rPr>
              <a:t>Level</a:t>
            </a:r>
            <a:r>
              <a:rPr lang="en-US" sz="1800" b="1" dirty="0">
                <a:latin typeface="Arial" panose="020B0604020202020204" pitchFamily="34" charset="0"/>
                <a:cs typeface="B Koodak" panose="00000700000000000000" pitchFamily="2" charset="-78"/>
              </a:rPr>
              <a:t> </a:t>
            </a:r>
            <a:r>
              <a:rPr lang="fa-IR" sz="1800" b="1" dirty="0">
                <a:latin typeface="Arial" panose="020B0604020202020204" pitchFamily="34" charset="0"/>
                <a:cs typeface="B Koodak" panose="00000700000000000000" pitchFamily="2" charset="-78"/>
              </a:rPr>
              <a:t>دارای روغن باشد. (تقریبا 6 ميلي ليتر) .از روغنی که برای خنک کاری ترانسفورمر رکتیفایر استفاده می شود می توان  در فنجانی رطوبت گیر استفاده نمود</a:t>
            </a:r>
            <a:r>
              <a:rPr lang="fa-IR" sz="1800" b="1" dirty="0" smtClean="0">
                <a:latin typeface="Arial" panose="020B0604020202020204" pitchFamily="34" charset="0"/>
                <a:cs typeface="B Koodak" panose="00000700000000000000" pitchFamily="2" charset="-78"/>
              </a:rPr>
              <a:t>.</a:t>
            </a:r>
            <a:endParaRPr lang="en-US" sz="1800" b="1" dirty="0" smtClean="0">
              <a:latin typeface="Arial" panose="020B0604020202020204" pitchFamily="34" charset="0"/>
              <a:cs typeface="B Koodak" panose="00000700000000000000" pitchFamily="2" charset="-78"/>
            </a:endParaRPr>
          </a:p>
          <a:p>
            <a:pPr marL="0" lvl="0" indent="0" algn="r" rtl="1">
              <a:buNone/>
            </a:pPr>
            <a:endParaRPr lang="en-US" sz="1800" dirty="0">
              <a:latin typeface="Arial" panose="020B0604020202020204" pitchFamily="34" charset="0"/>
              <a:cs typeface="B Koodak" panose="00000700000000000000" pitchFamily="2" charset="-78"/>
            </a:endParaRPr>
          </a:p>
          <a:p>
            <a:pPr marL="0" lvl="0" indent="0" algn="r" rtl="1">
              <a:buNone/>
            </a:pPr>
            <a:r>
              <a:rPr lang="fa-IR" sz="1800" b="1" dirty="0">
                <a:latin typeface="Arial" panose="020B0604020202020204" pitchFamily="34" charset="0"/>
                <a:cs typeface="B Koodak" panose="00000700000000000000" pitchFamily="2" charset="-78"/>
              </a:rPr>
              <a:t>در زمان کاهش دمای روغن (براثر کاهش بار یا دمای محیط) و بالطبع کاهش حجم آن، هوا از طریق استکانک (پیاله) روغن وارد منبع انبساط ترانسفورماتور می شود. هوا ابتدا به روغن موجود در پیاله روغن برخورد کرده وگرد و غبار آن توسط روغن موجود در پیاله گرفته می شود. سپس وارد محفظه سیلیکاژل می شود و رطوبت هوا توسط سیلیکاژل جذب شده و هوای نسبتا خشک وارد مخزن روغن می گردد</a:t>
            </a:r>
            <a:r>
              <a:rPr lang="en-US" sz="1800" dirty="0">
                <a:latin typeface="Arial" panose="020B0604020202020204" pitchFamily="34" charset="0"/>
                <a:cs typeface="B Koodak" panose="00000700000000000000" pitchFamily="2" charset="-78"/>
              </a:rPr>
              <a:t>.</a:t>
            </a:r>
          </a:p>
          <a:p>
            <a:pPr marL="0" indent="0" algn="r" rtl="1">
              <a:buNone/>
            </a:pPr>
            <a:endParaRPr lang="en-US" sz="1800" dirty="0">
              <a:latin typeface="Arial" panose="020B0604020202020204" pitchFamily="34" charset="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54</a:t>
            </a:fld>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683568" y="4444538"/>
            <a:ext cx="2633345" cy="1562735"/>
          </a:xfrm>
          <a:prstGeom prst="rect">
            <a:avLst/>
          </a:prstGeom>
        </p:spPr>
      </p:pic>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4346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980728"/>
            <a:ext cx="8229600" cy="4389437"/>
          </a:xfrm>
        </p:spPr>
        <p:txBody>
          <a:bodyPr/>
          <a:lstStyle/>
          <a:p>
            <a:pPr marL="0" indent="0" algn="r" rtl="1">
              <a:buNone/>
            </a:pPr>
            <a:r>
              <a:rPr lang="en-US" sz="1800" dirty="0" smtClean="0">
                <a:cs typeface="B Koodak" panose="00000700000000000000" pitchFamily="2" charset="-78"/>
              </a:rPr>
              <a:t> </a:t>
            </a:r>
            <a:endParaRPr lang="en-US" sz="1800" dirty="0" smtClean="0">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7-7-2-روش تعویض رطوبت گیرترانسفورمر رکتیفایر:</a:t>
            </a:r>
            <a:endParaRPr lang="en-US" sz="1800" b="1" dirty="0" smtClean="0">
              <a:solidFill>
                <a:srgbClr val="FF0000"/>
              </a:solidFill>
              <a:latin typeface="Arial" panose="020B0604020202020204" pitchFamily="34" charset="0"/>
              <a:cs typeface="B Koodak" panose="00000700000000000000" pitchFamily="2" charset="-78"/>
            </a:endParaRPr>
          </a:p>
          <a:p>
            <a:pPr marL="0" indent="0" algn="r" rtl="1">
              <a:buNone/>
            </a:pP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fa-IR" sz="1800" b="1" dirty="0" smtClean="0">
                <a:latin typeface="Arial" panose="020B0604020202020204" pitchFamily="34" charset="0"/>
                <a:cs typeface="B Koodak" panose="00000700000000000000" pitchFamily="2" charset="-78"/>
              </a:rPr>
              <a:t>برای تعویض سیلیکاژل داخل محفظه رطوبت گیر به ترتیب زیر عمل نمایید:</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الف) فنجان روغن را از زير رطوبت گير باز كرده و روغن داخل آن را خالي نمائيد.</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ب) رطوبت گير را در جهت عكس عقربه هاي ساعت بچرخانيد و آن را از مخزن جدا نمائيد. </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ج) محافظ رطوبت گير را باز نمائيد. </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د) در پوش رطوبت گیر جدید را باز کنید </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محافظ را بر روي رطوبت گير جديد قرار داده و آنرا در جاي خود نصب نمائيد. </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هـ) 6 ميلي ليتر روغن ترانس تا نشانگر </a:t>
            </a:r>
            <a:r>
              <a:rPr lang="en-US" sz="1800" dirty="0" smtClean="0">
                <a:latin typeface="Arial" panose="020B0604020202020204" pitchFamily="34" charset="0"/>
                <a:cs typeface="B Koodak" panose="00000700000000000000" pitchFamily="2" charset="-78"/>
              </a:rPr>
              <a:t>Oil Level</a:t>
            </a:r>
            <a:r>
              <a:rPr lang="ar-SA" sz="1800" b="1" dirty="0" smtClean="0">
                <a:latin typeface="Arial" panose="020B0604020202020204" pitchFamily="34" charset="0"/>
                <a:cs typeface="B Koodak" panose="00000700000000000000" pitchFamily="2" charset="-78"/>
              </a:rPr>
              <a:t> در فنجان روغن بريزيد. </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و) فنجان روغن را در جاي خود محكم نمائيد</a:t>
            </a:r>
            <a:r>
              <a:rPr lang="fa-IR" sz="1800" b="1" dirty="0" smtClean="0">
                <a:latin typeface="Arial" panose="020B0604020202020204" pitchFamily="34" charset="0"/>
                <a:cs typeface="B Koodak" panose="00000700000000000000" pitchFamily="2" charset="-78"/>
              </a:rPr>
              <a:t>. </a:t>
            </a:r>
            <a:endParaRPr lang="en-US" sz="1800" dirty="0">
              <a:latin typeface="Arial" panose="020B0604020202020204" pitchFamily="34" charset="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55</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39060"/>
            <a:ext cx="2059940" cy="4082415"/>
          </a:xfrm>
          <a:prstGeom prst="rect">
            <a:avLst/>
          </a:prstGeom>
          <a:noFill/>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5137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56</a:t>
            </a:fld>
            <a:endParaRPr lang="en-US" dirty="0"/>
          </a:p>
        </p:txBody>
      </p:sp>
      <p:sp>
        <p:nvSpPr>
          <p:cNvPr id="6" name="Content Placeholder 5"/>
          <p:cNvSpPr>
            <a:spLocks noGrp="1"/>
          </p:cNvSpPr>
          <p:nvPr>
            <p:ph idx="1"/>
          </p:nvPr>
        </p:nvSpPr>
        <p:spPr>
          <a:xfrm>
            <a:off x="683568" y="1196752"/>
            <a:ext cx="8229600" cy="4389437"/>
          </a:xfrm>
        </p:spPr>
        <p:txBody>
          <a:bodyPr/>
          <a:lstStyle/>
          <a:p>
            <a:pPr marL="0" lvl="0" indent="0" algn="r" rtl="1">
              <a:buNone/>
            </a:pPr>
            <a:r>
              <a:rPr lang="fa-IR" sz="1800" b="1" dirty="0">
                <a:latin typeface="Arial" panose="020B0604020202020204" pitchFamily="34" charset="0"/>
                <a:cs typeface="B Koodak" panose="00000700000000000000" pitchFamily="2" charset="-78"/>
              </a:rPr>
              <a:t>سیلیکاژل از پایین ظرف شروع به تغییر رنگ می کند.اگردر مواردی مشاهده شود که تغییر رنگ از بالای ظرف شروع شده است ، بدین معنا است که نشتی هوا وجود دارد و لازم است در اسرع وقت این مورد اصلاح گردد</a:t>
            </a:r>
            <a:endParaRPr lang="en-US" sz="1800" dirty="0">
              <a:latin typeface="Arial" panose="020B0604020202020204" pitchFamily="34" charset="0"/>
              <a:cs typeface="B Koodak" panose="00000700000000000000" pitchFamily="2" charset="-78"/>
            </a:endParaRPr>
          </a:p>
          <a:p>
            <a:pPr marL="0" indent="0" algn="r" rtl="1">
              <a:buNone/>
            </a:pPr>
            <a:r>
              <a:rPr lang="fa-IR" b="1" dirty="0">
                <a:latin typeface="Arial" panose="020B0604020202020204" pitchFamily="34" charset="0"/>
                <a:cs typeface="B Koodak" panose="00000700000000000000" pitchFamily="2" charset="-78"/>
              </a:rPr>
              <a:t>  </a:t>
            </a:r>
            <a:endParaRPr lang="en-US" sz="1800" dirty="0">
              <a:latin typeface="Arial" panose="020B0604020202020204" pitchFamily="34" charset="0"/>
              <a:cs typeface="B Koodak" panose="00000700000000000000" pitchFamily="2" charset="-78"/>
            </a:endParaRPr>
          </a:p>
          <a:p>
            <a:pPr marL="0" lvl="0" indent="0" algn="r" rtl="1">
              <a:buNone/>
            </a:pPr>
            <a:r>
              <a:rPr lang="en-US" sz="1800" b="1" dirty="0" smtClean="0">
                <a:latin typeface="Arial" panose="020B0604020202020204" pitchFamily="34" charset="0"/>
                <a:cs typeface="B Koodak" panose="00000700000000000000" pitchFamily="2" charset="-78"/>
              </a:rPr>
              <a:t>     </a:t>
            </a:r>
            <a:r>
              <a:rPr lang="fa-IR" sz="1800" b="1" dirty="0" smtClean="0">
                <a:latin typeface="Arial" panose="020B0604020202020204" pitchFamily="34" charset="0"/>
                <a:cs typeface="B Koodak" panose="00000700000000000000" pitchFamily="2" charset="-78"/>
              </a:rPr>
              <a:t>تذکر </a:t>
            </a:r>
            <a:r>
              <a:rPr lang="fa-IR" sz="1800" b="1" dirty="0">
                <a:latin typeface="Arial" panose="020B0604020202020204" pitchFamily="34" charset="0"/>
                <a:cs typeface="B Koodak" panose="00000700000000000000" pitchFamily="2" charset="-78"/>
              </a:rPr>
              <a:t>1: عدم تعويض به موقع مواد سيليكاژل منجر به نفوذ  رطوبت در روغن و  صدمه دیدن قطعات الکترونیکی </a:t>
            </a:r>
            <a:r>
              <a:rPr lang="fa-IR" sz="1800" b="1" dirty="0" smtClean="0">
                <a:latin typeface="Arial" panose="020B0604020202020204" pitchFamily="34" charset="0"/>
                <a:cs typeface="B Koodak" panose="00000700000000000000" pitchFamily="2" charset="-78"/>
              </a:rPr>
              <a:t>غوطه </a:t>
            </a:r>
            <a:r>
              <a:rPr lang="fa-IR" sz="1800" b="1" dirty="0">
                <a:latin typeface="Arial" panose="020B0604020202020204" pitchFamily="34" charset="0"/>
                <a:cs typeface="B Koodak" panose="00000700000000000000" pitchFamily="2" charset="-78"/>
              </a:rPr>
              <a:t>ور در روغن می شود</a:t>
            </a:r>
            <a:r>
              <a:rPr lang="fa-IR" sz="1800" b="1" dirty="0" smtClean="0">
                <a:latin typeface="Arial" panose="020B0604020202020204" pitchFamily="34" charset="0"/>
                <a:cs typeface="B Koodak" panose="00000700000000000000" pitchFamily="2" charset="-78"/>
              </a:rPr>
              <a:t>.</a:t>
            </a:r>
            <a:endParaRPr lang="en-US" sz="1800" b="1" dirty="0" smtClean="0">
              <a:latin typeface="Arial" panose="020B0604020202020204" pitchFamily="34" charset="0"/>
              <a:cs typeface="B Koodak" panose="00000700000000000000" pitchFamily="2" charset="-78"/>
            </a:endParaRPr>
          </a:p>
          <a:p>
            <a:pPr marL="0" lvl="0" indent="0" algn="r" rtl="1">
              <a:buNone/>
            </a:pPr>
            <a:endParaRPr lang="en-US" sz="1800" dirty="0">
              <a:latin typeface="Arial" panose="020B0604020202020204" pitchFamily="34" charset="0"/>
              <a:cs typeface="B Koodak" panose="00000700000000000000" pitchFamily="2" charset="-78"/>
            </a:endParaRPr>
          </a:p>
          <a:p>
            <a:pPr marL="0" lvl="0" indent="0" algn="r" rtl="1">
              <a:buNone/>
            </a:pPr>
            <a:r>
              <a:rPr lang="en-US" sz="1800" b="1" dirty="0" smtClean="0">
                <a:latin typeface="Arial" panose="020B0604020202020204" pitchFamily="34" charset="0"/>
                <a:cs typeface="B Koodak" panose="00000700000000000000" pitchFamily="2" charset="-78"/>
              </a:rPr>
              <a:t>     </a:t>
            </a:r>
            <a:r>
              <a:rPr lang="fa-IR" sz="1800" b="1" dirty="0" smtClean="0">
                <a:latin typeface="Arial" panose="020B0604020202020204" pitchFamily="34" charset="0"/>
                <a:cs typeface="B Koodak" panose="00000700000000000000" pitchFamily="2" charset="-78"/>
              </a:rPr>
              <a:t>تذكر </a:t>
            </a:r>
            <a:r>
              <a:rPr lang="fa-IR" sz="1800" b="1" dirty="0">
                <a:latin typeface="Arial" panose="020B0604020202020204" pitchFamily="34" charset="0"/>
                <a:cs typeface="B Koodak" panose="00000700000000000000" pitchFamily="2" charset="-78"/>
              </a:rPr>
              <a:t>2: مواد سيليكاژل پس از جذب رطوبت قابل احيا و بازيابي مي باشند. یک روش کارگاهی رطوبت گیری این سیلیکاژل به این ترتیب است که مي توانيد سيليكاژل رطوبت دار را داخل يك طرف فلزی ريخته وبا درجه حرارت 120 تا 130 درجه سانتي گراد حرارت دهيد. بدين ترتيب رطوبت سيليكاژل تبخير شده و سيليكاژل مجددا به رنگ آبي بر مي گردد.</a:t>
            </a:r>
            <a:endParaRPr lang="en-US" sz="1800" dirty="0">
              <a:latin typeface="Arial" panose="020B0604020202020204" pitchFamily="34" charset="0"/>
              <a:cs typeface="B Koodak" panose="00000700000000000000" pitchFamily="2" charset="-78"/>
            </a:endParaRPr>
          </a:p>
          <a:p>
            <a:pPr marL="0" indent="0">
              <a:buNone/>
            </a:pPr>
            <a:endParaRPr lang="en-US" dirty="0">
              <a:latin typeface="Arial" panose="020B0604020202020204" pitchFamily="34" charset="0"/>
              <a:cs typeface="B Koodak" panose="00000700000000000000" pitchFamily="2" charset="-78"/>
            </a:endParaRPr>
          </a:p>
        </p:txBody>
      </p:sp>
      <p:sp>
        <p:nvSpPr>
          <p:cNvPr id="9" name="Left Arrow 8"/>
          <p:cNvSpPr>
            <a:spLocks noChangeArrowheads="1"/>
          </p:cNvSpPr>
          <p:nvPr/>
        </p:nvSpPr>
        <p:spPr bwMode="auto">
          <a:xfrm>
            <a:off x="8627418" y="2616547"/>
            <a:ext cx="228600" cy="228600"/>
          </a:xfrm>
          <a:prstGeom prst="leftArrow">
            <a:avLst>
              <a:gd name="adj1" fmla="val 50000"/>
              <a:gd name="adj2" fmla="val 25000"/>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 name="Left Arrow 9"/>
          <p:cNvSpPr>
            <a:spLocks noChangeArrowheads="1"/>
          </p:cNvSpPr>
          <p:nvPr/>
        </p:nvSpPr>
        <p:spPr bwMode="auto">
          <a:xfrm>
            <a:off x="8627418" y="3501008"/>
            <a:ext cx="228600" cy="228600"/>
          </a:xfrm>
          <a:prstGeom prst="leftArrow">
            <a:avLst>
              <a:gd name="adj1" fmla="val 50000"/>
              <a:gd name="adj2" fmla="val 25000"/>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38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433" y="1124744"/>
            <a:ext cx="8229600" cy="4389437"/>
          </a:xfrm>
        </p:spPr>
        <p:txBody>
          <a:bodyPr/>
          <a:lstStyle/>
          <a:p>
            <a:pPr marL="0" indent="0" algn="ctr">
              <a:buNone/>
            </a:pPr>
            <a:r>
              <a:rPr lang="fa-IR" sz="1800" b="1" dirty="0" smtClean="0">
                <a:cs typeface="B Koodak" panose="00000700000000000000" pitchFamily="2" charset="-78"/>
              </a:rPr>
              <a:t>فاصله </a:t>
            </a:r>
            <a:r>
              <a:rPr lang="fa-IR" sz="1800" b="1" dirty="0">
                <a:cs typeface="B Koodak" panose="00000700000000000000" pitchFamily="2" charset="-78"/>
              </a:rPr>
              <a:t>زمانی بازدید رطوبت گیر </a:t>
            </a:r>
            <a:r>
              <a:rPr lang="fa-IR" sz="1800" b="1" dirty="0" smtClean="0">
                <a:cs typeface="B Koodak" panose="00000700000000000000" pitchFamily="2" charset="-78"/>
              </a:rPr>
              <a:t>ترانسفوررکتیفایر</a:t>
            </a:r>
            <a:endParaRPr lang="en-US" sz="1800" b="1" dirty="0" smtClean="0">
              <a:cs typeface="B Koodak" panose="00000700000000000000" pitchFamily="2" charset="-78"/>
            </a:endParaRPr>
          </a:p>
          <a:p>
            <a:pPr marL="0" indent="0" algn="ctr">
              <a:buNone/>
            </a:pPr>
            <a:endParaRPr lang="en-US" sz="1800" b="1" dirty="0" smtClean="0">
              <a:cs typeface="B Koodak" panose="00000700000000000000" pitchFamily="2" charset="-78"/>
            </a:endParaRPr>
          </a:p>
          <a:p>
            <a:pPr marL="0" indent="0" algn="ctr">
              <a:buNone/>
            </a:pPr>
            <a:endParaRPr lang="en-US" sz="1800" b="1" dirty="0" smtClean="0">
              <a:cs typeface="B Koodak" panose="00000700000000000000" pitchFamily="2" charset="-78"/>
            </a:endParaRPr>
          </a:p>
          <a:p>
            <a:pPr marL="0" indent="0" algn="ctr">
              <a:buNone/>
            </a:pPr>
            <a:endParaRPr lang="en-US" sz="1800" b="1" dirty="0">
              <a:cs typeface="B Koodak" panose="00000700000000000000" pitchFamily="2" charset="-78"/>
            </a:endParaRPr>
          </a:p>
          <a:p>
            <a:pPr marL="0" indent="0" algn="ctr">
              <a:buNone/>
            </a:pPr>
            <a:endParaRPr lang="en-US" sz="1800" b="1" dirty="0" smtClean="0">
              <a:cs typeface="B Koodak" panose="00000700000000000000" pitchFamily="2" charset="-78"/>
            </a:endParaRPr>
          </a:p>
          <a:p>
            <a:pPr marL="0" indent="0" algn="ctr">
              <a:buNone/>
            </a:pPr>
            <a:endParaRPr lang="en-US" sz="1800" b="1" dirty="0">
              <a:cs typeface="B Koodak" panose="00000700000000000000" pitchFamily="2" charset="-78"/>
            </a:endParaRPr>
          </a:p>
          <a:p>
            <a:pPr marL="0" indent="0" algn="ctr">
              <a:buNone/>
            </a:pPr>
            <a:endParaRPr lang="en-US" sz="1800" b="1" dirty="0" smtClean="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42924966"/>
              </p:ext>
            </p:extLst>
          </p:nvPr>
        </p:nvGraphicFramePr>
        <p:xfrm>
          <a:off x="755576" y="2132856"/>
          <a:ext cx="7674792" cy="2376264"/>
        </p:xfrm>
        <a:graphic>
          <a:graphicData uri="http://schemas.openxmlformats.org/drawingml/2006/table">
            <a:tbl>
              <a:tblPr rtl="1" firstRow="1" firstCol="1" bandRow="1">
                <a:tableStyleId>{5C22544A-7EE6-4342-B048-85BDC9FD1C3A}</a:tableStyleId>
              </a:tblPr>
              <a:tblGrid>
                <a:gridCol w="4929974"/>
                <a:gridCol w="2744818"/>
              </a:tblGrid>
              <a:tr h="460822">
                <a:tc>
                  <a:txBody>
                    <a:bodyPr/>
                    <a:lstStyle/>
                    <a:p>
                      <a:pPr algn="just" rtl="1">
                        <a:lnSpc>
                          <a:spcPct val="107000"/>
                        </a:lnSpc>
                        <a:spcAft>
                          <a:spcPts val="0"/>
                        </a:spcAft>
                      </a:pPr>
                      <a:r>
                        <a:rPr lang="fa-IR" sz="1800" dirty="0">
                          <a:effectLst/>
                          <a:cs typeface="B Koodak" panose="00000700000000000000" pitchFamily="2" charset="-78"/>
                        </a:rPr>
                        <a:t>شرایط منطقه</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800" dirty="0">
                          <a:effectLst/>
                          <a:cs typeface="B Koodak" panose="00000700000000000000" pitchFamily="2" charset="-78"/>
                        </a:rPr>
                        <a:t>فواصل زمانی کنترل سیلیکاژل</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957721">
                <a:tc>
                  <a:txBody>
                    <a:bodyPr/>
                    <a:lstStyle/>
                    <a:p>
                      <a:pPr algn="just" rtl="1">
                        <a:lnSpc>
                          <a:spcPct val="107000"/>
                        </a:lnSpc>
                        <a:spcAft>
                          <a:spcPts val="0"/>
                        </a:spcAft>
                      </a:pPr>
                      <a:r>
                        <a:rPr lang="fa-IR" sz="1800" dirty="0">
                          <a:effectLst/>
                          <a:cs typeface="B Koodak" panose="00000700000000000000" pitchFamily="2" charset="-78"/>
                        </a:rPr>
                        <a:t>مناطقي كه درصد رطوبت هوا بالا مي باشد</a:t>
                      </a:r>
                      <a:endParaRPr lang="en-US" sz="1800" dirty="0">
                        <a:effectLst/>
                        <a:cs typeface="B Koodak" panose="00000700000000000000" pitchFamily="2" charset="-78"/>
                      </a:endParaRPr>
                    </a:p>
                    <a:p>
                      <a:pPr algn="just" rtl="1">
                        <a:lnSpc>
                          <a:spcPct val="107000"/>
                        </a:lnSpc>
                        <a:spcAft>
                          <a:spcPts val="0"/>
                        </a:spcAft>
                      </a:pPr>
                      <a:r>
                        <a:rPr lang="fa-IR" sz="1800" dirty="0">
                          <a:effectLst/>
                          <a:cs typeface="B Koodak" panose="00000700000000000000" pitchFamily="2" charset="-78"/>
                        </a:rPr>
                        <a:t>( نظير شمال و جنوب كشور )</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800" dirty="0">
                          <a:effectLst/>
                          <a:cs typeface="B Koodak" panose="00000700000000000000" pitchFamily="2" charset="-78"/>
                        </a:rPr>
                        <a:t>3 ماهه</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957721">
                <a:tc>
                  <a:txBody>
                    <a:bodyPr/>
                    <a:lstStyle/>
                    <a:p>
                      <a:pPr algn="just" rtl="1">
                        <a:lnSpc>
                          <a:spcPct val="107000"/>
                        </a:lnSpc>
                        <a:spcAft>
                          <a:spcPts val="0"/>
                        </a:spcAft>
                      </a:pPr>
                      <a:r>
                        <a:rPr lang="fa-IR" sz="1800" dirty="0">
                          <a:effectLst/>
                          <a:cs typeface="B Koodak" panose="00000700000000000000" pitchFamily="2" charset="-78"/>
                        </a:rPr>
                        <a:t>درمناطقي كه هوا خشك بوده و ميزان بارندگي كم است</a:t>
                      </a:r>
                      <a:endParaRPr lang="en-US" sz="1800" dirty="0">
                        <a:effectLst/>
                        <a:cs typeface="B Koodak" panose="00000700000000000000" pitchFamily="2" charset="-78"/>
                      </a:endParaRPr>
                    </a:p>
                    <a:p>
                      <a:pPr algn="just" rtl="1">
                        <a:lnSpc>
                          <a:spcPct val="107000"/>
                        </a:lnSpc>
                        <a:spcAft>
                          <a:spcPts val="0"/>
                        </a:spcAft>
                      </a:pPr>
                      <a:r>
                        <a:rPr lang="fa-IR" sz="1800" dirty="0">
                          <a:effectLst/>
                          <a:cs typeface="B Koodak" panose="00000700000000000000" pitchFamily="2" charset="-78"/>
                        </a:rPr>
                        <a:t>(نظیر مناطق مرکزی وجنوب شرق کشور)</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800" dirty="0">
                          <a:effectLst/>
                          <a:cs typeface="B Koodak" panose="00000700000000000000" pitchFamily="2" charset="-78"/>
                        </a:rPr>
                        <a:t>6 ماهه</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bl>
          </a:graphicData>
        </a:graphic>
      </p:graphicFrame>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357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389437"/>
          </a:xfrm>
        </p:spPr>
        <p:txBody>
          <a:bodyPr/>
          <a:lstStyle/>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7-8- سطح روغن :</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fa-IR" sz="1800" b="1" dirty="0" smtClean="0">
                <a:latin typeface="Arial" panose="020B0604020202020204" pitchFamily="34" charset="0"/>
                <a:cs typeface="B Koodak" panose="00000700000000000000" pitchFamily="2" charset="-78"/>
              </a:rPr>
              <a:t> سطح روغن داخل دستگاه توسط روغن نما كه بر روي بدنه ترانس نصب شده است، قابل </a:t>
            </a:r>
            <a:r>
              <a:rPr lang="fa-IR" sz="1800" b="1" dirty="0" err="1" smtClean="0">
                <a:latin typeface="Arial" panose="020B0604020202020204" pitchFamily="34" charset="0"/>
                <a:cs typeface="B Koodak" panose="00000700000000000000" pitchFamily="2" charset="-78"/>
              </a:rPr>
              <a:t>رويت</a:t>
            </a:r>
            <a:r>
              <a:rPr lang="fa-IR" sz="1800" b="1" dirty="0" smtClean="0">
                <a:latin typeface="Arial" panose="020B0604020202020204" pitchFamily="34" charset="0"/>
                <a:cs typeface="B Koodak" panose="00000700000000000000" pitchFamily="2" charset="-78"/>
              </a:rPr>
              <a:t> </a:t>
            </a:r>
            <a:r>
              <a:rPr lang="fa-IR" sz="1800" b="1" dirty="0" smtClean="0">
                <a:latin typeface="Arial" panose="020B0604020202020204" pitchFamily="34" charset="0"/>
                <a:cs typeface="B Koodak" panose="00000700000000000000" pitchFamily="2" charset="-78"/>
              </a:rPr>
              <a:t>مي باشد. </a:t>
            </a:r>
            <a:endParaRPr lang="en-US" sz="1800" dirty="0" smtClean="0">
              <a:latin typeface="Arial" panose="020B0604020202020204" pitchFamily="34" charset="0"/>
              <a:cs typeface="B Koodak" panose="00000700000000000000" pitchFamily="2" charset="-78"/>
            </a:endParaRPr>
          </a:p>
          <a:p>
            <a:pPr marL="0" indent="0" algn="r" rtl="1">
              <a:buNone/>
            </a:pPr>
            <a:r>
              <a:rPr lang="fa-IR" sz="1800" b="1" dirty="0" smtClean="0">
                <a:latin typeface="Arial" panose="020B0604020202020204" pitchFamily="34" charset="0"/>
                <a:cs typeface="B Koodak" panose="00000700000000000000" pitchFamily="2" charset="-78"/>
              </a:rPr>
              <a:t>لازم </a:t>
            </a:r>
            <a:r>
              <a:rPr lang="fa-IR" sz="1800" b="1" dirty="0">
                <a:latin typeface="Arial" panose="020B0604020202020204" pitchFamily="34" charset="0"/>
                <a:cs typeface="B Koodak" panose="00000700000000000000" pitchFamily="2" charset="-78"/>
              </a:rPr>
              <a:t>است كه سطح روغن در حد نرمال (25 درجه سانتي گراد</a:t>
            </a:r>
            <a:r>
              <a:rPr lang="fa-IR" sz="1800" b="1" dirty="0" smtClean="0">
                <a:latin typeface="Arial" panose="020B0604020202020204" pitchFamily="34" charset="0"/>
                <a:cs typeface="B Koodak" panose="00000700000000000000" pitchFamily="2" charset="-78"/>
              </a:rPr>
              <a:t>)</a:t>
            </a:r>
            <a:r>
              <a:rPr lang="en-US" sz="1800" b="1" dirty="0" smtClean="0">
                <a:latin typeface="Arial" panose="020B0604020202020204" pitchFamily="34" charset="0"/>
                <a:cs typeface="B Koodak" panose="00000700000000000000" pitchFamily="2" charset="-78"/>
              </a:rPr>
              <a:t> </a:t>
            </a:r>
            <a:r>
              <a:rPr lang="fa-IR" sz="1800" b="1" dirty="0" smtClean="0">
                <a:latin typeface="Arial" panose="020B0604020202020204" pitchFamily="34" charset="0"/>
                <a:cs typeface="B Koodak" panose="00000700000000000000" pitchFamily="2" charset="-78"/>
              </a:rPr>
              <a:t>قرار </a:t>
            </a:r>
            <a:r>
              <a:rPr lang="fa-IR" sz="1800" b="1" dirty="0">
                <a:latin typeface="Arial" panose="020B0604020202020204" pitchFamily="34" charset="0"/>
                <a:cs typeface="B Koodak" panose="00000700000000000000" pitchFamily="2" charset="-78"/>
              </a:rPr>
              <a:t>داشته باشد. در صورتيكه سطح روغن از حداكثر (</a:t>
            </a:r>
            <a:r>
              <a:rPr lang="en-US" sz="1800" dirty="0">
                <a:latin typeface="Arial" panose="020B0604020202020204" pitchFamily="34" charset="0"/>
                <a:cs typeface="B Koodak" panose="00000700000000000000" pitchFamily="2" charset="-78"/>
              </a:rPr>
              <a:t>Max</a:t>
            </a:r>
            <a:r>
              <a:rPr lang="fa-IR" sz="1800" b="1" dirty="0">
                <a:latin typeface="Arial" panose="020B0604020202020204" pitchFamily="34" charset="0"/>
                <a:cs typeface="B Koodak" panose="00000700000000000000" pitchFamily="2" charset="-78"/>
              </a:rPr>
              <a:t>) بالاتر رفته باشد، امكان سرريز شدن روغن بر اثر افزايش دما و نشت آن به داخل رطوبت گير و يا تابلو شود. در صورتيكه سطح روغن از حداقل(</a:t>
            </a:r>
            <a:r>
              <a:rPr lang="en-US" sz="1800" dirty="0">
                <a:latin typeface="Arial" panose="020B0604020202020204" pitchFamily="34" charset="0"/>
                <a:cs typeface="B Koodak" panose="00000700000000000000" pitchFamily="2" charset="-78"/>
              </a:rPr>
              <a:t>Min</a:t>
            </a:r>
            <a:r>
              <a:rPr lang="fa-IR" sz="1800" b="1" dirty="0">
                <a:latin typeface="Arial" panose="020B0604020202020204" pitchFamily="34" charset="0"/>
                <a:cs typeface="B Koodak" panose="00000700000000000000" pitchFamily="2" charset="-78"/>
              </a:rPr>
              <a:t>) كه با خط قرمز مشخص شده است  پايين تر باشد باعث مي شود كه كل قطعات داخل روغن قرار نگيرد و احتمال بروز اشكال ويا سوختن قطعات زياد شود.</a:t>
            </a:r>
            <a:endParaRPr lang="en-US" sz="1800" dirty="0">
              <a:latin typeface="Arial" panose="020B0604020202020204" pitchFamily="34" charset="0"/>
              <a:cs typeface="B Koodak" panose="00000700000000000000" pitchFamily="2" charset="-78"/>
            </a:endParaRPr>
          </a:p>
          <a:p>
            <a:pPr marL="0" indent="0" algn="r" rtl="1">
              <a:buNone/>
            </a:pPr>
            <a:r>
              <a:rPr lang="fa-IR" sz="1800" b="1" dirty="0">
                <a:latin typeface="Arial" panose="020B0604020202020204" pitchFamily="34" charset="0"/>
                <a:cs typeface="B Koodak" panose="00000700000000000000" pitchFamily="2" charset="-78"/>
              </a:rPr>
              <a:t>دقت نماييد كه نمايشگر روغن نشتي نداشته باشد.در صورتيكه طلق شفاف روغن نما ويا قطعه آلومينيومي آن در اثر ضربه ترك داشته باشد مي بايست براي جلوگيري از نشتي تعويض گردد. بدين منظور با واحد خدمات  پس از فروش شركت سازنده تماس برقرار نماييد.</a:t>
            </a:r>
            <a:endParaRPr lang="en-US" sz="1800" dirty="0">
              <a:latin typeface="Arial" panose="020B0604020202020204" pitchFamily="34" charset="0"/>
              <a:cs typeface="B Koodak" panose="00000700000000000000" pitchFamily="2" charset="-78"/>
            </a:endParaRPr>
          </a:p>
          <a:p>
            <a:pPr marL="0" indent="0" algn="r" rtl="1">
              <a:buNone/>
            </a:pPr>
            <a:r>
              <a:rPr lang="ar-SA" sz="1800" b="1" dirty="0">
                <a:latin typeface="Arial" panose="020B0604020202020204" pitchFamily="34" charset="0"/>
                <a:cs typeface="B Koodak" panose="00000700000000000000" pitchFamily="2" charset="-78"/>
              </a:rPr>
              <a:t> </a:t>
            </a:r>
            <a:endParaRPr lang="en-US" sz="1800" dirty="0">
              <a:latin typeface="Arial" panose="020B0604020202020204" pitchFamily="34" charset="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58</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67826" y="3849007"/>
            <a:ext cx="1440160" cy="252028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rot="1246230">
            <a:off x="2701706" y="3824541"/>
            <a:ext cx="1744345" cy="2569210"/>
          </a:xfrm>
          <a:prstGeom prst="rect">
            <a:avLst/>
          </a:prstGeom>
        </p:spPr>
      </p:pic>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050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389437"/>
          </a:xfrm>
        </p:spPr>
        <p:txBody>
          <a:bodyPr/>
          <a:lstStyle/>
          <a:p>
            <a:pPr marL="0" indent="0" algn="r" rtl="1">
              <a:buNone/>
            </a:pPr>
            <a:r>
              <a:rPr lang="ar-SA" sz="1800" b="1" dirty="0">
                <a:cs typeface="B Koodak" panose="00000700000000000000" pitchFamily="2" charset="-78"/>
              </a:rPr>
              <a:t> </a:t>
            </a:r>
            <a:endParaRPr lang="en-US" sz="1800" dirty="0">
              <a:latin typeface="Arial" panose="020B0604020202020204" pitchFamily="34" charset="0"/>
              <a:cs typeface="B Koodak" panose="00000700000000000000" pitchFamily="2" charset="-78"/>
            </a:endParaRPr>
          </a:p>
          <a:p>
            <a:pPr marL="0" indent="0" algn="r" rtl="1">
              <a:buNone/>
            </a:pPr>
            <a:r>
              <a:rPr lang="ar-SA" sz="1800" b="1" dirty="0">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7-8-1- </a:t>
            </a:r>
            <a:r>
              <a:rPr lang="fa-IR" sz="1800" b="1" dirty="0">
                <a:solidFill>
                  <a:srgbClr val="FF0000"/>
                </a:solidFill>
                <a:latin typeface="Arial" panose="020B0604020202020204" pitchFamily="34" charset="0"/>
                <a:cs typeface="B Koodak" panose="00000700000000000000" pitchFamily="2" charset="-78"/>
              </a:rPr>
              <a:t>آزمايش و كنترل دوره اي روغن ترانسفورماتور:</a:t>
            </a:r>
            <a:endParaRPr lang="en-US" sz="1800" dirty="0">
              <a:solidFill>
                <a:srgbClr val="FF0000"/>
              </a:solidFill>
              <a:latin typeface="Arial" panose="020B0604020202020204" pitchFamily="34" charset="0"/>
              <a:cs typeface="B Koodak" panose="00000700000000000000" pitchFamily="2" charset="-78"/>
            </a:endParaRPr>
          </a:p>
          <a:p>
            <a:pPr marL="0" indent="0" algn="r" rtl="1">
              <a:buNone/>
            </a:pPr>
            <a:r>
              <a:rPr lang="fa-IR" sz="1800" b="1" dirty="0">
                <a:latin typeface="Arial" panose="020B0604020202020204" pitchFamily="34" charset="0"/>
                <a:cs typeface="B Koodak" panose="00000700000000000000" pitchFamily="2" charset="-78"/>
              </a:rPr>
              <a:t>روغني كه در ترانسفورمر ركتيفايرها مورد استفاده قرار مي گيرد،روغن مخصوص ترانس بوده كه داراي پايه نفتي است و مطابق استاندارد </a:t>
            </a:r>
            <a:r>
              <a:rPr lang="en-US" sz="1800" dirty="0">
                <a:latin typeface="Arial" panose="020B0604020202020204" pitchFamily="34" charset="0"/>
                <a:cs typeface="B Koodak" panose="00000700000000000000" pitchFamily="2" charset="-78"/>
              </a:rPr>
              <a:t>BS148 </a:t>
            </a:r>
            <a:r>
              <a:rPr lang="fa-IR" sz="1800" b="1" dirty="0">
                <a:latin typeface="Arial" panose="020B0604020202020204" pitchFamily="34" charset="0"/>
                <a:cs typeface="B Koodak" panose="00000700000000000000" pitchFamily="2" charset="-78"/>
              </a:rPr>
              <a:t>  توليد و آزمايش مي شود.</a:t>
            </a:r>
            <a:endParaRPr lang="en-US" sz="1800" dirty="0">
              <a:latin typeface="Arial" panose="020B0604020202020204" pitchFamily="34" charset="0"/>
              <a:cs typeface="B Koodak" panose="00000700000000000000" pitchFamily="2" charset="-78"/>
            </a:endParaRPr>
          </a:p>
          <a:p>
            <a:pPr marL="0" indent="0" algn="r" rtl="1">
              <a:buNone/>
            </a:pPr>
            <a:r>
              <a:rPr lang="fa-IR" sz="1800" b="1" dirty="0">
                <a:latin typeface="Arial" panose="020B0604020202020204" pitchFamily="34" charset="0"/>
                <a:cs typeface="B Koodak" panose="00000700000000000000" pitchFamily="2" charset="-78"/>
              </a:rPr>
              <a:t>لازم است در طي زمان بهره برداري از ترانسفورمر ركتيفاير بسته به شرايط جوي و جغرافيايي منطقه، از شير تخليه نمونه روغن دستگاه برداشته شده و مورد بررسي و آزمايش قرار گيرد تا در صورت لزوم روغن ترانسفورمر ركتيفاير تعويض گردد.</a:t>
            </a:r>
            <a:endParaRPr lang="en-US" sz="1800" dirty="0">
              <a:latin typeface="Arial" panose="020B0604020202020204" pitchFamily="34" charset="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59</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408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052736"/>
            <a:ext cx="8069868" cy="6093976"/>
          </a:xfrm>
          <a:prstGeom prst="rect">
            <a:avLst/>
          </a:prstGeom>
        </p:spPr>
        <p:txBody>
          <a:bodyPr wrap="square">
            <a:spAutoFit/>
          </a:bodyPr>
          <a:lstStyle/>
          <a:p>
            <a:r>
              <a:rPr lang="en-US" sz="2400" dirty="0"/>
              <a:t> </a:t>
            </a:r>
          </a:p>
          <a:p>
            <a:pPr lvl="0"/>
            <a:r>
              <a:rPr lang="ar-SA" b="1" dirty="0" smtClean="0">
                <a:cs typeface="B Koodak" panose="00000700000000000000" pitchFamily="2" charset="-78"/>
              </a:rPr>
              <a:t>یکسوساز </a:t>
            </a:r>
            <a:r>
              <a:rPr lang="ar-SA" b="1" dirty="0">
                <a:cs typeface="B Koodak" panose="00000700000000000000" pitchFamily="2" charset="-78"/>
              </a:rPr>
              <a:t>(دیود یا تریستور</a:t>
            </a:r>
            <a:r>
              <a:rPr lang="ar-SA" b="1" dirty="0" smtClean="0">
                <a:cs typeface="B Koodak" panose="00000700000000000000" pitchFamily="2" charset="-78"/>
              </a:rPr>
              <a:t>)</a:t>
            </a:r>
            <a:r>
              <a:rPr lang="en-US" b="1" dirty="0" smtClean="0">
                <a:cs typeface="B Koodak" panose="00000700000000000000" pitchFamily="2" charset="-78"/>
              </a:rPr>
              <a:t>:</a:t>
            </a:r>
            <a:endParaRPr lang="en-US" dirty="0">
              <a:cs typeface="B Koodak" panose="00000700000000000000" pitchFamily="2" charset="-78"/>
            </a:endParaRPr>
          </a:p>
          <a:p>
            <a:r>
              <a:rPr lang="fa-IR" b="1" dirty="0">
                <a:cs typeface="B Koodak" panose="00000700000000000000" pitchFamily="2" charset="-78"/>
              </a:rPr>
              <a:t>یکسوساز جریان </a:t>
            </a:r>
            <a:r>
              <a:rPr lang="en-US" dirty="0">
                <a:cs typeface="B Koodak" panose="00000700000000000000" pitchFamily="2" charset="-78"/>
              </a:rPr>
              <a:t>AC</a:t>
            </a:r>
            <a:r>
              <a:rPr lang="fa-IR" b="1" dirty="0">
                <a:cs typeface="B Koodak" panose="00000700000000000000" pitchFamily="2" charset="-78"/>
              </a:rPr>
              <a:t> را به </a:t>
            </a:r>
            <a:r>
              <a:rPr lang="en-US" dirty="0">
                <a:cs typeface="B Koodak" panose="00000700000000000000" pitchFamily="2" charset="-78"/>
              </a:rPr>
              <a:t>DC</a:t>
            </a:r>
            <a:r>
              <a:rPr lang="fa-IR" b="1" dirty="0">
                <a:cs typeface="B Koodak" panose="00000700000000000000" pitchFamily="2" charset="-78"/>
              </a:rPr>
              <a:t> تبدیل می‌کند. در مدل‌های ساده از دیود و در مدل‌های پیشرفته از تریستور استفاده می‌شود. تریستورها امکان کنترل زاویه آتش و تنظیم خروجی را فراهم می‌کنند</a:t>
            </a:r>
            <a:r>
              <a:rPr lang="fa-IR" b="1" dirty="0" smtClean="0">
                <a:cs typeface="B Koodak" panose="00000700000000000000" pitchFamily="2" charset="-78"/>
              </a:rPr>
              <a:t>.</a:t>
            </a:r>
            <a:endParaRPr lang="en-US" b="1" dirty="0" smtClean="0">
              <a:cs typeface="B Koodak" panose="00000700000000000000" pitchFamily="2" charset="-78"/>
            </a:endParaRPr>
          </a:p>
          <a:p>
            <a:endParaRPr lang="fa-IR" b="1" dirty="0" smtClean="0">
              <a:cs typeface="B Koodak" panose="00000700000000000000" pitchFamily="2" charset="-78"/>
            </a:endParaRPr>
          </a:p>
          <a:p>
            <a:endParaRPr lang="fa-IR" b="1" dirty="0">
              <a:cs typeface="B Koodak" panose="00000700000000000000" pitchFamily="2" charset="-78"/>
            </a:endParaRPr>
          </a:p>
          <a:p>
            <a:pPr lvl="0"/>
            <a:r>
              <a:rPr lang="ar-SA" b="1" dirty="0">
                <a:cs typeface="B Koodak" panose="00000700000000000000" pitchFamily="2" charset="-78"/>
              </a:rPr>
              <a:t>سلف یا چوک</a:t>
            </a:r>
            <a:r>
              <a:rPr lang="en-US" dirty="0">
                <a:cs typeface="B Koodak" panose="00000700000000000000" pitchFamily="2" charset="-78"/>
              </a:rPr>
              <a:t> </a:t>
            </a:r>
            <a:r>
              <a:rPr lang="en-US" dirty="0" smtClean="0">
                <a:cs typeface="B Koodak" panose="00000700000000000000" pitchFamily="2" charset="-78"/>
              </a:rPr>
              <a:t>:DC</a:t>
            </a:r>
            <a:endParaRPr lang="en-US" dirty="0">
              <a:cs typeface="B Koodak" panose="00000700000000000000" pitchFamily="2" charset="-78"/>
            </a:endParaRPr>
          </a:p>
          <a:p>
            <a:r>
              <a:rPr lang="ar-SA" b="1" dirty="0">
                <a:cs typeface="B Koodak" panose="00000700000000000000" pitchFamily="2" charset="-78"/>
              </a:rPr>
              <a:t>سلف (چوک) ریپل جریان</a:t>
            </a:r>
            <a:r>
              <a:rPr lang="en-US" dirty="0">
                <a:cs typeface="B Koodak" panose="00000700000000000000" pitchFamily="2" charset="-78"/>
              </a:rPr>
              <a:t> DC </a:t>
            </a:r>
            <a:r>
              <a:rPr lang="ar-SA" b="1" dirty="0">
                <a:cs typeface="B Koodak" panose="00000700000000000000" pitchFamily="2" charset="-78"/>
              </a:rPr>
              <a:t>را کاهش داده و خروجی نرم‌تری ایجاد می‌کند. نبود یا خرابی سلف باعث نوسان شدید جریان و آسیب به بار می‌شود</a:t>
            </a:r>
            <a:r>
              <a:rPr lang="en-US" dirty="0" smtClean="0">
                <a:cs typeface="B Koodak" panose="00000700000000000000" pitchFamily="2" charset="-78"/>
              </a:rPr>
              <a:t>.</a:t>
            </a:r>
          </a:p>
          <a:p>
            <a:endParaRPr lang="fa-IR" dirty="0" smtClean="0">
              <a:cs typeface="B Koodak" panose="00000700000000000000" pitchFamily="2" charset="-78"/>
            </a:endParaRPr>
          </a:p>
          <a:p>
            <a:r>
              <a:rPr lang="en-US" dirty="0">
                <a:cs typeface="B Koodak" panose="00000700000000000000" pitchFamily="2" charset="-78"/>
              </a:rPr>
              <a:t> </a:t>
            </a:r>
            <a:endParaRPr lang="en-US" dirty="0">
              <a:solidFill>
                <a:srgbClr val="FF0000"/>
              </a:solidFill>
              <a:cs typeface="B Koodak" panose="00000700000000000000" pitchFamily="2" charset="-78"/>
            </a:endParaRPr>
          </a:p>
          <a:p>
            <a:r>
              <a:rPr lang="fa-IR" b="1" dirty="0">
                <a:solidFill>
                  <a:srgbClr val="FF0000"/>
                </a:solidFill>
                <a:cs typeface="B Koodak" panose="00000700000000000000" pitchFamily="2" charset="-78"/>
              </a:rPr>
              <a:t>2-2-</a:t>
            </a:r>
            <a:r>
              <a:rPr lang="fa-IR" dirty="0">
                <a:solidFill>
                  <a:srgbClr val="FF0000"/>
                </a:solidFill>
                <a:cs typeface="B Koodak" panose="00000700000000000000" pitchFamily="2" charset="-78"/>
              </a:rPr>
              <a:t> </a:t>
            </a:r>
            <a:r>
              <a:rPr lang="fa-IR" b="1" dirty="0">
                <a:solidFill>
                  <a:srgbClr val="FF0000"/>
                </a:solidFill>
                <a:cs typeface="B Koodak" panose="00000700000000000000" pitchFamily="2" charset="-78"/>
              </a:rPr>
              <a:t>مدار کنترل</a:t>
            </a:r>
            <a:r>
              <a:rPr lang="en-US" dirty="0">
                <a:solidFill>
                  <a:srgbClr val="FF0000"/>
                </a:solidFill>
                <a:cs typeface="B Koodak" panose="00000700000000000000" pitchFamily="2" charset="-78"/>
              </a:rPr>
              <a:t> (Control Circuit)</a:t>
            </a:r>
            <a:r>
              <a:rPr lang="fa-IR" b="1" dirty="0">
                <a:solidFill>
                  <a:srgbClr val="FF0000"/>
                </a:solidFill>
                <a:cs typeface="B Koodak" panose="00000700000000000000" pitchFamily="2" charset="-78"/>
              </a:rPr>
              <a:t>:</a:t>
            </a:r>
            <a:endParaRPr lang="en-US" dirty="0">
              <a:solidFill>
                <a:srgbClr val="FF0000"/>
              </a:solidFill>
              <a:cs typeface="B Koodak" panose="00000700000000000000" pitchFamily="2" charset="-78"/>
            </a:endParaRPr>
          </a:p>
          <a:p>
            <a:r>
              <a:rPr lang="ar-SA" b="1" dirty="0">
                <a:cs typeface="B Koodak" panose="00000700000000000000" pitchFamily="2" charset="-78"/>
              </a:rPr>
              <a:t>مدار کنترل مغز متفکر رکتیفایر است. این مدار تصمیم می‌گیرد که خروجی چه مقدار و در چه حالتی (جریان ثابت یا ولتاژ ثابت) باشد</a:t>
            </a:r>
            <a:r>
              <a:rPr lang="en-US" dirty="0">
                <a:cs typeface="B Koodak" panose="00000700000000000000" pitchFamily="2" charset="-78"/>
              </a:rPr>
              <a:t>.</a:t>
            </a:r>
            <a:r>
              <a:rPr lang="fa-IR" b="1" dirty="0">
                <a:cs typeface="B Koodak" panose="00000700000000000000" pitchFamily="2" charset="-78"/>
              </a:rPr>
              <a:t>خلاصه مسئولیت مدار کنترل به ترتیب ذیل است:</a:t>
            </a:r>
            <a:endParaRPr lang="en-US" dirty="0">
              <a:cs typeface="B Koodak" panose="00000700000000000000" pitchFamily="2" charset="-78"/>
            </a:endParaRPr>
          </a:p>
          <a:p>
            <a:pPr lvl="0"/>
            <a:r>
              <a:rPr lang="ar-SA" b="1" dirty="0">
                <a:cs typeface="B Koodak" panose="00000700000000000000" pitchFamily="2" charset="-78"/>
              </a:rPr>
              <a:t>تنظیم مقدار ولتاژ یا جریان خروجی</a:t>
            </a:r>
            <a:endParaRPr lang="en-US" dirty="0">
              <a:cs typeface="B Koodak" panose="00000700000000000000" pitchFamily="2" charset="-78"/>
            </a:endParaRPr>
          </a:p>
          <a:p>
            <a:pPr lvl="0"/>
            <a:r>
              <a:rPr lang="ar-SA" b="1" dirty="0">
                <a:cs typeface="B Koodak" panose="00000700000000000000" pitchFamily="2" charset="-78"/>
              </a:rPr>
              <a:t>انتخاب مود کاری</a:t>
            </a:r>
            <a:endParaRPr lang="en-US" dirty="0">
              <a:cs typeface="B Koodak" panose="00000700000000000000" pitchFamily="2" charset="-78"/>
            </a:endParaRPr>
          </a:p>
          <a:p>
            <a:pPr lvl="0"/>
            <a:r>
              <a:rPr lang="ar-SA" b="1" dirty="0">
                <a:cs typeface="B Koodak" panose="00000700000000000000" pitchFamily="2" charset="-78"/>
              </a:rPr>
              <a:t>ارسال فرمان تحریک به تریستورها (در مدل‌های الکترونیکی)</a:t>
            </a:r>
            <a:endParaRPr lang="en-US" dirty="0">
              <a:cs typeface="B Koodak" panose="00000700000000000000" pitchFamily="2" charset="-78"/>
            </a:endParaRPr>
          </a:p>
          <a:p>
            <a:r>
              <a:rPr lang="en-US" dirty="0">
                <a:cs typeface="B Koodak" panose="00000700000000000000" pitchFamily="2" charset="-78"/>
              </a:rPr>
              <a:t> </a:t>
            </a:r>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6</a:t>
            </a:fld>
            <a:endParaRPr lang="en-US" dirty="0"/>
          </a:p>
        </p:txBody>
      </p:sp>
    </p:spTree>
    <p:extLst>
      <p:ext uri="{BB962C8B-B14F-4D97-AF65-F5344CB8AC3E}">
        <p14:creationId xmlns:p14="http://schemas.microsoft.com/office/powerpoint/2010/main" val="4236350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81262630"/>
              </p:ext>
            </p:extLst>
          </p:nvPr>
        </p:nvGraphicFramePr>
        <p:xfrm>
          <a:off x="1558008" y="2037041"/>
          <a:ext cx="7128792" cy="1153151"/>
        </p:xfrm>
        <a:graphic>
          <a:graphicData uri="http://schemas.openxmlformats.org/drawingml/2006/table">
            <a:tbl>
              <a:tblPr rtl="1" firstRow="1" firstCol="1" bandRow="1">
                <a:tableStyleId>{5C22544A-7EE6-4342-B048-85BDC9FD1C3A}</a:tableStyleId>
              </a:tblPr>
              <a:tblGrid>
                <a:gridCol w="4851790"/>
                <a:gridCol w="2277002"/>
              </a:tblGrid>
              <a:tr h="0">
                <a:tc>
                  <a:txBody>
                    <a:bodyPr/>
                    <a:lstStyle/>
                    <a:p>
                      <a:pPr algn="ctr" rtl="1">
                        <a:lnSpc>
                          <a:spcPct val="107000"/>
                        </a:lnSpc>
                        <a:spcAft>
                          <a:spcPts val="0"/>
                        </a:spcAft>
                      </a:pPr>
                      <a:r>
                        <a:rPr lang="fa-IR" sz="1800" dirty="0">
                          <a:effectLst/>
                          <a:cs typeface="B Koodak" panose="00000700000000000000" pitchFamily="2" charset="-78"/>
                        </a:rPr>
                        <a:t>شرایط منطقه</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800" dirty="0">
                          <a:effectLst/>
                          <a:cs typeface="B Koodak" panose="00000700000000000000" pitchFamily="2" charset="-78"/>
                        </a:rPr>
                        <a:t>فواصل زمانی نمونه گیری</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859654">
                <a:tc>
                  <a:txBody>
                    <a:bodyPr/>
                    <a:lstStyle/>
                    <a:p>
                      <a:pPr algn="ctr" rtl="1">
                        <a:lnSpc>
                          <a:spcPct val="107000"/>
                        </a:lnSpc>
                        <a:spcAft>
                          <a:spcPts val="0"/>
                        </a:spcAft>
                      </a:pPr>
                      <a:r>
                        <a:rPr lang="fa-IR" sz="1800" dirty="0">
                          <a:effectLst/>
                          <a:cs typeface="B Koodak" panose="00000700000000000000" pitchFamily="2" charset="-78"/>
                        </a:rPr>
                        <a:t>مناطق گرمسیر یا سردسیر</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0">
                        <a:lnSpc>
                          <a:spcPct val="107000"/>
                        </a:lnSpc>
                        <a:spcAft>
                          <a:spcPts val="0"/>
                        </a:spcAft>
                      </a:pPr>
                      <a:r>
                        <a:rPr lang="fa-IR" sz="1800" dirty="0" smtClean="0">
                          <a:effectLst/>
                          <a:latin typeface="+mn-lt"/>
                          <a:ea typeface="+mn-ea"/>
                          <a:cs typeface="B Koodak" panose="00000700000000000000" pitchFamily="2" charset="-78"/>
                        </a:rPr>
                        <a:t>1سال</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bl>
          </a:graphicData>
        </a:graphic>
      </p:graphicFrame>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60</a:t>
            </a:fld>
            <a:endParaRPr lang="en-US" dirty="0"/>
          </a:p>
        </p:txBody>
      </p:sp>
      <p:sp>
        <p:nvSpPr>
          <p:cNvPr id="6" name="Rectangle 1"/>
          <p:cNvSpPr>
            <a:spLocks noChangeArrowheads="1"/>
          </p:cNvSpPr>
          <p:nvPr/>
        </p:nvSpPr>
        <p:spPr bwMode="auto">
          <a:xfrm>
            <a:off x="-1164817" y="836712"/>
            <a:ext cx="98754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endParaRPr lang="en-US" altLang="en-US" b="1" dirty="0" smtClean="0">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endParaRPr lang="en-US" altLang="en-US" b="1" dirty="0">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b="1" i="0" strike="noStrike" cap="none" normalizeH="0" baseline="0" dirty="0" smtClean="0">
                <a:ln>
                  <a:noFill/>
                </a:ln>
                <a:solidFill>
                  <a:schemeClr val="tx1"/>
                </a:solidFill>
                <a:effectLst/>
                <a:ea typeface="Calibri" panose="020F0502020204030204" pitchFamily="34" charset="0"/>
                <a:cs typeface="B Koodak" panose="00000700000000000000" pitchFamily="2" charset="-78"/>
              </a:rPr>
              <a:t>فواصل زماني نمونه گيري روغن ترانسفورماتور : </a:t>
            </a:r>
            <a:endParaRPr kumimoji="0" lang="en-US" altLang="en-US" b="1" i="0" strike="noStrike" cap="none" normalizeH="0" baseline="0" dirty="0" smtClean="0">
              <a:ln>
                <a:noFill/>
              </a:ln>
              <a:solidFill>
                <a:schemeClr val="tx1"/>
              </a:solidFill>
              <a:effectLst/>
              <a:ea typeface="Calibri" panose="020F0502020204030204" pitchFamily="34" charset="0"/>
              <a:cs typeface="B Koodak" panose="000007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b="0" i="0" strike="noStrike" cap="none" normalizeH="0" baseline="0" dirty="0" smtClean="0">
              <a:ln>
                <a:noFill/>
              </a:ln>
              <a:solidFill>
                <a:schemeClr val="tx1"/>
              </a:solidFill>
              <a:effectLst/>
              <a:cs typeface="B Koodak" panose="00000700000000000000" pitchFamily="2" charset="-78"/>
            </a:endParaRPr>
          </a:p>
        </p:txBody>
      </p:sp>
      <p:sp>
        <p:nvSpPr>
          <p:cNvPr id="7" name="Rectangle 6"/>
          <p:cNvSpPr/>
          <p:nvPr/>
        </p:nvSpPr>
        <p:spPr>
          <a:xfrm>
            <a:off x="426097" y="3933056"/>
            <a:ext cx="8243078" cy="2308324"/>
          </a:xfrm>
          <a:prstGeom prst="rect">
            <a:avLst/>
          </a:prstGeom>
        </p:spPr>
        <p:txBody>
          <a:bodyPr wrap="square">
            <a:spAutoFit/>
          </a:bodyPr>
          <a:lstStyle/>
          <a:p>
            <a:pPr lvl="0" algn="justLow" eaLnBrk="0" hangingPunct="0"/>
            <a:r>
              <a:rPr lang="fa-IR" altLang="en-US" b="1" dirty="0">
                <a:solidFill>
                  <a:srgbClr val="FF0000"/>
                </a:solidFill>
                <a:ea typeface="Calibri" panose="020F0502020204030204" pitchFamily="34" charset="0"/>
                <a:cs typeface="B Koodak" panose="00000700000000000000" pitchFamily="2" charset="-78"/>
              </a:rPr>
              <a:t>7-8-2-کنترل ظاهری (فیزیکی) روغن ترانسفورمر: </a:t>
            </a:r>
            <a:endParaRPr lang="en-US" altLang="en-US" b="1" dirty="0">
              <a:solidFill>
                <a:srgbClr val="FF0000"/>
              </a:solidFill>
              <a:ea typeface="Calibri" panose="020F0502020204030204" pitchFamily="34" charset="0"/>
              <a:cs typeface="B Koodak" panose="00000700000000000000" pitchFamily="2" charset="-78"/>
            </a:endParaRPr>
          </a:p>
          <a:p>
            <a:pPr lvl="0" algn="justLow" eaLnBrk="0" hangingPunct="0"/>
            <a:endParaRPr lang="en-US" altLang="en-US" dirty="0">
              <a:solidFill>
                <a:srgbClr val="FF0000"/>
              </a:solidFill>
              <a:cs typeface="B Koodak" panose="00000700000000000000" pitchFamily="2" charset="-78"/>
            </a:endParaRPr>
          </a:p>
          <a:p>
            <a:pPr lvl="0" algn="justLow" eaLnBrk="0" hangingPunct="0"/>
            <a:r>
              <a:rPr lang="fa-IR" altLang="en-US" b="1" dirty="0">
                <a:ea typeface="Calibri" panose="020F0502020204030204" pitchFamily="34" charset="0"/>
                <a:cs typeface="B Koodak" panose="00000700000000000000" pitchFamily="2" charset="-78"/>
              </a:rPr>
              <a:t>اولین و ساده ترین تستی که بر روی روغن می توان انجام داد  طبق استاندارد</a:t>
            </a:r>
            <a:r>
              <a:rPr lang="en-US" altLang="en-US" dirty="0">
                <a:ea typeface="Calibri" panose="020F0502020204030204" pitchFamily="34" charset="0"/>
                <a:cs typeface="B Koodak" panose="00000700000000000000" pitchFamily="2" charset="-78"/>
              </a:rPr>
              <a:t>ASTM D 1524</a:t>
            </a:r>
            <a:endParaRPr lang="en-US" altLang="en-US" b="1" dirty="0">
              <a:ea typeface="Calibri" panose="020F0502020204030204" pitchFamily="34" charset="0"/>
              <a:cs typeface="B Koodak" panose="00000700000000000000" pitchFamily="2" charset="-78"/>
            </a:endParaRPr>
          </a:p>
          <a:p>
            <a:pPr lvl="0" algn="justLow" eaLnBrk="0" hangingPunct="0"/>
            <a:r>
              <a:rPr lang="fa-IR" altLang="en-US" b="1" dirty="0">
                <a:ea typeface="Calibri" panose="020F0502020204030204" pitchFamily="34" charset="0"/>
                <a:cs typeface="B Koodak" panose="00000700000000000000" pitchFamily="2" charset="-78"/>
              </a:rPr>
              <a:t>در مطلبی تحت عنوان :</a:t>
            </a:r>
            <a:endParaRPr lang="en-US" altLang="en-US" dirty="0">
              <a:cs typeface="B Koodak" panose="00000700000000000000" pitchFamily="2" charset="-78"/>
            </a:endParaRPr>
          </a:p>
          <a:p>
            <a:pPr lvl="0" algn="l" eaLnBrk="0" hangingPunct="0"/>
            <a:r>
              <a:rPr lang="en-US" altLang="en-US" dirty="0">
                <a:ea typeface="Calibri" panose="020F0502020204030204" pitchFamily="34" charset="0"/>
                <a:cs typeface="B Koodak" panose="00000700000000000000" pitchFamily="2" charset="-78"/>
              </a:rPr>
              <a:t>“Standard Test Method for Visual Examination of Used</a:t>
            </a:r>
            <a:endParaRPr lang="en-US" altLang="en-US" dirty="0">
              <a:cs typeface="B Koodak" panose="00000700000000000000" pitchFamily="2" charset="-78"/>
            </a:endParaRPr>
          </a:p>
          <a:p>
            <a:pPr lvl="0" algn="l" eaLnBrk="0" hangingPunct="0"/>
            <a:r>
              <a:rPr lang="en-US" altLang="en-US" dirty="0">
                <a:ea typeface="Calibri" panose="020F0502020204030204" pitchFamily="34" charset="0"/>
                <a:cs typeface="B Koodak" panose="00000700000000000000" pitchFamily="2" charset="-78"/>
              </a:rPr>
              <a:t>Electrical </a:t>
            </a:r>
            <a:r>
              <a:rPr lang="en-US" altLang="en-US" dirty="0" smtClean="0">
                <a:ea typeface="Calibri" panose="020F0502020204030204" pitchFamily="34" charset="0"/>
                <a:cs typeface="B Koodak" panose="00000700000000000000" pitchFamily="2" charset="-78"/>
              </a:rPr>
              <a:t> </a:t>
            </a:r>
            <a:r>
              <a:rPr lang="en-US" altLang="en-US" dirty="0">
                <a:ea typeface="Calibri" panose="020F0502020204030204" pitchFamily="34" charset="0"/>
                <a:cs typeface="B Koodak" panose="00000700000000000000" pitchFamily="2" charset="-78"/>
              </a:rPr>
              <a:t>Insulating Oils of Petroleum Origin in Field”</a:t>
            </a:r>
          </a:p>
          <a:p>
            <a:pPr lvl="0" algn="l" eaLnBrk="0" hangingPunct="0"/>
            <a:endParaRPr lang="en-US" altLang="en-US" dirty="0">
              <a:ea typeface="Calibri" panose="020F0502020204030204" pitchFamily="34" charset="0"/>
              <a:cs typeface="B Koodak" panose="00000700000000000000" pitchFamily="2" charset="-78"/>
            </a:endParaRPr>
          </a:p>
          <a:p>
            <a:pPr lvl="0" algn="justLow" eaLnBrk="0" hangingPunct="0"/>
            <a:endParaRPr lang="en-US" altLang="en-US" dirty="0">
              <a:cs typeface="B Koodak" panose="00000700000000000000" pitchFamily="2" charset="-78"/>
            </a:endParaRPr>
          </a:p>
        </p:txBody>
      </p:sp>
      <p:sp>
        <p:nvSpPr>
          <p:cNvPr id="8" name="Rectangle 7"/>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8626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61</a:t>
            </a:fld>
            <a:endParaRPr lang="en-US" dirty="0"/>
          </a:p>
        </p:txBody>
      </p:sp>
      <p:sp>
        <p:nvSpPr>
          <p:cNvPr id="2" name="Content Placeholder 1"/>
          <p:cNvSpPr>
            <a:spLocks noGrp="1"/>
          </p:cNvSpPr>
          <p:nvPr>
            <p:ph idx="1"/>
          </p:nvPr>
        </p:nvSpPr>
        <p:spPr>
          <a:xfrm>
            <a:off x="457335" y="1216283"/>
            <a:ext cx="8229600" cy="4389437"/>
          </a:xfrm>
        </p:spPr>
        <p:txBody>
          <a:bodyPr/>
          <a:lstStyle/>
          <a:p>
            <a:pPr marL="0" indent="0" algn="r" rtl="1">
              <a:buNone/>
            </a:pPr>
            <a:r>
              <a:rPr lang="fa-IR" sz="1800" b="1" dirty="0">
                <a:cs typeface="B Koodak" panose="00000700000000000000" pitchFamily="2" charset="-78"/>
              </a:rPr>
              <a:t>آزمون ظاهري روغنهاي عايقي پايه نفتي نفتی می باشد.</a:t>
            </a:r>
            <a:endParaRPr lang="en-US" sz="1800" dirty="0">
              <a:cs typeface="B Koodak" panose="00000700000000000000" pitchFamily="2" charset="-78"/>
            </a:endParaRPr>
          </a:p>
          <a:p>
            <a:pPr marL="0" indent="0" algn="r" rtl="1">
              <a:buNone/>
            </a:pPr>
            <a:r>
              <a:rPr lang="fa-IR" sz="1800" b="1" dirty="0">
                <a:cs typeface="B Koodak" panose="00000700000000000000" pitchFamily="2" charset="-78"/>
              </a:rPr>
              <a:t>در این آزمون  بايد از روغن ترانسفورمر ركتيفاير در حال کار و روغنی که کار نکرده است ،نمونه گيري بعمل آمده و سه پارامتر اصلی به شرح ذیل کنترل گردد:</a:t>
            </a:r>
            <a:endParaRPr lang="en-US" sz="1800" dirty="0">
              <a:cs typeface="B Koodak" panose="00000700000000000000" pitchFamily="2" charset="-78"/>
            </a:endParaRPr>
          </a:p>
          <a:p>
            <a:pPr marL="0" indent="0">
              <a:buNone/>
            </a:pP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600348885"/>
              </p:ext>
            </p:extLst>
          </p:nvPr>
        </p:nvGraphicFramePr>
        <p:xfrm>
          <a:off x="971601" y="2492896"/>
          <a:ext cx="7416823" cy="3672408"/>
        </p:xfrm>
        <a:graphic>
          <a:graphicData uri="http://schemas.openxmlformats.org/drawingml/2006/table">
            <a:tbl>
              <a:tblPr rtl="1">
                <a:tableStyleId>{5C22544A-7EE6-4342-B048-85BDC9FD1C3A}</a:tableStyleId>
              </a:tblPr>
              <a:tblGrid>
                <a:gridCol w="595995"/>
                <a:gridCol w="794659"/>
                <a:gridCol w="1920427"/>
                <a:gridCol w="2052871"/>
                <a:gridCol w="2052871"/>
              </a:tblGrid>
              <a:tr h="628900">
                <a:tc gridSpan="5">
                  <a:txBody>
                    <a:bodyPr/>
                    <a:lstStyle/>
                    <a:p>
                      <a:pPr algn="ctr" rtl="1">
                        <a:lnSpc>
                          <a:spcPct val="107000"/>
                        </a:lnSpc>
                        <a:spcAft>
                          <a:spcPts val="0"/>
                        </a:spcAft>
                      </a:pPr>
                      <a:r>
                        <a:rPr lang="ar-SA" sz="1400" dirty="0">
                          <a:effectLst/>
                          <a:cs typeface="B Koodak" panose="00000700000000000000" pitchFamily="2" charset="-78"/>
                        </a:rPr>
                        <a:t>جدول آزمونهای فیزیکی</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4073">
                <a:tc>
                  <a:txBody>
                    <a:bodyPr/>
                    <a:lstStyle/>
                    <a:p>
                      <a:pPr algn="ctr" rtl="1">
                        <a:lnSpc>
                          <a:spcPct val="107000"/>
                        </a:lnSpc>
                        <a:spcAft>
                          <a:spcPts val="0"/>
                        </a:spcAft>
                      </a:pPr>
                      <a:r>
                        <a:rPr lang="ar-SA" sz="1400" dirty="0">
                          <a:effectLst/>
                          <a:cs typeface="B Koodak" panose="00000700000000000000" pitchFamily="2" charset="-78"/>
                        </a:rPr>
                        <a:t>رديف</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a:effectLst/>
                          <a:cs typeface="B Koodak" panose="00000700000000000000" pitchFamily="2" charset="-78"/>
                        </a:rPr>
                        <a:t>ويژگي</a:t>
                      </a:r>
                      <a:endParaRPr lang="en-US" sz="120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روش آزمون</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كيفيت</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a:effectLst/>
                          <a:cs typeface="B Koodak" panose="00000700000000000000" pitchFamily="2" charset="-78"/>
                        </a:rPr>
                        <a:t>ملاحظات</a:t>
                      </a:r>
                      <a:endParaRPr lang="en-US" sz="120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3517">
                <a:tc>
                  <a:txBody>
                    <a:bodyPr/>
                    <a:lstStyle/>
                    <a:p>
                      <a:pPr algn="ctr" rtl="1">
                        <a:lnSpc>
                          <a:spcPct val="107000"/>
                        </a:lnSpc>
                        <a:spcAft>
                          <a:spcPts val="0"/>
                        </a:spcAft>
                      </a:pPr>
                      <a:r>
                        <a:rPr lang="ar-SA" sz="1400" dirty="0">
                          <a:effectLst/>
                          <a:cs typeface="B Koodak" panose="00000700000000000000" pitchFamily="2" charset="-78"/>
                        </a:rPr>
                        <a:t>1</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بو</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از طريق حس بويايي</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روغن نبايد بوي زننده يا نامناسب داشته باشد .</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rtl="1">
                        <a:lnSpc>
                          <a:spcPct val="107000"/>
                        </a:lnSpc>
                        <a:spcAft>
                          <a:spcPts val="0"/>
                        </a:spcAft>
                      </a:pPr>
                      <a:r>
                        <a:rPr lang="ar-SA" sz="1400" dirty="0">
                          <a:effectLst/>
                          <a:cs typeface="B Koodak" panose="00000700000000000000" pitchFamily="2" charset="-78"/>
                        </a:rPr>
                        <a:t>با نمونه اصلي مقايسه شود</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2959">
                <a:tc>
                  <a:txBody>
                    <a:bodyPr/>
                    <a:lstStyle/>
                    <a:p>
                      <a:pPr algn="ctr" rtl="1">
                        <a:lnSpc>
                          <a:spcPct val="107000"/>
                        </a:lnSpc>
                        <a:spcAft>
                          <a:spcPts val="0"/>
                        </a:spcAft>
                      </a:pPr>
                      <a:r>
                        <a:rPr lang="ar-SA" sz="1400" dirty="0">
                          <a:effectLst/>
                          <a:cs typeface="B Koodak" panose="00000700000000000000" pitchFamily="2" charset="-78"/>
                        </a:rPr>
                        <a:t>2</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وضع ظاهري</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مشاهده لايه اي از روغن باضخامت حدود100ميليمتر</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روغن بايد شفاف و عاري از آلودگيهاي قابل رويت باشد.</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022959">
                <a:tc>
                  <a:txBody>
                    <a:bodyPr/>
                    <a:lstStyle/>
                    <a:p>
                      <a:pPr algn="ctr" rtl="1">
                        <a:lnSpc>
                          <a:spcPct val="107000"/>
                        </a:lnSpc>
                        <a:spcAft>
                          <a:spcPts val="0"/>
                        </a:spcAft>
                      </a:pPr>
                      <a:r>
                        <a:rPr lang="ar-SA" sz="1400">
                          <a:effectLst/>
                          <a:cs typeface="B Koodak" panose="00000700000000000000" pitchFamily="2" charset="-78"/>
                        </a:rPr>
                        <a:t>3</a:t>
                      </a:r>
                      <a:endParaRPr lang="en-US" sz="120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رنگ</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مشاهده لايه اي از روغن باضخامت حدود100ميليمتر</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7000"/>
                        </a:lnSpc>
                        <a:spcAft>
                          <a:spcPts val="0"/>
                        </a:spcAft>
                      </a:pPr>
                      <a:r>
                        <a:rPr lang="ar-SA" sz="1400" dirty="0">
                          <a:effectLst/>
                          <a:cs typeface="B Koodak" panose="00000700000000000000" pitchFamily="2" charset="-78"/>
                        </a:rPr>
                        <a:t>روغن نبايد زياده از حد تيره و يا داراي رنگ غيرمعمول باشد.</a:t>
                      </a:r>
                      <a:endParaRPr lang="en-US" sz="12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6768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052736"/>
            <a:ext cx="8229600" cy="4389437"/>
          </a:xfrm>
        </p:spPr>
        <p:txBody>
          <a:bodyPr/>
          <a:lstStyle/>
          <a:p>
            <a:pPr marL="0" lvl="0" indent="0" algn="r" rtl="1">
              <a:buNone/>
            </a:pPr>
            <a:r>
              <a:rPr lang="fa-IR" sz="1800" b="1" dirty="0">
                <a:latin typeface="Arial" panose="020B0604020202020204" pitchFamily="34" charset="0"/>
                <a:cs typeface="B Koodak" panose="00000700000000000000" pitchFamily="2" charset="-78"/>
              </a:rPr>
              <a:t>بو </a:t>
            </a:r>
            <a:r>
              <a:rPr lang="en-US" sz="1800" dirty="0">
                <a:latin typeface="Arial" panose="020B0604020202020204" pitchFamily="34" charset="0"/>
                <a:cs typeface="B Koodak" panose="00000700000000000000" pitchFamily="2" charset="-78"/>
              </a:rPr>
              <a:t>(Odor)</a:t>
            </a:r>
            <a:r>
              <a:rPr lang="en-US" sz="1800" b="1" dirty="0">
                <a:latin typeface="Arial" panose="020B0604020202020204" pitchFamily="34" charset="0"/>
                <a:cs typeface="B Koodak" panose="00000700000000000000" pitchFamily="2" charset="-78"/>
              </a:rPr>
              <a:t> </a:t>
            </a:r>
            <a:r>
              <a:rPr lang="fa-IR" sz="1800" b="1" dirty="0">
                <a:latin typeface="Arial" panose="020B0604020202020204" pitchFamily="34" charset="0"/>
                <a:cs typeface="B Koodak" panose="00000700000000000000" pitchFamily="2" charset="-78"/>
              </a:rPr>
              <a:t>:</a:t>
            </a:r>
            <a:endParaRPr lang="en-US" sz="1800" dirty="0">
              <a:latin typeface="Arial" panose="020B0604020202020204" pitchFamily="34" charset="0"/>
              <a:cs typeface="B Koodak" panose="00000700000000000000" pitchFamily="2" charset="-78"/>
            </a:endParaRPr>
          </a:p>
          <a:p>
            <a:pPr marL="0" indent="0" algn="r" rtl="1">
              <a:buNone/>
            </a:pPr>
            <a:r>
              <a:rPr lang="fa-IR" sz="1800" b="1" dirty="0">
                <a:latin typeface="Arial" panose="020B0604020202020204" pitchFamily="34" charset="0"/>
                <a:cs typeface="B Koodak" panose="00000700000000000000" pitchFamily="2" charset="-78"/>
              </a:rPr>
              <a:t>بوي هر دو نمونه اصلي و نمونه  روغن درحال كار از طريق حس بويايي استشمام و مقايسه گردد.روغن در حال كار نبايد داراي بوي زننده و يا نامناسب باشد.</a:t>
            </a:r>
            <a:endParaRPr lang="en-US" sz="1800" dirty="0">
              <a:latin typeface="Arial" panose="020B0604020202020204" pitchFamily="34" charset="0"/>
              <a:cs typeface="B Koodak" panose="00000700000000000000" pitchFamily="2" charset="-78"/>
            </a:endParaRPr>
          </a:p>
          <a:p>
            <a:pPr marL="0" indent="0" algn="r" rtl="1">
              <a:buNone/>
            </a:pPr>
            <a:r>
              <a:rPr lang="ar-SA" sz="1800" b="1" dirty="0">
                <a:latin typeface="Arial" panose="020B0604020202020204" pitchFamily="34" charset="0"/>
                <a:cs typeface="B Koodak" panose="00000700000000000000" pitchFamily="2" charset="-78"/>
              </a:rPr>
              <a:t> </a:t>
            </a:r>
            <a:endParaRPr lang="en-US" sz="1800" dirty="0">
              <a:latin typeface="Arial" panose="020B0604020202020204" pitchFamily="34" charset="0"/>
              <a:cs typeface="B Koodak" panose="00000700000000000000" pitchFamily="2" charset="-78"/>
            </a:endParaRPr>
          </a:p>
          <a:p>
            <a:pPr marL="0" lvl="0" indent="0" algn="r" rtl="1">
              <a:buNone/>
            </a:pPr>
            <a:r>
              <a:rPr lang="fa-IR" sz="1800" b="1" dirty="0">
                <a:latin typeface="Arial" panose="020B0604020202020204" pitchFamily="34" charset="0"/>
                <a:cs typeface="B Koodak" panose="00000700000000000000" pitchFamily="2" charset="-78"/>
              </a:rPr>
              <a:t>وضع ظاهري  </a:t>
            </a:r>
            <a:r>
              <a:rPr lang="en-US" sz="1800" dirty="0">
                <a:latin typeface="Arial" panose="020B0604020202020204" pitchFamily="34" charset="0"/>
                <a:cs typeface="B Koodak" panose="00000700000000000000" pitchFamily="2" charset="-78"/>
              </a:rPr>
              <a:t>(Appearance)</a:t>
            </a:r>
            <a:r>
              <a:rPr lang="en-US" sz="1800" b="1" dirty="0">
                <a:latin typeface="Arial" panose="020B0604020202020204" pitchFamily="34" charset="0"/>
                <a:cs typeface="B Koodak" panose="00000700000000000000" pitchFamily="2" charset="-78"/>
              </a:rPr>
              <a:t> </a:t>
            </a:r>
            <a:r>
              <a:rPr lang="fa-IR" sz="1800" b="1" dirty="0">
                <a:latin typeface="Arial" panose="020B0604020202020204" pitchFamily="34" charset="0"/>
                <a:cs typeface="B Koodak" panose="00000700000000000000" pitchFamily="2" charset="-78"/>
              </a:rPr>
              <a:t>:</a:t>
            </a:r>
            <a:endParaRPr lang="en-US" sz="1800" dirty="0">
              <a:latin typeface="Arial" panose="020B0604020202020204" pitchFamily="34" charset="0"/>
              <a:cs typeface="B Koodak" panose="00000700000000000000" pitchFamily="2" charset="-78"/>
            </a:endParaRPr>
          </a:p>
          <a:p>
            <a:pPr marL="0" indent="0" algn="r" rtl="1">
              <a:buNone/>
            </a:pPr>
            <a:r>
              <a:rPr lang="fa-IR" sz="1800" b="1" dirty="0">
                <a:latin typeface="Arial" panose="020B0604020202020204" pitchFamily="34" charset="0"/>
                <a:cs typeface="B Koodak" panose="00000700000000000000" pitchFamily="2" charset="-78"/>
              </a:rPr>
              <a:t>هر دو ظرف شيشه اي محتوي نمونه اصلي و نمونه روغن در حال كار ، برروي يك صفحه سفيد قرار داده شده و مشاهده و مقايسه از بالا انجام گيرد. اين مقايسه بايد در دماي محيط و در شرايطي كه نور توليد شده از يك منبع توليد نور نظير چراغ قوه از نمونه ها عبور مي كند باشد.وجود هر گونه آلودگي نظير آب و ذرات معلق ظاهر روغن را كدر مي كند . بنابراين روغن درحال كار بايد شفاف و عاري از هرگونه آلودگي قابل رويت باشد.</a:t>
            </a:r>
            <a:endParaRPr lang="en-US" sz="1800" dirty="0">
              <a:latin typeface="Arial" panose="020B0604020202020204" pitchFamily="34" charset="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62</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059832" y="4355576"/>
            <a:ext cx="2274059" cy="1665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3455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31" y="1484785"/>
            <a:ext cx="8229600" cy="2664296"/>
          </a:xfrm>
        </p:spPr>
        <p:txBody>
          <a:bodyPr/>
          <a:lstStyle/>
          <a:p>
            <a:pPr marL="0" lvl="0" indent="0" algn="r" rtl="1">
              <a:buNone/>
            </a:pPr>
            <a:r>
              <a:rPr lang="fa-IR" sz="1800" b="1" dirty="0" smtClean="0">
                <a:solidFill>
                  <a:srgbClr val="FF0000"/>
                </a:solidFill>
                <a:latin typeface="Arial" panose="020B0604020202020204" pitchFamily="34" charset="0"/>
                <a:cs typeface="B Koodak" panose="00000700000000000000" pitchFamily="2" charset="-78"/>
              </a:rPr>
              <a:t>آزمون </a:t>
            </a:r>
            <a:r>
              <a:rPr lang="fa-IR" sz="1800" b="1" dirty="0">
                <a:solidFill>
                  <a:srgbClr val="FF0000"/>
                </a:solidFill>
                <a:latin typeface="Arial" panose="020B0604020202020204" pitchFamily="34" charset="0"/>
                <a:cs typeface="B Koodak" panose="00000700000000000000" pitchFamily="2" charset="-78"/>
              </a:rPr>
              <a:t>رنگ روغن</a:t>
            </a:r>
            <a:r>
              <a:rPr lang="en-US" sz="1800" dirty="0">
                <a:solidFill>
                  <a:srgbClr val="FF0000"/>
                </a:solidFill>
                <a:latin typeface="Arial" panose="020B0604020202020204" pitchFamily="34" charset="0"/>
                <a:cs typeface="B Koodak" panose="00000700000000000000" pitchFamily="2" charset="-78"/>
              </a:rPr>
              <a:t> (Color Test)</a:t>
            </a:r>
          </a:p>
          <a:p>
            <a:pPr marL="0" lvl="0" indent="0" algn="r" rtl="1">
              <a:buNone/>
            </a:pPr>
            <a:r>
              <a:rPr lang="ar-SA" sz="1800" b="1" dirty="0">
                <a:latin typeface="Arial" panose="020B0604020202020204" pitchFamily="34" charset="0"/>
                <a:cs typeface="B Koodak" panose="00000700000000000000" pitchFamily="2" charset="-78"/>
              </a:rPr>
              <a:t>نمونه روغن تازه و روغن در حال کار را در دو ظرف شیشه‌ای بریزید و روی صفحه سفید در نور کافی (مثلاً چراغ قوه) مشاهده و مقایسه کنید</a:t>
            </a:r>
            <a:r>
              <a:rPr lang="en-US" sz="1800" dirty="0" smtClean="0">
                <a:latin typeface="Arial" panose="020B0604020202020204" pitchFamily="34" charset="0"/>
                <a:cs typeface="B Koodak" panose="00000700000000000000" pitchFamily="2" charset="-78"/>
              </a:rPr>
              <a:t>.</a:t>
            </a:r>
          </a:p>
          <a:p>
            <a:pPr marL="0" lvl="0" indent="0" algn="r" rtl="1">
              <a:buNone/>
            </a:pPr>
            <a:endParaRPr lang="en-US" sz="1800" dirty="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هدف</a:t>
            </a:r>
            <a:r>
              <a:rPr lang="en-US" sz="1800" dirty="0" smtClean="0">
                <a:latin typeface="Arial" panose="020B0604020202020204" pitchFamily="34" charset="0"/>
                <a:cs typeface="B Koodak" panose="00000700000000000000" pitchFamily="2" charset="-78"/>
              </a:rPr>
              <a:t>: </a:t>
            </a:r>
            <a:r>
              <a:rPr lang="ar-SA" sz="1800" b="1" dirty="0" smtClean="0">
                <a:latin typeface="Arial" panose="020B0604020202020204" pitchFamily="34" charset="0"/>
                <a:cs typeface="B Koodak" panose="00000700000000000000" pitchFamily="2" charset="-78"/>
              </a:rPr>
              <a:t>تشخیص کیفیت و میزان اکسیداسیون روغن، زیرا حرارت و اکسیژن باعث تیره شدن روغن می‌شوند</a:t>
            </a:r>
            <a:r>
              <a:rPr lang="en-US" sz="1800" dirty="0" smtClean="0">
                <a:latin typeface="Arial" panose="020B0604020202020204" pitchFamily="34" charset="0"/>
                <a:cs typeface="B Koodak" panose="00000700000000000000" pitchFamily="2" charset="-78"/>
              </a:rPr>
              <a:t>.</a:t>
            </a:r>
          </a:p>
          <a:p>
            <a:pPr marL="0" lvl="0" indent="0" algn="r" rtl="1">
              <a:buNone/>
            </a:pPr>
            <a:r>
              <a:rPr lang="ar-SA" sz="1800" b="1" dirty="0" smtClean="0">
                <a:latin typeface="Arial" panose="020B0604020202020204" pitchFamily="34" charset="0"/>
                <a:cs typeface="B Koodak" panose="00000700000000000000" pitchFamily="2" charset="-78"/>
              </a:rPr>
              <a:t>شاخص</a:t>
            </a:r>
            <a:r>
              <a:rPr lang="en-US" sz="1800" dirty="0">
                <a:latin typeface="Arial" panose="020B0604020202020204" pitchFamily="34" charset="0"/>
                <a:cs typeface="B Koodak" panose="00000700000000000000" pitchFamily="2" charset="-78"/>
              </a:rPr>
              <a:t>: </a:t>
            </a:r>
            <a:r>
              <a:rPr lang="ar-SA" sz="1800" b="1" dirty="0">
                <a:latin typeface="Arial" panose="020B0604020202020204" pitchFamily="34" charset="0"/>
                <a:cs typeface="B Koodak" panose="00000700000000000000" pitchFamily="2" charset="-78"/>
              </a:rPr>
              <a:t>روغن در حال کار نباید بیش از حد تیره یا دارای رنگ غیرمعمول باشد، تا از سلامت عایق و عملکرد صحیح روغن </a:t>
            </a:r>
            <a:r>
              <a:rPr lang="ar-SA" sz="1800" b="1" dirty="0" smtClean="0">
                <a:latin typeface="Arial" panose="020B0604020202020204" pitchFamily="34" charset="0"/>
                <a:cs typeface="B Koodak" panose="00000700000000000000" pitchFamily="2" charset="-78"/>
              </a:rPr>
              <a:t>اطمینان حاصل شود</a:t>
            </a:r>
            <a:r>
              <a:rPr lang="en-US" sz="1800" dirty="0" smtClean="0">
                <a:latin typeface="Arial" panose="020B0604020202020204" pitchFamily="34" charset="0"/>
                <a:cs typeface="B Koodak" panose="00000700000000000000" pitchFamily="2" charset="-78"/>
              </a:rPr>
              <a:t>.</a:t>
            </a:r>
            <a:endParaRPr lang="en-US" sz="1800" dirty="0">
              <a:latin typeface="Arial" panose="020B0604020202020204" pitchFamily="34" charset="0"/>
              <a:cs typeface="B Koodak" panose="00000700000000000000" pitchFamily="2" charset="-78"/>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63</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9753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64</a:t>
            </a:fld>
            <a:endParaRPr lang="en-US" dirty="0"/>
          </a:p>
        </p:txBody>
      </p:sp>
      <p:sp>
        <p:nvSpPr>
          <p:cNvPr id="5" name="Rectangle 2"/>
          <p:cNvSpPr>
            <a:spLocks noChangeArrowheads="1"/>
          </p:cNvSpPr>
          <p:nvPr/>
        </p:nvSpPr>
        <p:spPr bwMode="auto">
          <a:xfrm>
            <a:off x="467544" y="1772816"/>
            <a:ext cx="8076667"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en-US" sz="3000" b="1" i="0" u="none" strike="noStrike" cap="none" normalizeH="0" baseline="0" dirty="0" smtClean="0">
                <a:ln>
                  <a:noFill/>
                </a:ln>
                <a:solidFill>
                  <a:srgbClr val="C00000"/>
                </a:solidFill>
                <a:effectLst/>
                <a:latin typeface="Arial" panose="020B0604020202020204" pitchFamily="34" charset="0"/>
                <a:ea typeface="Calibri" panose="020F0502020204030204" pitchFamily="34" charset="0"/>
                <a:cs typeface="B Nazanin" panose="00000400000000000000" pitchFamily="2" charset="-78"/>
              </a:rPr>
              <a:t>فصل هشتم</a:t>
            </a:r>
            <a:endParaRPr kumimoji="0" lang="en-US" altLang="en-US" sz="3000" b="1" i="0" u="none" strike="noStrike" cap="none" normalizeH="0" baseline="0" dirty="0" smtClean="0">
              <a:ln>
                <a:noFill/>
              </a:ln>
              <a:solidFill>
                <a:srgbClr val="C00000"/>
              </a:solidFill>
              <a:effectLst/>
              <a:latin typeface="Arial" panose="020B0604020202020204" pitchFamily="34" charset="0"/>
              <a:ea typeface="Calibri" panose="020F0502020204030204" pitchFamily="34" charset="0"/>
              <a:cs typeface="B Nazanin" panose="00000400000000000000"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endParaRPr lang="en-US" altLang="en-US" sz="3000" b="1" dirty="0">
              <a:solidFill>
                <a:srgbClr val="C00000"/>
              </a:solidFill>
              <a:ea typeface="Calibri" panose="020F0502020204030204" pitchFamily="34" charset="0"/>
              <a:cs typeface="B Nazanin" panose="00000400000000000000"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en-US" altLang="en-US" sz="3000" b="1" i="0" u="none" strike="noStrike" cap="none" normalizeH="0" baseline="0" dirty="0" smtClean="0">
              <a:ln>
                <a:noFill/>
              </a:ln>
              <a:solidFill>
                <a:srgbClr val="C00000"/>
              </a:solidFill>
              <a:effectLst/>
              <a:latin typeface="Arial" panose="020B0604020202020204" pitchFamily="34" charset="0"/>
              <a:ea typeface="Calibri" panose="020F0502020204030204" pitchFamily="34" charset="0"/>
              <a:cs typeface="B Nazanin" panose="00000400000000000000" pitchFamily="2" charset="-78"/>
            </a:endParaRPr>
          </a:p>
          <a:p>
            <a:pPr algn="ctr"/>
            <a:r>
              <a:rPr lang="ar-SA" sz="3000" b="1" dirty="0">
                <a:effectLst>
                  <a:outerShdw blurRad="38100" dist="19050" dir="2700000" algn="tl">
                    <a:schemeClr val="dk1">
                      <a:alpha val="40000"/>
                    </a:schemeClr>
                  </a:outerShdw>
                </a:effectLst>
                <a:cs typeface="B Koodak" panose="00000700000000000000" pitchFamily="2" charset="-78"/>
              </a:rPr>
              <a:t>ایمنی </a:t>
            </a:r>
            <a:r>
              <a:rPr lang="ar-SA" sz="3000" b="1" dirty="0" smtClean="0">
                <a:effectLst>
                  <a:outerShdw blurRad="38100" dist="19050" dir="2700000" algn="tl">
                    <a:schemeClr val="dk1">
                      <a:alpha val="40000"/>
                    </a:schemeClr>
                  </a:outerShdw>
                </a:effectLst>
                <a:cs typeface="B Koodak" panose="00000700000000000000" pitchFamily="2" charset="-78"/>
              </a:rPr>
              <a:t>،</a:t>
            </a:r>
            <a:r>
              <a:rPr lang="en-US" sz="3000" b="1" dirty="0" smtClean="0">
                <a:effectLst>
                  <a:outerShdw blurRad="38100" dist="19050" dir="2700000" algn="tl">
                    <a:schemeClr val="dk1">
                      <a:alpha val="40000"/>
                    </a:schemeClr>
                  </a:outerShdw>
                </a:effectLst>
                <a:cs typeface="B Koodak" panose="00000700000000000000" pitchFamily="2" charset="-78"/>
              </a:rPr>
              <a:t> </a:t>
            </a:r>
            <a:r>
              <a:rPr lang="en-US" sz="3000" dirty="0" smtClean="0">
                <a:effectLst>
                  <a:outerShdw blurRad="38100" dist="19050" dir="2700000" algn="tl">
                    <a:schemeClr val="dk1">
                      <a:alpha val="40000"/>
                    </a:schemeClr>
                  </a:outerShdw>
                </a:effectLst>
                <a:cs typeface="B Koodak" panose="00000700000000000000" pitchFamily="2" charset="-78"/>
              </a:rPr>
              <a:t>HSE</a:t>
            </a:r>
            <a:r>
              <a:rPr lang="en-US" sz="3000" b="1" dirty="0" smtClean="0">
                <a:effectLst>
                  <a:outerShdw blurRad="38100" dist="19050" dir="2700000" algn="tl">
                    <a:schemeClr val="dk1">
                      <a:alpha val="40000"/>
                    </a:schemeClr>
                  </a:outerShdw>
                </a:effectLst>
                <a:cs typeface="B Koodak" panose="00000700000000000000" pitchFamily="2" charset="-78"/>
              </a:rPr>
              <a:t> </a:t>
            </a:r>
            <a:r>
              <a:rPr lang="ar-SA" sz="3000" b="1" dirty="0">
                <a:effectLst>
                  <a:outerShdw blurRad="38100" dist="19050" dir="2700000" algn="tl">
                    <a:schemeClr val="dk1">
                      <a:alpha val="40000"/>
                    </a:schemeClr>
                  </a:outerShdw>
                </a:effectLst>
                <a:cs typeface="B Koodak" panose="00000700000000000000" pitchFamily="2" charset="-78"/>
              </a:rPr>
              <a:t>و الزامات کار ایمن </a:t>
            </a:r>
            <a:r>
              <a:rPr lang="ar-SA" sz="3000" b="1" dirty="0" smtClean="0">
                <a:effectLst>
                  <a:outerShdw blurRad="38100" dist="19050" dir="2700000" algn="tl">
                    <a:schemeClr val="dk1">
                      <a:alpha val="40000"/>
                    </a:schemeClr>
                  </a:outerShdw>
                </a:effectLst>
                <a:cs typeface="B Koodak" panose="00000700000000000000" pitchFamily="2" charset="-78"/>
              </a:rPr>
              <a:t>در </a:t>
            </a:r>
            <a:r>
              <a:rPr lang="ar-SA" sz="3000" b="1" dirty="0">
                <a:effectLst>
                  <a:outerShdw blurRad="38100" dist="19050" dir="2700000" algn="tl">
                    <a:schemeClr val="dk1">
                      <a:alpha val="40000"/>
                    </a:schemeClr>
                  </a:outerShdw>
                </a:effectLst>
                <a:cs typeface="B Koodak" panose="00000700000000000000" pitchFamily="2" charset="-78"/>
              </a:rPr>
              <a:t>ترانسفورمر رکتیفایر</a:t>
            </a:r>
            <a:endParaRPr lang="en-US" sz="3000" dirty="0">
              <a:cs typeface="B Koodak" panose="00000700000000000000"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1360264" y="19986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5961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65</a:t>
            </a:fld>
            <a:endParaRPr lang="en-US" dirty="0"/>
          </a:p>
        </p:txBody>
      </p:sp>
      <p:sp>
        <p:nvSpPr>
          <p:cNvPr id="5" name="Rectangle 2"/>
          <p:cNvSpPr>
            <a:spLocks noChangeArrowheads="1"/>
          </p:cNvSpPr>
          <p:nvPr/>
        </p:nvSpPr>
        <p:spPr bwMode="auto">
          <a:xfrm>
            <a:off x="-1567585" y="1543862"/>
            <a:ext cx="99708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5601"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543862"/>
            <a:ext cx="4280277" cy="42225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360264" y="19986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1442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643" y="1196752"/>
            <a:ext cx="8229600" cy="4389437"/>
          </a:xfrm>
        </p:spPr>
        <p:txBody>
          <a:bodyPr/>
          <a:lstStyle/>
          <a:p>
            <a:pPr marL="0" indent="0" algn="r" rtl="1">
              <a:buNone/>
            </a:pPr>
            <a:r>
              <a:rPr lang="ar-SA" sz="1800" b="1" dirty="0">
                <a:cs typeface="B Koodak" panose="00000700000000000000" pitchFamily="2" charset="-78"/>
              </a:rPr>
              <a:t> </a:t>
            </a:r>
            <a:endParaRPr lang="en-US" sz="1800" dirty="0" smtClean="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8-1- اهمیت ایمنی در ترانسفورمر رکتیفایر</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ar-SA" sz="1800" b="1" dirty="0" smtClean="0">
                <a:latin typeface="Arial" panose="020B0604020202020204" pitchFamily="34" charset="0"/>
                <a:cs typeface="B Koodak" panose="00000700000000000000" pitchFamily="2" charset="-78"/>
              </a:rPr>
              <a:t>ترانسفورمر رکتیفایر به دلیل ترکیب همزمان ولتاژ</a:t>
            </a:r>
            <a:r>
              <a:rPr lang="en-US" sz="1800" dirty="0" smtClean="0">
                <a:latin typeface="Arial" panose="020B0604020202020204" pitchFamily="34" charset="0"/>
                <a:cs typeface="B Koodak" panose="00000700000000000000" pitchFamily="2" charset="-78"/>
              </a:rPr>
              <a:t> AC</a:t>
            </a:r>
            <a:r>
              <a:rPr lang="ar-SA" sz="1800" b="1" dirty="0" smtClean="0">
                <a:latin typeface="Arial" panose="020B0604020202020204" pitchFamily="34" charset="0"/>
                <a:cs typeface="B Koodak" panose="00000700000000000000" pitchFamily="2" charset="-78"/>
              </a:rPr>
              <a:t>، جریان</a:t>
            </a:r>
            <a:r>
              <a:rPr lang="en-US" sz="1800" dirty="0" smtClean="0">
                <a:latin typeface="Arial" panose="020B0604020202020204" pitchFamily="34" charset="0"/>
                <a:cs typeface="B Koodak" panose="00000700000000000000" pitchFamily="2" charset="-78"/>
              </a:rPr>
              <a:t> DC </a:t>
            </a:r>
            <a:r>
              <a:rPr lang="ar-SA" sz="1800" b="1" dirty="0" smtClean="0">
                <a:latin typeface="Arial" panose="020B0604020202020204" pitchFamily="34" charset="0"/>
                <a:cs typeface="B Koodak" panose="00000700000000000000" pitchFamily="2" charset="-78"/>
              </a:rPr>
              <a:t>بالا، انرژی ذخیره‌شده، روغن عایقی و شرایط محیطی خاص سایت‌های حفاظت کاتدی، از جمله تجهیزات پرریسک در بهره‌برداری صنعتی محسوب می‌شود</a:t>
            </a:r>
            <a:r>
              <a:rPr lang="en-US" sz="1800" dirty="0" smtClean="0">
                <a:latin typeface="Arial" panose="020B0604020202020204" pitchFamily="34" charset="0"/>
                <a:cs typeface="B Koodak" panose="00000700000000000000" pitchFamily="2" charset="-78"/>
              </a:rPr>
              <a:t>.</a:t>
            </a:r>
          </a:p>
          <a:p>
            <a:pPr marL="0" indent="0" algn="r" rtl="1">
              <a:buNone/>
            </a:pPr>
            <a:endParaRPr lang="en-US" sz="1800" dirty="0" smtClean="0">
              <a:latin typeface="Arial" panose="020B0604020202020204" pitchFamily="34" charset="0"/>
              <a:cs typeface="B Koodak" panose="00000700000000000000" pitchFamily="2" charset="-78"/>
            </a:endParaRPr>
          </a:p>
          <a:p>
            <a:pPr marL="0" indent="0" algn="r" rtl="1">
              <a:buNone/>
            </a:pPr>
            <a:r>
              <a:rPr lang="en-US" sz="1800" dirty="0" smtClean="0">
                <a:latin typeface="Arial" panose="020B0604020202020204" pitchFamily="34" charset="0"/>
                <a:cs typeface="B Koodak" panose="00000700000000000000" pitchFamily="2" charset="-78"/>
              </a:rPr>
              <a:t/>
            </a:r>
            <a:br>
              <a:rPr lang="en-US" sz="1800" dirty="0" smtClean="0">
                <a:latin typeface="Arial" panose="020B0604020202020204" pitchFamily="34" charset="0"/>
                <a:cs typeface="B Koodak" panose="00000700000000000000" pitchFamily="2" charset="-78"/>
              </a:rPr>
            </a:br>
            <a:r>
              <a:rPr lang="ar-SA" sz="1800" b="1" dirty="0" smtClean="0">
                <a:latin typeface="Arial" panose="020B0604020202020204" pitchFamily="34" charset="0"/>
                <a:cs typeface="B Koodak" panose="00000700000000000000" pitchFamily="2" charset="-78"/>
              </a:rPr>
              <a:t>بخش قابل توجهی از حوادث، سوختن تجهیزات و آسیب‌های جانی، نه به دلیل نقص طراحی، بلکه ناشی از عدم رعایت اصول ایمنی، بای‌پس حفاظت‌ها و اقدامات نادرست تعمیراتی است</a:t>
            </a:r>
            <a:r>
              <a:rPr lang="en-US" sz="1800" dirty="0" smtClean="0">
                <a:latin typeface="Arial" panose="020B0604020202020204" pitchFamily="34" charset="0"/>
                <a:cs typeface="B Koodak" panose="00000700000000000000" pitchFamily="2" charset="-78"/>
              </a:rPr>
              <a:t>.</a:t>
            </a:r>
          </a:p>
          <a:p>
            <a:pPr marL="0" indent="0" algn="r" rtl="1">
              <a:buNone/>
            </a:pPr>
            <a:r>
              <a:rPr lang="ar-SA" sz="1800" b="1" dirty="0" smtClean="0">
                <a:latin typeface="Arial" panose="020B0604020202020204" pitchFamily="34" charset="0"/>
                <a:cs typeface="B Koodak" panose="00000700000000000000" pitchFamily="2" charset="-78"/>
              </a:rPr>
              <a:t>هدف این فصل، ارائه الزامات</a:t>
            </a:r>
            <a:r>
              <a:rPr lang="en-US" sz="1800" dirty="0" smtClean="0">
                <a:latin typeface="Arial" panose="020B0604020202020204" pitchFamily="34" charset="0"/>
                <a:cs typeface="B Koodak" panose="00000700000000000000" pitchFamily="2" charset="-78"/>
              </a:rPr>
              <a:t> HSE </a:t>
            </a:r>
            <a:r>
              <a:rPr lang="ar-SA" sz="1800" b="1" dirty="0" smtClean="0">
                <a:latin typeface="Arial" panose="020B0604020202020204" pitchFamily="34" charset="0"/>
                <a:cs typeface="B Koodak" panose="00000700000000000000" pitchFamily="2" charset="-78"/>
              </a:rPr>
              <a:t>برای</a:t>
            </a:r>
            <a:r>
              <a:rPr lang="en-US" sz="1800" dirty="0" smtClean="0">
                <a:latin typeface="Arial" panose="020B0604020202020204" pitchFamily="34" charset="0"/>
                <a:cs typeface="B Koodak" panose="00000700000000000000" pitchFamily="2" charset="-78"/>
              </a:rPr>
              <a:t>:</a:t>
            </a:r>
          </a:p>
          <a:p>
            <a:pPr marL="0" lvl="0" indent="0" algn="r" rtl="1">
              <a:buNone/>
            </a:pPr>
            <a:r>
              <a:rPr lang="ar-SA" sz="1800" b="1" dirty="0" smtClean="0">
                <a:latin typeface="Arial" panose="020B0604020202020204" pitchFamily="34" charset="0"/>
                <a:cs typeface="B Koodak" panose="00000700000000000000" pitchFamily="2" charset="-78"/>
              </a:rPr>
              <a:t>بهره‌برداری ایمن</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عیب‌یابی بدون ریسک</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تعمیرات اصولی</a:t>
            </a:r>
            <a:endParaRPr lang="en-US" sz="1800" dirty="0" smtClean="0">
              <a:latin typeface="Arial" panose="020B0604020202020204" pitchFamily="34" charset="0"/>
              <a:cs typeface="B Koodak" panose="00000700000000000000" pitchFamily="2" charset="-78"/>
            </a:endParaRPr>
          </a:p>
          <a:p>
            <a:pPr marL="0" lvl="0" indent="0" algn="r" rtl="1">
              <a:buNone/>
            </a:pPr>
            <a:r>
              <a:rPr lang="ar-SA" sz="1800" b="1" dirty="0" smtClean="0">
                <a:latin typeface="Arial" panose="020B0604020202020204" pitchFamily="34" charset="0"/>
                <a:cs typeface="B Koodak" panose="00000700000000000000" pitchFamily="2" charset="-78"/>
              </a:rPr>
              <a:t>پیشگیری از حوادث انسانی و تجهیزاتی</a:t>
            </a:r>
            <a:endParaRPr lang="en-US" sz="1800" dirty="0" smtClean="0">
              <a:latin typeface="Arial" panose="020B0604020202020204" pitchFamily="34" charset="0"/>
              <a:cs typeface="B Koodak" panose="00000700000000000000" pitchFamily="2" charset="-78"/>
            </a:endParaRPr>
          </a:p>
          <a:p>
            <a:pPr marL="0" indent="0" algn="r" rtl="1">
              <a:buNone/>
            </a:pPr>
            <a:r>
              <a:rPr lang="fa-IR" sz="1800" b="1" dirty="0" smtClean="0">
                <a:cs typeface="B Koodak" panose="00000700000000000000" pitchFamily="2" charset="-78"/>
              </a:rPr>
              <a:t> </a:t>
            </a:r>
            <a:endParaRPr lang="en-US" sz="1800" dirty="0" smtClean="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66</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7940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4389437"/>
          </a:xfrm>
        </p:spPr>
        <p:txBody>
          <a:bodyPr/>
          <a:lstStyle/>
          <a:p>
            <a:pPr marL="0" indent="0" algn="r" rtl="1">
              <a:buNone/>
            </a:pPr>
            <a:r>
              <a:rPr lang="fa-IR" sz="1800" b="1" dirty="0">
                <a:cs typeface="B Koodak" panose="00000700000000000000" pitchFamily="2" charset="-78"/>
              </a:rPr>
              <a:t> </a:t>
            </a:r>
            <a:endParaRPr lang="en-US" sz="1800" dirty="0">
              <a:cs typeface="B Koodak" panose="00000700000000000000" pitchFamily="2" charset="-78"/>
            </a:endParaRPr>
          </a:p>
          <a:p>
            <a:pPr marL="0" indent="0" algn="r" rtl="1">
              <a:buNone/>
            </a:pPr>
            <a:r>
              <a:rPr lang="fa-IR" sz="1800" b="1" dirty="0">
                <a:solidFill>
                  <a:srgbClr val="FF0000"/>
                </a:solidFill>
                <a:latin typeface="Arial" panose="020B0604020202020204" pitchFamily="34" charset="0"/>
                <a:cs typeface="B Koodak" panose="00000700000000000000" pitchFamily="2" charset="-78"/>
              </a:rPr>
              <a:t>8-2-شناسایی خطرات اصلی</a:t>
            </a:r>
            <a:r>
              <a:rPr lang="en-US" sz="1800" dirty="0">
                <a:solidFill>
                  <a:srgbClr val="FF0000"/>
                </a:solidFill>
                <a:latin typeface="Arial" panose="020B0604020202020204" pitchFamily="34" charset="0"/>
                <a:cs typeface="B Koodak" panose="00000700000000000000" pitchFamily="2" charset="-78"/>
              </a:rPr>
              <a:t> (Hazard Identification)</a:t>
            </a:r>
          </a:p>
          <a:p>
            <a:pPr marL="0" indent="0" algn="r" rtl="1">
              <a:buNone/>
            </a:pPr>
            <a:r>
              <a:rPr lang="fa-IR" sz="1800" b="1" dirty="0">
                <a:latin typeface="Arial" panose="020B0604020202020204" pitchFamily="34" charset="0"/>
                <a:cs typeface="B Koodak" panose="00000700000000000000" pitchFamily="2" charset="-78"/>
              </a:rPr>
              <a:t>8-2-1-</a:t>
            </a:r>
            <a:r>
              <a:rPr lang="fa-IR" sz="1800" dirty="0">
                <a:latin typeface="Arial" panose="020B0604020202020204" pitchFamily="34" charset="0"/>
                <a:cs typeface="B Koodak" panose="00000700000000000000" pitchFamily="2" charset="-78"/>
              </a:rPr>
              <a:t> </a:t>
            </a:r>
            <a:r>
              <a:rPr lang="fa-IR" sz="1800" b="1" dirty="0">
                <a:latin typeface="Arial" panose="020B0604020202020204" pitchFamily="34" charset="0"/>
                <a:cs typeface="B Koodak" panose="00000700000000000000" pitchFamily="2" charset="-78"/>
              </a:rPr>
              <a:t>خطرات الکتریکی</a:t>
            </a:r>
            <a:r>
              <a:rPr lang="en-US" sz="1800" dirty="0">
                <a:latin typeface="Arial" panose="020B0604020202020204" pitchFamily="34" charset="0"/>
                <a:cs typeface="B Koodak" panose="00000700000000000000" pitchFamily="2" charset="-78"/>
              </a:rPr>
              <a:t> AC</a:t>
            </a:r>
            <a:r>
              <a:rPr lang="fa-IR" sz="1800" b="1" dirty="0">
                <a:latin typeface="Arial" panose="020B0604020202020204" pitchFamily="34" charset="0"/>
                <a:cs typeface="B Koodak" panose="00000700000000000000" pitchFamily="2" charset="-78"/>
              </a:rPr>
              <a:t>:</a:t>
            </a:r>
            <a:endParaRPr lang="en-US" sz="1800" dirty="0">
              <a:latin typeface="Arial" panose="020B0604020202020204" pitchFamily="34" charset="0"/>
              <a:cs typeface="B Koodak" panose="00000700000000000000" pitchFamily="2" charset="-78"/>
            </a:endParaRPr>
          </a:p>
          <a:p>
            <a:pPr marL="0" indent="0" algn="r" rtl="1">
              <a:buNone/>
            </a:pPr>
            <a:r>
              <a:rPr lang="ar-SA" sz="1800" b="1" dirty="0">
                <a:latin typeface="Arial" panose="020B0604020202020204" pitchFamily="34" charset="0"/>
                <a:cs typeface="B Koodak" panose="00000700000000000000" pitchFamily="2" charset="-78"/>
              </a:rPr>
              <a:t>تماس مستقیم یا غیرمستقیم با ولتاژ </a:t>
            </a:r>
            <a:r>
              <a:rPr lang="en-US" sz="1800" dirty="0">
                <a:latin typeface="Arial" panose="020B0604020202020204" pitchFamily="34" charset="0"/>
                <a:cs typeface="B Koodak" panose="00000700000000000000" pitchFamily="2" charset="-78"/>
              </a:rPr>
              <a:t>AC</a:t>
            </a:r>
            <a:r>
              <a:rPr lang="ar-SA" sz="1800" b="1" dirty="0">
                <a:latin typeface="Arial" panose="020B0604020202020204" pitchFamily="34" charset="0"/>
                <a:cs typeface="B Koodak" panose="00000700000000000000" pitchFamily="2" charset="-78"/>
              </a:rPr>
              <a:t> شبکه می‌تواند منجر به برق‌گرفتگی شدید یا مرگ شود، به‌ویژه در شرایط اتصال شل یا زمین نامناسب</a:t>
            </a:r>
            <a:endParaRPr lang="en-US" sz="1800" dirty="0">
              <a:latin typeface="Arial" panose="020B0604020202020204" pitchFamily="34" charset="0"/>
              <a:cs typeface="B Koodak" panose="00000700000000000000" pitchFamily="2" charset="-78"/>
            </a:endParaRPr>
          </a:p>
          <a:p>
            <a:pPr marL="0" lvl="0" indent="0" algn="r" rtl="1">
              <a:buNone/>
            </a:pPr>
            <a:r>
              <a:rPr lang="ar-SA" sz="1800" b="1" dirty="0">
                <a:latin typeface="Arial" panose="020B0604020202020204" pitchFamily="34" charset="0"/>
                <a:cs typeface="B Koodak" panose="00000700000000000000" pitchFamily="2" charset="-78"/>
              </a:rPr>
              <a:t>تماس مستقیم با ولتاژ شبکه (تک‌فاز یا سه‌فاز)</a:t>
            </a:r>
            <a:endParaRPr lang="en-US" sz="1800" dirty="0">
              <a:latin typeface="Arial" panose="020B0604020202020204" pitchFamily="34" charset="0"/>
              <a:cs typeface="B Koodak" panose="00000700000000000000" pitchFamily="2" charset="-78"/>
            </a:endParaRPr>
          </a:p>
          <a:p>
            <a:pPr marL="0" lvl="0" indent="0" algn="r" rtl="1">
              <a:buNone/>
            </a:pPr>
            <a:r>
              <a:rPr lang="ar-SA" sz="1800" b="1" dirty="0">
                <a:latin typeface="Arial" panose="020B0604020202020204" pitchFamily="34" charset="0"/>
                <a:cs typeface="B Koodak" panose="00000700000000000000" pitchFamily="2" charset="-78"/>
              </a:rPr>
              <a:t>شوک الکتریکی ناشی از</a:t>
            </a:r>
            <a:r>
              <a:rPr lang="en-US" sz="1800" dirty="0">
                <a:latin typeface="Arial" panose="020B0604020202020204" pitchFamily="34" charset="0"/>
                <a:cs typeface="B Koodak" panose="00000700000000000000" pitchFamily="2" charset="-78"/>
              </a:rPr>
              <a:t> Loss Connection</a:t>
            </a:r>
          </a:p>
          <a:p>
            <a:pPr marL="0" lvl="0" indent="0" algn="r" rtl="1">
              <a:buNone/>
            </a:pPr>
            <a:r>
              <a:rPr lang="ar-SA" sz="1800" b="1" dirty="0">
                <a:latin typeface="Arial" panose="020B0604020202020204" pitchFamily="34" charset="0"/>
                <a:cs typeface="B Koodak" panose="00000700000000000000" pitchFamily="2" charset="-78"/>
              </a:rPr>
              <a:t>برق‌گرفتگی در زمان تست با ابزار نامناسب</a:t>
            </a:r>
            <a:endParaRPr lang="en-US" sz="1800" dirty="0">
              <a:latin typeface="Arial" panose="020B0604020202020204" pitchFamily="34" charset="0"/>
              <a:cs typeface="B Koodak" panose="00000700000000000000" pitchFamily="2" charset="-78"/>
            </a:endParaRPr>
          </a:p>
          <a:p>
            <a:pPr marL="0" lvl="0" indent="0" algn="r" rtl="1">
              <a:buNone/>
            </a:pPr>
            <a:r>
              <a:rPr lang="ar-SA" sz="1800" b="1" dirty="0">
                <a:latin typeface="Arial" panose="020B0604020202020204" pitchFamily="34" charset="0"/>
                <a:cs typeface="B Koodak" panose="00000700000000000000" pitchFamily="2" charset="-78"/>
              </a:rPr>
              <a:t>خطای اندازه‌گیری در حضور نول شناور یا زمین نامناسب</a:t>
            </a:r>
            <a:endParaRPr lang="en-US" sz="1800" dirty="0">
              <a:latin typeface="Arial" panose="020B0604020202020204" pitchFamily="34" charset="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67</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7275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896544"/>
          </a:xfrm>
        </p:spPr>
        <p:txBody>
          <a:bodyPr/>
          <a:lstStyle/>
          <a:p>
            <a:pPr marL="0" indent="0" algn="r" rtl="1">
              <a:buNone/>
            </a:pPr>
            <a:r>
              <a:rPr lang="en-US" sz="1800" dirty="0" smtClean="0">
                <a:cs typeface="B Koodak" panose="00000700000000000000" pitchFamily="2" charset="-78"/>
              </a:rPr>
              <a:t> </a:t>
            </a:r>
            <a:endParaRPr lang="en-US" sz="1800" dirty="0" smtClean="0">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8-2-2-خطرات الکتریکی</a:t>
            </a:r>
            <a:r>
              <a:rPr lang="en-US" sz="1800" dirty="0" smtClean="0">
                <a:solidFill>
                  <a:srgbClr val="FF0000"/>
                </a:solidFill>
                <a:latin typeface="Arial" panose="020B0604020202020204" pitchFamily="34" charset="0"/>
                <a:cs typeface="B Koodak" panose="00000700000000000000" pitchFamily="2" charset="-78"/>
              </a:rPr>
              <a:t> DC </a:t>
            </a:r>
            <a:r>
              <a:rPr lang="fa-IR" sz="1800" b="1" dirty="0" smtClean="0">
                <a:solidFill>
                  <a:srgbClr val="FF0000"/>
                </a:solidFill>
                <a:latin typeface="Arial" panose="020B0604020202020204" pitchFamily="34" charset="0"/>
                <a:cs typeface="B Koodak" panose="00000700000000000000" pitchFamily="2" charset="-78"/>
              </a:rPr>
              <a:t>(بسیار مهم):</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ar-SA" sz="1800" b="1" dirty="0" smtClean="0">
                <a:latin typeface="Arial" panose="020B0604020202020204" pitchFamily="34" charset="0"/>
                <a:cs typeface="B Koodak" panose="00000700000000000000" pitchFamily="2" charset="-78"/>
              </a:rPr>
              <a:t>برخلاف تصور عمومی، </a:t>
            </a:r>
            <a:r>
              <a:rPr lang="en-US" sz="1800" dirty="0" smtClean="0">
                <a:latin typeface="Arial" panose="020B0604020202020204" pitchFamily="34" charset="0"/>
                <a:cs typeface="B Koodak" panose="00000700000000000000" pitchFamily="2" charset="-78"/>
              </a:rPr>
              <a:t>DC </a:t>
            </a:r>
            <a:r>
              <a:rPr lang="ar-SA" sz="1800" b="1" dirty="0" smtClean="0">
                <a:latin typeface="Arial" panose="020B0604020202020204" pitchFamily="34" charset="0"/>
                <a:cs typeface="B Koodak" panose="00000700000000000000" pitchFamily="2" charset="-78"/>
              </a:rPr>
              <a:t>در جریان‌های بالا خطرناک‌تر از</a:t>
            </a:r>
            <a:r>
              <a:rPr lang="en-US" sz="1800" dirty="0" smtClean="0">
                <a:latin typeface="Arial" panose="020B0604020202020204" pitchFamily="34" charset="0"/>
                <a:cs typeface="B Koodak" panose="00000700000000000000" pitchFamily="2" charset="-78"/>
              </a:rPr>
              <a:t> AC </a:t>
            </a:r>
            <a:r>
              <a:rPr lang="ar-SA" sz="1800" b="1" dirty="0" smtClean="0">
                <a:latin typeface="Arial" panose="020B0604020202020204" pitchFamily="34" charset="0"/>
                <a:cs typeface="B Koodak" panose="00000700000000000000" pitchFamily="2" charset="-78"/>
              </a:rPr>
              <a:t>است</a:t>
            </a:r>
            <a:r>
              <a:rPr lang="fa-IR" sz="1800" b="1" dirty="0" smtClean="0">
                <a:latin typeface="Arial" panose="020B0604020202020204" pitchFamily="34" charset="0"/>
                <a:cs typeface="B Koodak" panose="00000700000000000000" pitchFamily="2" charset="-78"/>
              </a:rPr>
              <a:t>. و به‌دلیل نداشتن نقطه صفر، باعث چسبندگی عضلانی و سوختگی شدید می‌شود و قطع آن در جریان بالا بسیار خطرناک است.</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چسبندگی عضلانی در جریان</a:t>
            </a:r>
            <a:r>
              <a:rPr lang="en-US" sz="1800" dirty="0" smtClean="0">
                <a:latin typeface="Arial" panose="020B0604020202020204" pitchFamily="34" charset="0"/>
                <a:cs typeface="B Koodak" panose="00000700000000000000" pitchFamily="2" charset="-78"/>
              </a:rPr>
              <a:t> DC</a:t>
            </a:r>
          </a:p>
          <a:p>
            <a:pPr lvl="1" algn="r" rtl="1"/>
            <a:r>
              <a:rPr lang="ar-SA" sz="1800" b="1" dirty="0" smtClean="0">
                <a:latin typeface="Arial" panose="020B0604020202020204" pitchFamily="34" charset="0"/>
                <a:cs typeface="B Koodak" panose="00000700000000000000" pitchFamily="2" charset="-78"/>
              </a:rPr>
              <a:t>عدم عبور از صفر</a:t>
            </a:r>
            <a:r>
              <a:rPr lang="en-US" sz="1800" dirty="0" smtClean="0">
                <a:latin typeface="Arial" panose="020B0604020202020204" pitchFamily="34" charset="0"/>
                <a:cs typeface="B Koodak" panose="00000700000000000000" pitchFamily="2" charset="-78"/>
              </a:rPr>
              <a:t> (No Zero Crossing)</a:t>
            </a:r>
          </a:p>
          <a:p>
            <a:pPr lvl="1" algn="r" rtl="1"/>
            <a:r>
              <a:rPr lang="ar-SA" sz="1800" b="1" dirty="0" smtClean="0">
                <a:latin typeface="Arial" panose="020B0604020202020204" pitchFamily="34" charset="0"/>
                <a:cs typeface="B Koodak" panose="00000700000000000000" pitchFamily="2" charset="-78"/>
              </a:rPr>
              <a:t>سوختگی شدید در زمان اتصال کوتاه</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انفجار فیوز فست</a:t>
            </a:r>
            <a:r>
              <a:rPr lang="en-US" sz="1800" dirty="0" smtClean="0">
                <a:latin typeface="Arial" panose="020B0604020202020204" pitchFamily="34" charset="0"/>
                <a:cs typeface="B Koodak" panose="00000700000000000000" pitchFamily="2" charset="-78"/>
              </a:rPr>
              <a:t> DC</a:t>
            </a:r>
          </a:p>
          <a:p>
            <a:pPr marL="0" indent="0" algn="r" rtl="1">
              <a:buNone/>
            </a:pPr>
            <a:r>
              <a:rPr lang="en-US" sz="1800" dirty="0" smtClean="0">
                <a:latin typeface="Arial" panose="020B0604020202020204" pitchFamily="34" charset="0"/>
                <a:cs typeface="B Koodak" panose="00000700000000000000" pitchFamily="2" charset="-78"/>
              </a:rPr>
              <a:t> </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8-2-3-</a:t>
            </a:r>
            <a:r>
              <a:rPr lang="fa-IR" sz="1800" dirty="0" smtClean="0">
                <a:solidFill>
                  <a:srgbClr val="FF0000"/>
                </a:solidFill>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خطرات حرارتی:</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ar-SA" sz="1800" b="1" dirty="0" smtClean="0">
                <a:latin typeface="Arial" panose="020B0604020202020204" pitchFamily="34" charset="0"/>
                <a:cs typeface="B Koodak" panose="00000700000000000000" pitchFamily="2" charset="-78"/>
              </a:rPr>
              <a:t>داغ‌شدن روغن، دیودها و تریستورها می‌تواند باعث سوختگی، تخریب عایق و حتی آتش‌سوزی شود</a:t>
            </a:r>
            <a:r>
              <a:rPr lang="en-US" sz="1800" dirty="0" smtClean="0">
                <a:latin typeface="Arial" panose="020B0604020202020204" pitchFamily="34" charset="0"/>
                <a:cs typeface="B Koodak" panose="00000700000000000000" pitchFamily="2" charset="-78"/>
              </a:rPr>
              <a:t>.</a:t>
            </a:r>
          </a:p>
          <a:p>
            <a:pPr lvl="1" algn="r" rtl="1"/>
            <a:r>
              <a:rPr lang="ar-SA" sz="1800" b="1" dirty="0" smtClean="0">
                <a:latin typeface="Arial" panose="020B0604020202020204" pitchFamily="34" charset="0"/>
                <a:cs typeface="B Koodak" panose="00000700000000000000" pitchFamily="2" charset="-78"/>
              </a:rPr>
              <a:t>دمای بالای روغن ترانس</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نقاط داغ در دیودها و تریستورها</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فن‌های معیوب و افزایش دما</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خطر سوختگی در تماس غیرمستقیم</a:t>
            </a:r>
            <a:endParaRPr lang="en-US" sz="1800" dirty="0" smtClean="0">
              <a:latin typeface="Arial" panose="020B0604020202020204" pitchFamily="34" charset="0"/>
              <a:cs typeface="B Koodak" panose="00000700000000000000" pitchFamily="2" charset="-78"/>
            </a:endParaRPr>
          </a:p>
          <a:p>
            <a:pPr marL="0" indent="0" algn="r" rtl="1">
              <a:buNone/>
            </a:pPr>
            <a:r>
              <a:rPr lang="en-US" sz="1800" dirty="0" smtClean="0">
                <a:cs typeface="B Koodak" panose="00000700000000000000" pitchFamily="2" charset="-78"/>
              </a:rPr>
              <a:t> </a:t>
            </a:r>
          </a:p>
          <a:p>
            <a:pPr marL="0" lv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68</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1957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040560"/>
          </a:xfrm>
        </p:spPr>
        <p:txBody>
          <a:bodyPr/>
          <a:lstStyle/>
          <a:p>
            <a:pPr marL="0" indent="0" algn="r" rtl="1">
              <a:buNone/>
            </a:pPr>
            <a:r>
              <a:rPr lang="en-US" sz="1800" dirty="0" smtClean="0">
                <a:cs typeface="B Koodak" panose="00000700000000000000" pitchFamily="2" charset="-78"/>
              </a:rPr>
              <a:t> </a:t>
            </a:r>
            <a:r>
              <a:rPr lang="en-US" sz="1800" dirty="0" smtClean="0">
                <a:solidFill>
                  <a:srgbClr val="FF0000"/>
                </a:solidFill>
                <a:cs typeface="B Koodak" panose="00000700000000000000" pitchFamily="2" charset="-78"/>
              </a:rPr>
              <a:t> </a:t>
            </a:r>
          </a:p>
          <a:p>
            <a:pPr marL="0" indent="0" algn="r" rtl="1">
              <a:buNone/>
            </a:pPr>
            <a:r>
              <a:rPr lang="fa-IR" sz="1800" b="1" dirty="0" smtClean="0">
                <a:solidFill>
                  <a:srgbClr val="FF0000"/>
                </a:solidFill>
                <a:cs typeface="B Koodak" panose="00000700000000000000" pitchFamily="2" charset="-78"/>
              </a:rPr>
              <a:t>8-2-4-خطرات مکانیکی:</a:t>
            </a:r>
            <a:endParaRPr lang="en-US" sz="1800" dirty="0" smtClean="0">
              <a:solidFill>
                <a:srgbClr val="FF0000"/>
              </a:solidFill>
              <a:cs typeface="B Koodak" panose="00000700000000000000" pitchFamily="2" charset="-78"/>
            </a:endParaRPr>
          </a:p>
          <a:p>
            <a:pPr marL="0" indent="0" algn="r" rtl="1">
              <a:buNone/>
            </a:pPr>
            <a:r>
              <a:rPr lang="ar-SA" sz="1800" b="1" dirty="0" smtClean="0">
                <a:cs typeface="B Koodak" panose="00000700000000000000" pitchFamily="2" charset="-78"/>
              </a:rPr>
              <a:t>جابجایی فریم داخلی، درب‌ها و قطعات سنگین بدون رعایت اصول ایمنی، خطر له‌شدگی و آسیب فیزیکی ایجاد می‌کند</a:t>
            </a:r>
            <a:r>
              <a:rPr lang="en-US" sz="1800" dirty="0" smtClean="0">
                <a:cs typeface="B Koodak" panose="00000700000000000000" pitchFamily="2" charset="-78"/>
              </a:rPr>
              <a:t>.</a:t>
            </a:r>
          </a:p>
          <a:p>
            <a:pPr lvl="1" algn="r" rtl="1"/>
            <a:r>
              <a:rPr lang="ar-SA" sz="1800" b="1" dirty="0" smtClean="0">
                <a:cs typeface="B Koodak" panose="00000700000000000000" pitchFamily="2" charset="-78"/>
              </a:rPr>
              <a:t>سقوط فریم داخلی هنگام بیرون کشیدن</a:t>
            </a:r>
            <a:endParaRPr lang="en-US" sz="1800" dirty="0" smtClean="0">
              <a:cs typeface="B Koodak" panose="00000700000000000000" pitchFamily="2" charset="-78"/>
            </a:endParaRPr>
          </a:p>
          <a:p>
            <a:pPr lvl="1" algn="r" rtl="1"/>
            <a:r>
              <a:rPr lang="ar-SA" sz="1800" b="1" dirty="0" smtClean="0">
                <a:cs typeface="B Koodak" panose="00000700000000000000" pitchFamily="2" charset="-78"/>
              </a:rPr>
              <a:t>له‌شدگی دست در درب‌ها و لولاها</a:t>
            </a:r>
            <a:endParaRPr lang="en-US" sz="1800" dirty="0" smtClean="0">
              <a:cs typeface="B Koodak" panose="00000700000000000000" pitchFamily="2" charset="-78"/>
            </a:endParaRPr>
          </a:p>
          <a:p>
            <a:pPr lvl="1" algn="r" rtl="1"/>
            <a:r>
              <a:rPr lang="ar-SA" sz="1800" b="1" dirty="0" smtClean="0">
                <a:cs typeface="B Koodak" panose="00000700000000000000" pitchFamily="2" charset="-78"/>
              </a:rPr>
              <a:t>آسیب در زمان جابجایی دستگاه</a:t>
            </a:r>
            <a:endParaRPr lang="en-US" sz="1800" b="1" dirty="0" smtClean="0">
              <a:cs typeface="B Koodak" panose="00000700000000000000" pitchFamily="2" charset="-78"/>
            </a:endParaRPr>
          </a:p>
          <a:p>
            <a:pPr marL="0" indent="0" algn="r" rtl="1">
              <a:buNone/>
            </a:pPr>
            <a:r>
              <a:rPr lang="en-US" sz="1800" dirty="0">
                <a:cs typeface="B Koodak" panose="00000700000000000000" pitchFamily="2" charset="-78"/>
              </a:rPr>
              <a:t> </a:t>
            </a:r>
          </a:p>
          <a:p>
            <a:pPr marL="0" indent="0" algn="r" rtl="1">
              <a:buNone/>
            </a:pPr>
            <a:r>
              <a:rPr lang="fa-IR" sz="1800" b="1" dirty="0">
                <a:solidFill>
                  <a:srgbClr val="FF0000"/>
                </a:solidFill>
                <a:cs typeface="B Koodak" panose="00000700000000000000" pitchFamily="2" charset="-78"/>
              </a:rPr>
              <a:t>8-2-5-خطرات شیمیایی:</a:t>
            </a:r>
            <a:endParaRPr lang="en-US" sz="1800" dirty="0">
              <a:solidFill>
                <a:srgbClr val="FF0000"/>
              </a:solidFill>
              <a:cs typeface="B Koodak" panose="00000700000000000000" pitchFamily="2" charset="-78"/>
            </a:endParaRPr>
          </a:p>
          <a:p>
            <a:pPr marL="0" indent="0" algn="r" rtl="1">
              <a:buNone/>
            </a:pPr>
            <a:r>
              <a:rPr lang="ar-SA" sz="1800" b="1" dirty="0">
                <a:cs typeface="B Koodak" panose="00000700000000000000" pitchFamily="2" charset="-78"/>
              </a:rPr>
              <a:t>روغن ترانس و سیلیکاژل حاوی کلرید کبالت می‌توانند برای سلامت انسان و محیط زیست خطرناک باشند</a:t>
            </a:r>
            <a:r>
              <a:rPr lang="en-US" sz="1800" dirty="0">
                <a:cs typeface="B Koodak" panose="00000700000000000000" pitchFamily="2" charset="-78"/>
              </a:rPr>
              <a:t>.</a:t>
            </a:r>
          </a:p>
          <a:p>
            <a:pPr lvl="1" algn="r" rtl="1"/>
            <a:r>
              <a:rPr lang="ar-SA" sz="1800" b="1" dirty="0">
                <a:cs typeface="B Koodak" panose="00000700000000000000" pitchFamily="2" charset="-78"/>
              </a:rPr>
              <a:t>تماس با روغن ترانسفورمر</a:t>
            </a:r>
            <a:endParaRPr lang="en-US" sz="1800" dirty="0">
              <a:cs typeface="B Koodak" panose="00000700000000000000" pitchFamily="2" charset="-78"/>
            </a:endParaRPr>
          </a:p>
          <a:p>
            <a:pPr lvl="1" algn="r" rtl="1"/>
            <a:r>
              <a:rPr lang="ar-SA" sz="1800" b="1" dirty="0">
                <a:cs typeface="B Koodak" panose="00000700000000000000" pitchFamily="2" charset="-78"/>
              </a:rPr>
              <a:t>سیلیکاژل آغشته به کلرید کبالت</a:t>
            </a:r>
            <a:endParaRPr lang="en-US" sz="1800" dirty="0">
              <a:cs typeface="B Koodak" panose="00000700000000000000" pitchFamily="2" charset="-78"/>
            </a:endParaRPr>
          </a:p>
          <a:p>
            <a:pPr lvl="1" algn="r" rtl="1"/>
            <a:r>
              <a:rPr lang="ar-SA" sz="1800" b="1" dirty="0">
                <a:cs typeface="B Koodak" panose="00000700000000000000" pitchFamily="2" charset="-78"/>
              </a:rPr>
              <a:t>بخارات روغن داغ</a:t>
            </a:r>
            <a:endParaRPr lang="en-US" sz="1800" dirty="0">
              <a:cs typeface="B Koodak" panose="00000700000000000000" pitchFamily="2" charset="-78"/>
            </a:endParaRPr>
          </a:p>
          <a:p>
            <a:pPr lvl="1" algn="r" rtl="1"/>
            <a:r>
              <a:rPr lang="ar-SA" sz="1800" b="1" dirty="0">
                <a:cs typeface="B Koodak" panose="00000700000000000000" pitchFamily="2" charset="-78"/>
              </a:rPr>
              <a:t>آلودگی زیست‌محیطی ناشی از نشت روغن</a:t>
            </a:r>
            <a:endParaRPr lang="en-US" sz="1600" dirty="0">
              <a:cs typeface="B Koodak" panose="00000700000000000000" pitchFamily="2" charset="-78"/>
            </a:endParaRPr>
          </a:p>
          <a:p>
            <a:pPr marL="0" indent="0" algn="r" rtl="1">
              <a:buNone/>
            </a:pPr>
            <a:r>
              <a:rPr lang="en-US" sz="1800" dirty="0">
                <a:cs typeface="B Koodak" panose="00000700000000000000" pitchFamily="2" charset="-78"/>
              </a:rPr>
              <a:t> </a:t>
            </a: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69</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274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24744"/>
            <a:ext cx="8496944" cy="7109639"/>
          </a:xfrm>
          <a:prstGeom prst="rect">
            <a:avLst/>
          </a:prstGeom>
        </p:spPr>
        <p:txBody>
          <a:bodyPr wrap="square">
            <a:spAutoFit/>
          </a:bodyPr>
          <a:lstStyle/>
          <a:p>
            <a:r>
              <a:rPr lang="ar-SA" b="1" dirty="0" smtClean="0">
                <a:cs typeface="B Koodak" panose="00000700000000000000" pitchFamily="2" charset="-78"/>
              </a:rPr>
              <a:t>در رکتیفایرهای قدیمی‌تر</a:t>
            </a:r>
            <a:r>
              <a:rPr lang="en-US" dirty="0" smtClean="0">
                <a:cs typeface="B Koodak" panose="00000700000000000000" pitchFamily="2" charset="-78"/>
              </a:rPr>
              <a:t>:</a:t>
            </a:r>
            <a:endParaRPr lang="fa-IR" dirty="0" smtClean="0">
              <a:cs typeface="B Koodak" panose="00000700000000000000" pitchFamily="2" charset="-78"/>
            </a:endParaRPr>
          </a:p>
          <a:p>
            <a:endParaRPr lang="fa-IR" dirty="0" smtClean="0">
              <a:cs typeface="B Koodak" panose="00000700000000000000" pitchFamily="2" charset="-78"/>
            </a:endParaRPr>
          </a:p>
          <a:p>
            <a:pPr lvl="0"/>
            <a:r>
              <a:rPr lang="ar-SA" b="1" dirty="0" smtClean="0">
                <a:cs typeface="B Koodak" panose="00000700000000000000" pitchFamily="2" charset="-78"/>
              </a:rPr>
              <a:t>کنترل توسط واریاک یا اتوترانس انجام می‌شود</a:t>
            </a:r>
            <a:endParaRPr lang="en-US" dirty="0" smtClean="0">
              <a:cs typeface="B Koodak" panose="00000700000000000000" pitchFamily="2" charset="-78"/>
            </a:endParaRPr>
          </a:p>
          <a:p>
            <a:r>
              <a:rPr lang="ar-SA" b="1" dirty="0" smtClean="0">
                <a:cs typeface="B Koodak" panose="00000700000000000000" pitchFamily="2" charset="-78"/>
              </a:rPr>
              <a:t>در رکتیفایرهای مدرن</a:t>
            </a:r>
            <a:r>
              <a:rPr lang="en-US" dirty="0" smtClean="0">
                <a:cs typeface="B Koodak" panose="00000700000000000000" pitchFamily="2" charset="-78"/>
              </a:rPr>
              <a:t>:</a:t>
            </a:r>
          </a:p>
          <a:p>
            <a:pPr lvl="0"/>
            <a:r>
              <a:rPr lang="ar-SA" b="1" dirty="0" smtClean="0">
                <a:cs typeface="B Koodak" panose="00000700000000000000" pitchFamily="2" charset="-78"/>
              </a:rPr>
              <a:t>برد الکترونیکی زاویه آتش تریستورها را کنترل می‌کند</a:t>
            </a:r>
            <a:endParaRPr lang="en-US" dirty="0" smtClean="0">
              <a:cs typeface="B Koodak" panose="00000700000000000000" pitchFamily="2" charset="-78"/>
            </a:endParaRPr>
          </a:p>
          <a:p>
            <a:r>
              <a:rPr lang="en-US" dirty="0" smtClean="0">
                <a:cs typeface="B Koodak" panose="00000700000000000000" pitchFamily="2" charset="-78"/>
              </a:rPr>
              <a:t> </a:t>
            </a:r>
            <a:endParaRPr lang="fa-IR" b="1" dirty="0">
              <a:cs typeface="B Koodak" panose="00000700000000000000" pitchFamily="2" charset="-78"/>
            </a:endParaRPr>
          </a:p>
          <a:p>
            <a:r>
              <a:rPr lang="ar-SA" b="1" dirty="0" smtClean="0">
                <a:cs typeface="B Koodak" panose="00000700000000000000" pitchFamily="2" charset="-78"/>
              </a:rPr>
              <a:t>اجزای اصلی مدار کنترل</a:t>
            </a:r>
            <a:r>
              <a:rPr lang="en-US" dirty="0" smtClean="0">
                <a:cs typeface="B Koodak" panose="00000700000000000000" pitchFamily="2" charset="-78"/>
              </a:rPr>
              <a:t>:</a:t>
            </a:r>
            <a:endParaRPr lang="fa-IR" dirty="0" smtClean="0">
              <a:cs typeface="B Koodak" panose="00000700000000000000" pitchFamily="2" charset="-78"/>
            </a:endParaRPr>
          </a:p>
          <a:p>
            <a:endParaRPr lang="fa-IR" dirty="0" smtClean="0">
              <a:cs typeface="B Koodak" panose="00000700000000000000" pitchFamily="2" charset="-78"/>
            </a:endParaRPr>
          </a:p>
          <a:p>
            <a:pPr lvl="0"/>
            <a:r>
              <a:rPr lang="ar-SA" b="1" dirty="0" smtClean="0">
                <a:cs typeface="B Koodak" panose="00000700000000000000" pitchFamily="2" charset="-78"/>
              </a:rPr>
              <a:t>برد کنترل</a:t>
            </a:r>
            <a:endParaRPr lang="en-US" dirty="0" smtClean="0">
              <a:cs typeface="B Koodak" panose="00000700000000000000" pitchFamily="2" charset="-78"/>
            </a:endParaRPr>
          </a:p>
          <a:p>
            <a:pPr lvl="0"/>
            <a:r>
              <a:rPr lang="ar-SA" b="1" dirty="0" smtClean="0">
                <a:cs typeface="B Koodak" panose="00000700000000000000" pitchFamily="2" charset="-78"/>
              </a:rPr>
              <a:t>ولوم تنظیم</a:t>
            </a:r>
            <a:endParaRPr lang="en-US" dirty="0" smtClean="0">
              <a:cs typeface="B Koodak" panose="00000700000000000000" pitchFamily="2" charset="-78"/>
            </a:endParaRPr>
          </a:p>
          <a:p>
            <a:pPr lvl="0"/>
            <a:r>
              <a:rPr lang="ar-SA" b="1" dirty="0" smtClean="0">
                <a:cs typeface="B Koodak" panose="00000700000000000000" pitchFamily="2" charset="-78"/>
              </a:rPr>
              <a:t>کلید انتخاب مود</a:t>
            </a:r>
            <a:r>
              <a:rPr lang="en-US" dirty="0" smtClean="0">
                <a:cs typeface="B Koodak" panose="00000700000000000000" pitchFamily="2" charset="-78"/>
              </a:rPr>
              <a:t> CC / CV</a:t>
            </a:r>
          </a:p>
          <a:p>
            <a:pPr lvl="0"/>
            <a:r>
              <a:rPr lang="ar-SA" b="1" dirty="0" smtClean="0">
                <a:cs typeface="B Koodak" panose="00000700000000000000" pitchFamily="2" charset="-78"/>
              </a:rPr>
              <a:t>منابع تغذیه داخلی</a:t>
            </a:r>
            <a:endParaRPr lang="en-US" dirty="0" smtClean="0">
              <a:cs typeface="B Koodak" panose="00000700000000000000" pitchFamily="2" charset="-78"/>
            </a:endParaRPr>
          </a:p>
          <a:p>
            <a:pPr lvl="0"/>
            <a:r>
              <a:rPr lang="ar-SA" b="1" dirty="0" smtClean="0">
                <a:cs typeface="B Koodak" panose="00000700000000000000" pitchFamily="2" charset="-78"/>
              </a:rPr>
              <a:t>تایمر (در برخی مدل‌ها)</a:t>
            </a:r>
            <a:endParaRPr lang="fa-IR" b="1" dirty="0" smtClean="0">
              <a:cs typeface="B Koodak" panose="00000700000000000000" pitchFamily="2" charset="-78"/>
            </a:endParaRPr>
          </a:p>
          <a:p>
            <a:endParaRPr lang="fa-IR" b="1" dirty="0">
              <a:cs typeface="B Koodak" panose="00000700000000000000" pitchFamily="2" charset="-78"/>
            </a:endParaRPr>
          </a:p>
          <a:p>
            <a:r>
              <a:rPr lang="fa-IR" b="1" dirty="0">
                <a:solidFill>
                  <a:srgbClr val="FF0000"/>
                </a:solidFill>
                <a:cs typeface="B Koodak" panose="00000700000000000000" pitchFamily="2" charset="-78"/>
              </a:rPr>
              <a:t>2-3-</a:t>
            </a:r>
            <a:r>
              <a:rPr lang="fa-IR" dirty="0">
                <a:solidFill>
                  <a:srgbClr val="FF0000"/>
                </a:solidFill>
                <a:cs typeface="B Koodak" panose="00000700000000000000" pitchFamily="2" charset="-78"/>
              </a:rPr>
              <a:t> </a:t>
            </a:r>
            <a:r>
              <a:rPr lang="fa-IR" b="1" dirty="0">
                <a:solidFill>
                  <a:srgbClr val="FF0000"/>
                </a:solidFill>
                <a:cs typeface="B Koodak" panose="00000700000000000000" pitchFamily="2" charset="-78"/>
              </a:rPr>
              <a:t>مدار حفاظت</a:t>
            </a:r>
            <a:r>
              <a:rPr lang="en-US" dirty="0">
                <a:solidFill>
                  <a:srgbClr val="FF0000"/>
                </a:solidFill>
                <a:cs typeface="B Koodak" panose="00000700000000000000" pitchFamily="2" charset="-78"/>
              </a:rPr>
              <a:t> (Protection Circuit</a:t>
            </a:r>
            <a:r>
              <a:rPr lang="en-US" dirty="0" smtClean="0">
                <a:solidFill>
                  <a:srgbClr val="FF0000"/>
                </a:solidFill>
                <a:cs typeface="B Koodak" panose="00000700000000000000" pitchFamily="2" charset="-78"/>
              </a:rPr>
              <a:t>)</a:t>
            </a:r>
            <a:r>
              <a:rPr lang="fa-IR" dirty="0" smtClean="0">
                <a:solidFill>
                  <a:srgbClr val="FF0000"/>
                </a:solidFill>
                <a:cs typeface="B Koodak" panose="00000700000000000000" pitchFamily="2" charset="-78"/>
              </a:rPr>
              <a:t>:</a:t>
            </a:r>
          </a:p>
          <a:p>
            <a:endParaRPr lang="en-US" dirty="0">
              <a:cs typeface="B Koodak" panose="00000700000000000000" pitchFamily="2" charset="-78"/>
            </a:endParaRPr>
          </a:p>
          <a:p>
            <a:r>
              <a:rPr lang="ar-SA" b="1" dirty="0">
                <a:cs typeface="B Koodak" panose="00000700000000000000" pitchFamily="2" charset="-78"/>
              </a:rPr>
              <a:t>مدار حفاظت برای جلوگیری از خسارت‌های جدی طراحی شده است. حذف یا بای‌پس این مدار، یکی از اشتباهات رایج و بسیار خطرناک در سایت ‌هاست</a:t>
            </a:r>
            <a:r>
              <a:rPr lang="en-US" dirty="0">
                <a:cs typeface="B Koodak" panose="00000700000000000000" pitchFamily="2" charset="-78"/>
              </a:rPr>
              <a:t>.</a:t>
            </a:r>
          </a:p>
          <a:p>
            <a:pPr lvl="0"/>
            <a:endParaRPr lang="fa-IR" b="1" dirty="0" smtClean="0">
              <a:cs typeface="B Koodak" panose="00000700000000000000" pitchFamily="2" charset="-78"/>
            </a:endParaRPr>
          </a:p>
          <a:p>
            <a:pPr lvl="0"/>
            <a:endParaRPr lang="en-US" dirty="0" smtClean="0">
              <a:cs typeface="B Koodak" panose="00000700000000000000" pitchFamily="2" charset="-78"/>
            </a:endParaRPr>
          </a:p>
          <a:p>
            <a:endParaRPr lang="en-US" dirty="0"/>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7</a:t>
            </a:fld>
            <a:endParaRPr lang="en-US" dirty="0"/>
          </a:p>
        </p:txBody>
      </p:sp>
    </p:spTree>
    <p:extLst>
      <p:ext uri="{BB962C8B-B14F-4D97-AF65-F5344CB8AC3E}">
        <p14:creationId xmlns:p14="http://schemas.microsoft.com/office/powerpoint/2010/main" val="168949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389437"/>
          </a:xfrm>
        </p:spPr>
        <p:txBody>
          <a:bodyPr/>
          <a:lstStyle/>
          <a:p>
            <a:pPr marL="0" indent="0" algn="r" rtl="1">
              <a:buNone/>
            </a:pPr>
            <a:r>
              <a:rPr lang="en-US" sz="1800" dirty="0" smtClean="0">
                <a:cs typeface="B Koodak" panose="00000700000000000000" pitchFamily="2" charset="-78"/>
              </a:rPr>
              <a:t> </a:t>
            </a:r>
            <a:r>
              <a:rPr lang="en-US" sz="1800" dirty="0" smtClean="0">
                <a:solidFill>
                  <a:srgbClr val="FF0000"/>
                </a:solidFill>
                <a:cs typeface="B Koodak" panose="00000700000000000000" pitchFamily="2" charset="-78"/>
              </a:rPr>
              <a:t> </a:t>
            </a:r>
          </a:p>
          <a:p>
            <a:pPr marL="0" indent="0" algn="r" rtl="1">
              <a:buNone/>
            </a:pPr>
            <a:r>
              <a:rPr lang="en-US" sz="1800" dirty="0" smtClean="0">
                <a:cs typeface="B Koodak" panose="00000700000000000000" pitchFamily="2" charset="-78"/>
              </a:rPr>
              <a:t> </a:t>
            </a:r>
            <a:endParaRPr lang="en-US" sz="1800" dirty="0" smtClean="0">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8-3-</a:t>
            </a:r>
            <a:r>
              <a:rPr lang="fa-IR" sz="1800" dirty="0" smtClean="0">
                <a:solidFill>
                  <a:srgbClr val="FF0000"/>
                </a:solidFill>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تجهیزات حفاظت فردی</a:t>
            </a:r>
            <a:r>
              <a:rPr lang="en-US" sz="1800" dirty="0" smtClean="0">
                <a:solidFill>
                  <a:srgbClr val="FF0000"/>
                </a:solidFill>
                <a:latin typeface="Arial" panose="020B0604020202020204" pitchFamily="34" charset="0"/>
                <a:cs typeface="B Koodak" panose="00000700000000000000" pitchFamily="2" charset="-78"/>
              </a:rPr>
              <a:t> (PPE)</a:t>
            </a:r>
            <a:r>
              <a:rPr lang="fa-IR" sz="1800" b="1" dirty="0" smtClean="0">
                <a:solidFill>
                  <a:srgbClr val="FF0000"/>
                </a:solidFill>
                <a:latin typeface="Arial" panose="020B0604020202020204" pitchFamily="34" charset="0"/>
                <a:cs typeface="B Koodak" panose="00000700000000000000" pitchFamily="2" charset="-78"/>
              </a:rPr>
              <a:t>:</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ar-SA" sz="1800" b="1" dirty="0" smtClean="0">
                <a:latin typeface="Arial" panose="020B0604020202020204" pitchFamily="34" charset="0"/>
                <a:cs typeface="B Koodak" panose="00000700000000000000" pitchFamily="2" charset="-78"/>
              </a:rPr>
              <a:t>استفاده از</a:t>
            </a:r>
            <a:r>
              <a:rPr lang="en-US" sz="1800" dirty="0" smtClean="0">
                <a:latin typeface="Arial" panose="020B0604020202020204" pitchFamily="34" charset="0"/>
                <a:cs typeface="B Koodak" panose="00000700000000000000" pitchFamily="2" charset="-78"/>
              </a:rPr>
              <a:t> PPE </a:t>
            </a:r>
            <a:r>
              <a:rPr lang="ar-SA" sz="1800" b="1" dirty="0" smtClean="0">
                <a:latin typeface="Arial" panose="020B0604020202020204" pitchFamily="34" charset="0"/>
                <a:cs typeface="B Koodak" panose="00000700000000000000" pitchFamily="2" charset="-78"/>
              </a:rPr>
              <a:t>شامل دستکش عایق، کفش ایمنی و لباس مناسب، احتمال برق‌گرفتگی و آسیب‌های فیزیکی را به‌طور چشمگیری کاهش می‌دهد</a:t>
            </a:r>
            <a:r>
              <a:rPr lang="en-US" sz="1800" dirty="0" smtClean="0">
                <a:latin typeface="Arial" panose="020B0604020202020204" pitchFamily="34" charset="0"/>
                <a:cs typeface="B Koodak" panose="00000700000000000000" pitchFamily="2" charset="-78"/>
              </a:rPr>
              <a:t>.</a:t>
            </a:r>
            <a:r>
              <a:rPr lang="ar-SA" sz="1800" b="1" dirty="0" smtClean="0">
                <a:latin typeface="Arial" panose="020B0604020202020204" pitchFamily="34" charset="0"/>
                <a:cs typeface="B Koodak" panose="00000700000000000000" pitchFamily="2" charset="-78"/>
              </a:rPr>
              <a:t>حداقل تجهیزات ایمنی الزامی</a:t>
            </a:r>
            <a:r>
              <a:rPr lang="en-US" sz="1800" dirty="0" smtClean="0">
                <a:latin typeface="Arial" panose="020B0604020202020204" pitchFamily="34" charset="0"/>
                <a:cs typeface="B Koodak" panose="00000700000000000000" pitchFamily="2" charset="-78"/>
              </a:rPr>
              <a:t>:</a:t>
            </a:r>
          </a:p>
          <a:p>
            <a:pPr lvl="1" algn="r" rtl="1"/>
            <a:r>
              <a:rPr lang="ar-SA" sz="1800" b="1" dirty="0" smtClean="0">
                <a:latin typeface="Arial" panose="020B0604020202020204" pitchFamily="34" charset="0"/>
                <a:cs typeface="B Koodak" panose="00000700000000000000" pitchFamily="2" charset="-78"/>
              </a:rPr>
              <a:t>دستکش عایق برق</a:t>
            </a:r>
            <a:r>
              <a:rPr lang="en-US" sz="1800" dirty="0" smtClean="0">
                <a:latin typeface="Arial" panose="020B0604020202020204" pitchFamily="34" charset="0"/>
                <a:cs typeface="B Koodak" panose="00000700000000000000" pitchFamily="2" charset="-78"/>
              </a:rPr>
              <a:t> ) Class 0 </a:t>
            </a:r>
            <a:r>
              <a:rPr lang="ar-SA" sz="1800" b="1" dirty="0" smtClean="0">
                <a:latin typeface="Arial" panose="020B0604020202020204" pitchFamily="34" charset="0"/>
                <a:cs typeface="B Koodak" panose="00000700000000000000" pitchFamily="2" charset="-78"/>
              </a:rPr>
              <a:t>یا بالاتر</a:t>
            </a:r>
            <a:r>
              <a:rPr lang="en-US" sz="1800" dirty="0" smtClean="0">
                <a:latin typeface="Arial" panose="020B0604020202020204" pitchFamily="34" charset="0"/>
                <a:cs typeface="B Koodak" panose="00000700000000000000" pitchFamily="2" charset="-78"/>
              </a:rPr>
              <a:t>(</a:t>
            </a:r>
            <a:r>
              <a:rPr lang="fa-IR" sz="1800" b="1" dirty="0" smtClean="0">
                <a:latin typeface="Arial" panose="020B0604020202020204" pitchFamily="34" charset="0"/>
                <a:cs typeface="B Koodak" panose="00000700000000000000" pitchFamily="2" charset="-78"/>
              </a:rPr>
              <a:t>  در زمان وصل برق</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کفش ایمنی عایق</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عینک ایمنی</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کلاه ایمنی</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ماسک تنفسی هنگام کار با سیلیکاژل</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عدم استفاده از</a:t>
            </a:r>
            <a:r>
              <a:rPr lang="en-US" sz="1800" dirty="0" smtClean="0">
                <a:latin typeface="Arial" panose="020B0604020202020204" pitchFamily="34" charset="0"/>
                <a:cs typeface="B Koodak" panose="00000700000000000000" pitchFamily="2" charset="-78"/>
              </a:rPr>
              <a:t> PPE </a:t>
            </a:r>
            <a:r>
              <a:rPr lang="ar-SA" sz="1800" b="1" dirty="0" smtClean="0">
                <a:latin typeface="Arial" panose="020B0604020202020204" pitchFamily="34" charset="0"/>
                <a:cs typeface="B Koodak" panose="00000700000000000000" pitchFamily="2" charset="-78"/>
              </a:rPr>
              <a:t>در عملیات عیب‌یابی، تخلف ایمنی محسوب می‌شود</a:t>
            </a:r>
            <a:r>
              <a:rPr lang="en-US" sz="1800" dirty="0" smtClean="0">
                <a:latin typeface="Arial" panose="020B0604020202020204" pitchFamily="34" charset="0"/>
                <a:cs typeface="B Koodak" panose="00000700000000000000" pitchFamily="2" charset="-78"/>
              </a:rPr>
              <a:t>.</a:t>
            </a:r>
          </a:p>
          <a:p>
            <a:pPr lvl="1" algn="r" rtl="1"/>
            <a:endParaRPr lang="en-US" sz="1800" dirty="0" smtClean="0">
              <a:latin typeface="Arial" panose="020B0604020202020204" pitchFamily="34" charset="0"/>
              <a:cs typeface="B Koodak" panose="00000700000000000000" pitchFamily="2" charset="-78"/>
            </a:endParaRPr>
          </a:p>
          <a:p>
            <a:pPr marL="0" indent="0" algn="r" rtl="1">
              <a:buNone/>
            </a:pPr>
            <a:r>
              <a:rPr lang="ar-SA" sz="1800" b="1" dirty="0" smtClean="0">
                <a:latin typeface="Arial" panose="020B0604020202020204" pitchFamily="34" charset="0"/>
                <a:cs typeface="B Koodak" panose="00000700000000000000" pitchFamily="2" charset="-78"/>
              </a:rPr>
              <a:t>* دستکش عایق </a:t>
            </a:r>
            <a:r>
              <a:rPr lang="en-US" sz="1800" dirty="0" smtClean="0">
                <a:latin typeface="Arial" panose="020B0604020202020204" pitchFamily="34" charset="0"/>
                <a:cs typeface="B Koodak" panose="00000700000000000000" pitchFamily="2" charset="-78"/>
              </a:rPr>
              <a:t>Class 0 </a:t>
            </a:r>
            <a:r>
              <a:rPr lang="en-US" sz="1800" b="1" dirty="0" smtClean="0">
                <a:latin typeface="Arial" panose="020B0604020202020204" pitchFamily="34" charset="0"/>
                <a:cs typeface="B Koodak" panose="00000700000000000000" pitchFamily="2" charset="-78"/>
              </a:rPr>
              <a:t> </a:t>
            </a:r>
            <a:r>
              <a:rPr lang="ar-SA" sz="1800" b="1" dirty="0" smtClean="0">
                <a:latin typeface="Arial" panose="020B0604020202020204" pitchFamily="34" charset="0"/>
                <a:cs typeface="B Koodak" panose="00000700000000000000" pitchFamily="2" charset="-78"/>
              </a:rPr>
              <a:t>دستکشی لاستیکی با عایق الکتریکی بالا است که برای کار روی تجهیزات برقدار فشار ضعیف طراحی شده که برای محافظت دست‌ها در برابر ولتاژهای تا 1000 ولت</a:t>
            </a:r>
            <a:r>
              <a:rPr lang="en-US" sz="1800" dirty="0" smtClean="0">
                <a:latin typeface="Arial" panose="020B0604020202020204" pitchFamily="34" charset="0"/>
                <a:cs typeface="B Koodak" panose="00000700000000000000" pitchFamily="2" charset="-78"/>
              </a:rPr>
              <a:t> AC </a:t>
            </a:r>
            <a:r>
              <a:rPr lang="ar-SA" sz="1800" b="1" dirty="0" smtClean="0">
                <a:latin typeface="Arial" panose="020B0604020202020204" pitchFamily="34" charset="0"/>
                <a:cs typeface="B Koodak" panose="00000700000000000000" pitchFamily="2" charset="-78"/>
              </a:rPr>
              <a:t>و </a:t>
            </a:r>
            <a:r>
              <a:rPr lang="en-US" sz="1800" dirty="0" smtClean="0">
                <a:latin typeface="Arial" panose="020B0604020202020204" pitchFamily="34" charset="0"/>
                <a:cs typeface="B Koodak" panose="00000700000000000000" pitchFamily="2" charset="-78"/>
              </a:rPr>
              <a:t>1500 </a:t>
            </a:r>
            <a:r>
              <a:rPr lang="ar-SA" sz="1800" b="1" dirty="0" smtClean="0">
                <a:latin typeface="Arial" panose="020B0604020202020204" pitchFamily="34" charset="0"/>
                <a:cs typeface="B Koodak" panose="00000700000000000000" pitchFamily="2" charset="-78"/>
              </a:rPr>
              <a:t>ولت</a:t>
            </a:r>
            <a:r>
              <a:rPr lang="en-US" sz="1800" dirty="0" smtClean="0">
                <a:latin typeface="Arial" panose="020B0604020202020204" pitchFamily="34" charset="0"/>
                <a:cs typeface="B Koodak" panose="00000700000000000000" pitchFamily="2" charset="-78"/>
              </a:rPr>
              <a:t> DC </a:t>
            </a:r>
            <a:r>
              <a:rPr lang="ar-SA" sz="1800" b="1" dirty="0" smtClean="0">
                <a:latin typeface="Arial" panose="020B0604020202020204" pitchFamily="34" charset="0"/>
                <a:cs typeface="B Koodak" panose="00000700000000000000" pitchFamily="2" charset="-78"/>
              </a:rPr>
              <a:t>به‌کار می‌رود</a:t>
            </a:r>
            <a:r>
              <a:rPr lang="en-US" sz="1800" dirty="0" smtClean="0">
                <a:latin typeface="Arial" panose="020B0604020202020204" pitchFamily="34" charset="0"/>
                <a:cs typeface="B Koodak" panose="00000700000000000000" pitchFamily="2" charset="-78"/>
              </a:rPr>
              <a:t>.</a:t>
            </a:r>
          </a:p>
          <a:p>
            <a:pPr marL="0" indent="0" algn="r" rtl="1">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70</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2203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03931901"/>
              </p:ext>
            </p:extLst>
          </p:nvPr>
        </p:nvGraphicFramePr>
        <p:xfrm>
          <a:off x="683568" y="2060848"/>
          <a:ext cx="7488831" cy="4032446"/>
        </p:xfrm>
        <a:graphic>
          <a:graphicData uri="http://schemas.openxmlformats.org/drawingml/2006/table">
            <a:tbl>
              <a:tblPr firstRow="1" firstCol="1" bandRow="1">
                <a:tableStyleId>{5C22544A-7EE6-4342-B048-85BDC9FD1C3A}</a:tableStyleId>
              </a:tblPr>
              <a:tblGrid>
                <a:gridCol w="1101752"/>
                <a:gridCol w="1180982"/>
                <a:gridCol w="1288329"/>
                <a:gridCol w="3917768"/>
              </a:tblGrid>
              <a:tr h="915253">
                <a:tc>
                  <a:txBody>
                    <a:bodyPr/>
                    <a:lstStyle/>
                    <a:p>
                      <a:pPr algn="ctr" rtl="1">
                        <a:lnSpc>
                          <a:spcPct val="107000"/>
                        </a:lnSpc>
                        <a:spcAft>
                          <a:spcPts val="800"/>
                        </a:spcAft>
                      </a:pPr>
                      <a:r>
                        <a:rPr lang="ar-SA" sz="1400" baseline="0" dirty="0">
                          <a:effectLst/>
                          <a:latin typeface="Arial" panose="020B0604020202020204" pitchFamily="34" charset="0"/>
                          <a:cs typeface="B Koodak" panose="00000700000000000000" pitchFamily="2" charset="-78"/>
                        </a:rPr>
                        <a:t>کلاس دستکش</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aseline="0" dirty="0" smtClean="0">
                          <a:effectLst/>
                          <a:latin typeface="Arial" panose="020B0604020202020204" pitchFamily="34" charset="0"/>
                          <a:cs typeface="B Koodak" panose="00000700000000000000" pitchFamily="2" charset="-78"/>
                        </a:rPr>
                        <a:t>حداکثر</a:t>
                      </a:r>
                      <a:r>
                        <a:rPr lang="en-US" sz="1400" baseline="0" dirty="0" smtClean="0">
                          <a:effectLst/>
                          <a:latin typeface="Arial" panose="020B0604020202020204" pitchFamily="34" charset="0"/>
                          <a:cs typeface="B Koodak" panose="00000700000000000000" pitchFamily="2" charset="-78"/>
                        </a:rPr>
                        <a:t/>
                      </a:r>
                      <a:br>
                        <a:rPr lang="en-US" sz="1400" baseline="0" dirty="0" smtClean="0">
                          <a:effectLst/>
                          <a:latin typeface="Arial" panose="020B0604020202020204" pitchFamily="34" charset="0"/>
                          <a:cs typeface="B Koodak" panose="00000700000000000000" pitchFamily="2" charset="-78"/>
                        </a:rPr>
                      </a:br>
                      <a:r>
                        <a:rPr lang="ar-SA" sz="1400" baseline="0" dirty="0" smtClean="0">
                          <a:effectLst/>
                          <a:latin typeface="Arial" panose="020B0604020202020204" pitchFamily="34" charset="0"/>
                          <a:cs typeface="B Koodak" panose="00000700000000000000" pitchFamily="2" charset="-78"/>
                        </a:rPr>
                        <a:t> </a:t>
                      </a:r>
                      <a:r>
                        <a:rPr lang="ar-SA" sz="1400" baseline="0" dirty="0">
                          <a:effectLst/>
                          <a:latin typeface="Arial" panose="020B0604020202020204" pitchFamily="34" charset="0"/>
                          <a:cs typeface="B Koodak" panose="00000700000000000000" pitchFamily="2" charset="-78"/>
                        </a:rPr>
                        <a:t>ولتاژ کاری</a:t>
                      </a:r>
                      <a:r>
                        <a:rPr lang="en-US" sz="1200" baseline="0" dirty="0">
                          <a:effectLst/>
                          <a:latin typeface="Arial" panose="020B0604020202020204" pitchFamily="34" charset="0"/>
                          <a:cs typeface="B Koodak" panose="00000700000000000000" pitchFamily="2" charset="-78"/>
                        </a:rPr>
                        <a:t> AC</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aseline="0" dirty="0" smtClean="0">
                          <a:effectLst/>
                          <a:latin typeface="Arial" panose="020B0604020202020204" pitchFamily="34" charset="0"/>
                          <a:cs typeface="B Koodak" panose="00000700000000000000" pitchFamily="2" charset="-78"/>
                        </a:rPr>
                        <a:t>حداکثر</a:t>
                      </a:r>
                      <a:endParaRPr lang="en-US" sz="1400" baseline="0" dirty="0" smtClean="0">
                        <a:effectLst/>
                        <a:latin typeface="Arial" panose="020B0604020202020204" pitchFamily="34" charset="0"/>
                        <a:cs typeface="B Koodak" panose="00000700000000000000" pitchFamily="2" charset="-78"/>
                      </a:endParaRPr>
                    </a:p>
                    <a:p>
                      <a:pPr algn="ctr" rtl="1">
                        <a:lnSpc>
                          <a:spcPct val="107000"/>
                        </a:lnSpc>
                        <a:spcAft>
                          <a:spcPts val="800"/>
                        </a:spcAft>
                      </a:pPr>
                      <a:r>
                        <a:rPr lang="ar-SA" sz="1400" baseline="0" dirty="0" smtClean="0">
                          <a:effectLst/>
                          <a:latin typeface="Arial" panose="020B0604020202020204" pitchFamily="34" charset="0"/>
                          <a:cs typeface="B Koodak" panose="00000700000000000000" pitchFamily="2" charset="-78"/>
                        </a:rPr>
                        <a:t> </a:t>
                      </a:r>
                      <a:r>
                        <a:rPr lang="ar-SA" sz="1400" baseline="0" dirty="0">
                          <a:effectLst/>
                          <a:latin typeface="Arial" panose="020B0604020202020204" pitchFamily="34" charset="0"/>
                          <a:cs typeface="B Koodak" panose="00000700000000000000" pitchFamily="2" charset="-78"/>
                        </a:rPr>
                        <a:t>ولتاژ کاری</a:t>
                      </a:r>
                      <a:r>
                        <a:rPr lang="en-US" sz="1200" baseline="0" dirty="0">
                          <a:effectLst/>
                          <a:latin typeface="Arial" panose="020B0604020202020204" pitchFamily="34" charset="0"/>
                          <a:cs typeface="B Koodak" panose="00000700000000000000" pitchFamily="2" charset="-78"/>
                        </a:rPr>
                        <a:t> DC</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aseline="0" dirty="0">
                          <a:effectLst/>
                          <a:latin typeface="Arial" panose="020B0604020202020204" pitchFamily="34" charset="0"/>
                          <a:cs typeface="B Koodak" panose="00000700000000000000" pitchFamily="2" charset="-78"/>
                        </a:rPr>
                        <a:t>کاربرد معمول</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40388">
                <a:tc>
                  <a:txBody>
                    <a:bodyPr/>
                    <a:lstStyle/>
                    <a:p>
                      <a:pPr algn="ctr" rtl="1">
                        <a:lnSpc>
                          <a:spcPct val="107000"/>
                        </a:lnSpc>
                        <a:spcAft>
                          <a:spcPts val="800"/>
                        </a:spcAft>
                      </a:pPr>
                      <a:r>
                        <a:rPr lang="en-US" sz="1200" baseline="0" dirty="0">
                          <a:effectLst/>
                          <a:latin typeface="Arial" panose="020B0604020202020204" pitchFamily="34" charset="0"/>
                          <a:cs typeface="B Koodak" panose="00000700000000000000" pitchFamily="2" charset="-78"/>
                        </a:rPr>
                        <a:t>Class 00</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dirty="0">
                          <a:effectLst/>
                          <a:latin typeface="Arial" panose="020B0604020202020204" pitchFamily="34" charset="0"/>
                          <a:cs typeface="B Koodak" panose="00000700000000000000" pitchFamily="2" charset="-78"/>
                        </a:rPr>
                        <a:t>تا </a:t>
                      </a:r>
                      <a:r>
                        <a:rPr lang="en-US" sz="1400" b="1" baseline="0" dirty="0">
                          <a:effectLst/>
                          <a:latin typeface="Arial" panose="020B0604020202020204" pitchFamily="34" charset="0"/>
                          <a:cs typeface="B Koodak" panose="00000700000000000000" pitchFamily="2" charset="-78"/>
                        </a:rPr>
                        <a:t>500 V</a:t>
                      </a:r>
                      <a:endParaRPr lang="en-US" sz="14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a:effectLst/>
                          <a:latin typeface="Arial" panose="020B0604020202020204" pitchFamily="34" charset="0"/>
                          <a:cs typeface="B Koodak" panose="00000700000000000000" pitchFamily="2" charset="-78"/>
                        </a:rPr>
                        <a:t>تا </a:t>
                      </a:r>
                      <a:r>
                        <a:rPr lang="en-US" sz="1400" b="1" baseline="0">
                          <a:effectLst/>
                          <a:latin typeface="Arial" panose="020B0604020202020204" pitchFamily="34" charset="0"/>
                          <a:cs typeface="B Koodak" panose="00000700000000000000" pitchFamily="2" charset="-78"/>
                        </a:rPr>
                        <a:t>750 V</a:t>
                      </a:r>
                      <a:endParaRPr lang="en-US" sz="1400" b="1" baseline="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1" baseline="0" dirty="0">
                          <a:effectLst/>
                          <a:latin typeface="Arial" panose="020B0604020202020204" pitchFamily="34" charset="0"/>
                          <a:cs typeface="B Koodak" panose="00000700000000000000" pitchFamily="2" charset="-78"/>
                        </a:rPr>
                        <a:t>تابلوهای کنترلی، تجهیزات ابزار دقیق، </a:t>
                      </a:r>
                      <a:r>
                        <a:rPr lang="en-US" sz="1200" b="1" baseline="0" dirty="0">
                          <a:effectLst/>
                          <a:latin typeface="Arial" panose="020B0604020202020204" pitchFamily="34" charset="0"/>
                          <a:cs typeface="B Koodak" panose="00000700000000000000" pitchFamily="2" charset="-78"/>
                        </a:rPr>
                        <a:t>DC </a:t>
                      </a:r>
                      <a:r>
                        <a:rPr lang="ar-SA" sz="1400" b="1" baseline="0" dirty="0">
                          <a:effectLst/>
                          <a:latin typeface="Arial" panose="020B0604020202020204" pitchFamily="34" charset="0"/>
                          <a:cs typeface="B Koodak" panose="00000700000000000000" pitchFamily="2" charset="-78"/>
                        </a:rPr>
                        <a:t>کم‌ولتاژ</a:t>
                      </a:r>
                      <a:endParaRPr lang="en-US" sz="12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915253">
                <a:tc>
                  <a:txBody>
                    <a:bodyPr/>
                    <a:lstStyle/>
                    <a:p>
                      <a:pPr algn="ctr" rtl="1">
                        <a:lnSpc>
                          <a:spcPct val="107000"/>
                        </a:lnSpc>
                        <a:spcAft>
                          <a:spcPts val="800"/>
                        </a:spcAft>
                      </a:pPr>
                      <a:r>
                        <a:rPr lang="en-US" sz="1200" baseline="0" dirty="0">
                          <a:effectLst/>
                          <a:latin typeface="Arial" panose="020B0604020202020204" pitchFamily="34" charset="0"/>
                          <a:cs typeface="B Koodak" panose="00000700000000000000" pitchFamily="2" charset="-78"/>
                        </a:rPr>
                        <a:t>Class 0</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dirty="0">
                          <a:effectLst/>
                          <a:latin typeface="Arial" panose="020B0604020202020204" pitchFamily="34" charset="0"/>
                          <a:cs typeface="B Koodak" panose="00000700000000000000" pitchFamily="2" charset="-78"/>
                        </a:rPr>
                        <a:t>تا </a:t>
                      </a:r>
                      <a:r>
                        <a:rPr lang="en-US" sz="1400" b="1" baseline="0" dirty="0">
                          <a:effectLst/>
                          <a:latin typeface="Arial" panose="020B0604020202020204" pitchFamily="34" charset="0"/>
                          <a:cs typeface="B Koodak" panose="00000700000000000000" pitchFamily="2" charset="-78"/>
                        </a:rPr>
                        <a:t>1000 V</a:t>
                      </a:r>
                      <a:endParaRPr lang="en-US" sz="14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dirty="0">
                          <a:effectLst/>
                          <a:latin typeface="Arial" panose="020B0604020202020204" pitchFamily="34" charset="0"/>
                          <a:cs typeface="B Koodak" panose="00000700000000000000" pitchFamily="2" charset="-78"/>
                        </a:rPr>
                        <a:t>تا </a:t>
                      </a:r>
                      <a:r>
                        <a:rPr lang="en-US" sz="1400" b="1" baseline="0" dirty="0">
                          <a:effectLst/>
                          <a:latin typeface="Arial" panose="020B0604020202020204" pitchFamily="34" charset="0"/>
                          <a:cs typeface="B Koodak" panose="00000700000000000000" pitchFamily="2" charset="-78"/>
                        </a:rPr>
                        <a:t>1500 V</a:t>
                      </a:r>
                      <a:endParaRPr lang="en-US" sz="14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1" baseline="0" dirty="0">
                          <a:effectLst/>
                          <a:latin typeface="Arial" panose="020B0604020202020204" pitchFamily="34" charset="0"/>
                          <a:cs typeface="B Koodak" panose="00000700000000000000" pitchFamily="2" charset="-78"/>
                        </a:rPr>
                        <a:t>ترانسفورمر رکتیفایر، تابلوهای فشار ضعیف، سیستم‌های</a:t>
                      </a:r>
                      <a:r>
                        <a:rPr lang="en-US" sz="1200" b="1" baseline="0" dirty="0">
                          <a:effectLst/>
                          <a:latin typeface="Arial" panose="020B0604020202020204" pitchFamily="34" charset="0"/>
                          <a:cs typeface="B Koodak" panose="00000700000000000000" pitchFamily="2" charset="-78"/>
                        </a:rPr>
                        <a:t> CP</a:t>
                      </a:r>
                      <a:endParaRPr lang="en-US" sz="12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40388">
                <a:tc>
                  <a:txBody>
                    <a:bodyPr/>
                    <a:lstStyle/>
                    <a:p>
                      <a:pPr algn="ctr" rtl="1">
                        <a:lnSpc>
                          <a:spcPct val="107000"/>
                        </a:lnSpc>
                        <a:spcAft>
                          <a:spcPts val="800"/>
                        </a:spcAft>
                      </a:pPr>
                      <a:r>
                        <a:rPr lang="en-US" sz="1200" baseline="0" dirty="0">
                          <a:effectLst/>
                          <a:latin typeface="Arial" panose="020B0604020202020204" pitchFamily="34" charset="0"/>
                          <a:cs typeface="B Koodak" panose="00000700000000000000" pitchFamily="2" charset="-78"/>
                        </a:rPr>
                        <a:t>Class 1</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a:effectLst/>
                          <a:latin typeface="Arial" panose="020B0604020202020204" pitchFamily="34" charset="0"/>
                          <a:cs typeface="B Koodak" panose="00000700000000000000" pitchFamily="2" charset="-78"/>
                        </a:rPr>
                        <a:t>تا </a:t>
                      </a:r>
                      <a:r>
                        <a:rPr lang="en-US" sz="1400" b="1" baseline="0">
                          <a:effectLst/>
                          <a:latin typeface="Arial" panose="020B0604020202020204" pitchFamily="34" charset="0"/>
                          <a:cs typeface="B Koodak" panose="00000700000000000000" pitchFamily="2" charset="-78"/>
                        </a:rPr>
                        <a:t>7.5 kV</a:t>
                      </a:r>
                      <a:endParaRPr lang="en-US" sz="1400" b="1" baseline="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dirty="0">
                          <a:effectLst/>
                          <a:latin typeface="Arial" panose="020B0604020202020204" pitchFamily="34" charset="0"/>
                          <a:cs typeface="B Koodak" panose="00000700000000000000" pitchFamily="2" charset="-78"/>
                        </a:rPr>
                        <a:t>تا </a:t>
                      </a:r>
                      <a:r>
                        <a:rPr lang="en-US" sz="1400" b="1" baseline="0" dirty="0">
                          <a:effectLst/>
                          <a:latin typeface="Arial" panose="020B0604020202020204" pitchFamily="34" charset="0"/>
                          <a:cs typeface="B Koodak" panose="00000700000000000000" pitchFamily="2" charset="-78"/>
                        </a:rPr>
                        <a:t>11.25 kV</a:t>
                      </a:r>
                      <a:endParaRPr lang="en-US" sz="14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1" baseline="0" dirty="0">
                          <a:effectLst/>
                          <a:latin typeface="Arial" panose="020B0604020202020204" pitchFamily="34" charset="0"/>
                          <a:cs typeface="B Koodak" panose="00000700000000000000" pitchFamily="2" charset="-78"/>
                        </a:rPr>
                        <a:t>شبکه‌های توزیع، پست‌های</a:t>
                      </a:r>
                      <a:r>
                        <a:rPr lang="en-US" sz="1200" b="1" baseline="0" dirty="0">
                          <a:effectLst/>
                          <a:latin typeface="Arial" panose="020B0604020202020204" pitchFamily="34" charset="0"/>
                          <a:cs typeface="B Koodak" panose="00000700000000000000" pitchFamily="2" charset="-78"/>
                        </a:rPr>
                        <a:t> MV</a:t>
                      </a:r>
                      <a:endParaRPr lang="en-US" sz="12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40388">
                <a:tc>
                  <a:txBody>
                    <a:bodyPr/>
                    <a:lstStyle/>
                    <a:p>
                      <a:pPr algn="ctr" rtl="1">
                        <a:lnSpc>
                          <a:spcPct val="107000"/>
                        </a:lnSpc>
                        <a:spcAft>
                          <a:spcPts val="800"/>
                        </a:spcAft>
                      </a:pPr>
                      <a:r>
                        <a:rPr lang="en-US" sz="1200" baseline="0" dirty="0">
                          <a:effectLst/>
                          <a:latin typeface="Arial" panose="020B0604020202020204" pitchFamily="34" charset="0"/>
                          <a:cs typeface="B Koodak" panose="00000700000000000000" pitchFamily="2" charset="-78"/>
                        </a:rPr>
                        <a:t>Class 2</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a:effectLst/>
                          <a:latin typeface="Arial" panose="020B0604020202020204" pitchFamily="34" charset="0"/>
                          <a:cs typeface="B Koodak" panose="00000700000000000000" pitchFamily="2" charset="-78"/>
                        </a:rPr>
                        <a:t>تا </a:t>
                      </a:r>
                      <a:r>
                        <a:rPr lang="en-US" sz="1400" b="1" baseline="0">
                          <a:effectLst/>
                          <a:latin typeface="Arial" panose="020B0604020202020204" pitchFamily="34" charset="0"/>
                          <a:cs typeface="B Koodak" panose="00000700000000000000" pitchFamily="2" charset="-78"/>
                        </a:rPr>
                        <a:t>17 kV</a:t>
                      </a:r>
                      <a:endParaRPr lang="en-US" sz="1400" b="1" baseline="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dirty="0">
                          <a:effectLst/>
                          <a:latin typeface="Arial" panose="020B0604020202020204" pitchFamily="34" charset="0"/>
                          <a:cs typeface="B Koodak" panose="00000700000000000000" pitchFamily="2" charset="-78"/>
                        </a:rPr>
                        <a:t>تا </a:t>
                      </a:r>
                      <a:r>
                        <a:rPr lang="en-US" sz="1400" b="1" baseline="0" dirty="0">
                          <a:effectLst/>
                          <a:latin typeface="Arial" panose="020B0604020202020204" pitchFamily="34" charset="0"/>
                          <a:cs typeface="B Koodak" panose="00000700000000000000" pitchFamily="2" charset="-78"/>
                        </a:rPr>
                        <a:t>25.5 kV</a:t>
                      </a:r>
                      <a:endParaRPr lang="en-US" sz="14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1" baseline="0" dirty="0">
                          <a:effectLst/>
                          <a:latin typeface="Arial" panose="020B0604020202020204" pitchFamily="34" charset="0"/>
                          <a:cs typeface="B Koodak" panose="00000700000000000000" pitchFamily="2" charset="-78"/>
                        </a:rPr>
                        <a:t>تجهیزات</a:t>
                      </a:r>
                      <a:r>
                        <a:rPr lang="en-US" sz="1200" b="1" baseline="0" dirty="0">
                          <a:effectLst/>
                          <a:latin typeface="Arial" panose="020B0604020202020204" pitchFamily="34" charset="0"/>
                          <a:cs typeface="B Koodak" panose="00000700000000000000" pitchFamily="2" charset="-78"/>
                        </a:rPr>
                        <a:t> MV </a:t>
                      </a:r>
                      <a:r>
                        <a:rPr lang="ar-SA" sz="1400" b="1" baseline="0" dirty="0">
                          <a:effectLst/>
                          <a:latin typeface="Arial" panose="020B0604020202020204" pitchFamily="34" charset="0"/>
                          <a:cs typeface="B Koodak" panose="00000700000000000000" pitchFamily="2" charset="-78"/>
                        </a:rPr>
                        <a:t>با ریسک بالا</a:t>
                      </a:r>
                      <a:endParaRPr lang="en-US" sz="12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40388">
                <a:tc>
                  <a:txBody>
                    <a:bodyPr/>
                    <a:lstStyle/>
                    <a:p>
                      <a:pPr algn="ctr" rtl="1">
                        <a:lnSpc>
                          <a:spcPct val="107000"/>
                        </a:lnSpc>
                        <a:spcAft>
                          <a:spcPts val="800"/>
                        </a:spcAft>
                      </a:pPr>
                      <a:r>
                        <a:rPr lang="en-US" sz="1200" baseline="0" dirty="0">
                          <a:effectLst/>
                          <a:latin typeface="Arial" panose="020B0604020202020204" pitchFamily="34" charset="0"/>
                          <a:cs typeface="B Koodak" panose="00000700000000000000" pitchFamily="2" charset="-78"/>
                        </a:rPr>
                        <a:t>Class 3</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a:effectLst/>
                          <a:latin typeface="Arial" panose="020B0604020202020204" pitchFamily="34" charset="0"/>
                          <a:cs typeface="B Koodak" panose="00000700000000000000" pitchFamily="2" charset="-78"/>
                        </a:rPr>
                        <a:t>تا </a:t>
                      </a:r>
                      <a:r>
                        <a:rPr lang="en-US" sz="1400" b="1" baseline="0">
                          <a:effectLst/>
                          <a:latin typeface="Arial" panose="020B0604020202020204" pitchFamily="34" charset="0"/>
                          <a:cs typeface="B Koodak" panose="00000700000000000000" pitchFamily="2" charset="-78"/>
                        </a:rPr>
                        <a:t>26.5 kV</a:t>
                      </a:r>
                      <a:endParaRPr lang="en-US" sz="1400" b="1" baseline="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dirty="0">
                          <a:effectLst/>
                          <a:latin typeface="Arial" panose="020B0604020202020204" pitchFamily="34" charset="0"/>
                          <a:cs typeface="B Koodak" panose="00000700000000000000" pitchFamily="2" charset="-78"/>
                        </a:rPr>
                        <a:t>تا </a:t>
                      </a:r>
                      <a:r>
                        <a:rPr lang="en-US" sz="1400" b="1" baseline="0" dirty="0">
                          <a:effectLst/>
                          <a:latin typeface="Arial" panose="020B0604020202020204" pitchFamily="34" charset="0"/>
                          <a:cs typeface="B Koodak" panose="00000700000000000000" pitchFamily="2" charset="-78"/>
                        </a:rPr>
                        <a:t>39.75 kV</a:t>
                      </a:r>
                      <a:endParaRPr lang="en-US" sz="14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1" baseline="0" dirty="0">
                          <a:effectLst/>
                          <a:latin typeface="Arial" panose="020B0604020202020204" pitchFamily="34" charset="0"/>
                          <a:cs typeface="B Koodak" panose="00000700000000000000" pitchFamily="2" charset="-78"/>
                        </a:rPr>
                        <a:t>خطوط و پست‌های فشار قوی</a:t>
                      </a:r>
                      <a:endParaRPr lang="en-US" sz="12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40388">
                <a:tc>
                  <a:txBody>
                    <a:bodyPr/>
                    <a:lstStyle/>
                    <a:p>
                      <a:pPr algn="ctr" rtl="1">
                        <a:lnSpc>
                          <a:spcPct val="107000"/>
                        </a:lnSpc>
                        <a:spcAft>
                          <a:spcPts val="800"/>
                        </a:spcAft>
                      </a:pPr>
                      <a:r>
                        <a:rPr lang="en-US" sz="1200" baseline="0" dirty="0">
                          <a:effectLst/>
                          <a:latin typeface="Arial" panose="020B0604020202020204" pitchFamily="34" charset="0"/>
                          <a:cs typeface="B Koodak" panose="00000700000000000000" pitchFamily="2" charset="-78"/>
                        </a:rPr>
                        <a:t>Class 4</a:t>
                      </a:r>
                      <a:endParaRPr lang="en-US" sz="1200"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a:effectLst/>
                          <a:latin typeface="Arial" panose="020B0604020202020204" pitchFamily="34" charset="0"/>
                          <a:cs typeface="B Koodak" panose="00000700000000000000" pitchFamily="2" charset="-78"/>
                        </a:rPr>
                        <a:t>تا </a:t>
                      </a:r>
                      <a:r>
                        <a:rPr lang="en-US" sz="1400" b="1" baseline="0">
                          <a:effectLst/>
                          <a:latin typeface="Arial" panose="020B0604020202020204" pitchFamily="34" charset="0"/>
                          <a:cs typeface="B Koodak" panose="00000700000000000000" pitchFamily="2" charset="-78"/>
                        </a:rPr>
                        <a:t>36 kV</a:t>
                      </a:r>
                      <a:endParaRPr lang="en-US" sz="1400" b="1" baseline="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600" b="1" baseline="0" dirty="0">
                          <a:effectLst/>
                          <a:latin typeface="Arial" panose="020B0604020202020204" pitchFamily="34" charset="0"/>
                          <a:cs typeface="B Koodak" panose="00000700000000000000" pitchFamily="2" charset="-78"/>
                        </a:rPr>
                        <a:t>تا </a:t>
                      </a:r>
                      <a:r>
                        <a:rPr lang="en-US" sz="1400" b="1" baseline="0" dirty="0">
                          <a:effectLst/>
                          <a:latin typeface="Arial" panose="020B0604020202020204" pitchFamily="34" charset="0"/>
                          <a:cs typeface="B Koodak" panose="00000700000000000000" pitchFamily="2" charset="-78"/>
                        </a:rPr>
                        <a:t>54 kV</a:t>
                      </a:r>
                      <a:endParaRPr lang="en-US" sz="14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800"/>
                        </a:spcAft>
                      </a:pPr>
                      <a:r>
                        <a:rPr lang="ar-SA" sz="1400" b="1" baseline="0" dirty="0">
                          <a:effectLst/>
                          <a:latin typeface="Arial" panose="020B0604020202020204" pitchFamily="34" charset="0"/>
                          <a:cs typeface="B Koodak" panose="00000700000000000000" pitchFamily="2" charset="-78"/>
                        </a:rPr>
                        <a:t>شبکه‌های</a:t>
                      </a:r>
                      <a:r>
                        <a:rPr lang="en-US" sz="1200" b="1" baseline="0" dirty="0">
                          <a:effectLst/>
                          <a:latin typeface="Arial" panose="020B0604020202020204" pitchFamily="34" charset="0"/>
                          <a:cs typeface="B Koodak" panose="00000700000000000000" pitchFamily="2" charset="-78"/>
                        </a:rPr>
                        <a:t> HV </a:t>
                      </a:r>
                      <a:r>
                        <a:rPr lang="ar-SA" sz="1400" b="1" baseline="0" dirty="0">
                          <a:effectLst/>
                          <a:latin typeface="Arial" panose="020B0604020202020204" pitchFamily="34" charset="0"/>
                          <a:cs typeface="B Koodak" panose="00000700000000000000" pitchFamily="2" charset="-78"/>
                        </a:rPr>
                        <a:t>و عملیات خاص برق</a:t>
                      </a:r>
                      <a:endParaRPr lang="en-US" sz="1200" b="1" baseline="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bl>
          </a:graphicData>
        </a:graphic>
      </p:graphicFrame>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71</a:t>
            </a:fld>
            <a:endParaRPr lang="en-US" dirty="0"/>
          </a:p>
        </p:txBody>
      </p:sp>
      <p:sp>
        <p:nvSpPr>
          <p:cNvPr id="6" name="Rectangle 5"/>
          <p:cNvSpPr/>
          <p:nvPr/>
        </p:nvSpPr>
        <p:spPr>
          <a:xfrm>
            <a:off x="4788024" y="1484784"/>
            <a:ext cx="2901755" cy="388696"/>
          </a:xfrm>
          <a:prstGeom prst="rect">
            <a:avLst/>
          </a:prstGeom>
        </p:spPr>
        <p:txBody>
          <a:bodyPr wrap="none">
            <a:spAutoFit/>
          </a:bodyPr>
          <a:lstStyle/>
          <a:p>
            <a:pPr algn="just">
              <a:lnSpc>
                <a:spcPct val="107000"/>
              </a:lnSpc>
              <a:spcAft>
                <a:spcPts val="800"/>
              </a:spcAft>
            </a:pPr>
            <a:r>
              <a:rPr lang="ar-SA" b="1" dirty="0">
                <a:ea typeface="Calibri" panose="020F0502020204030204" pitchFamily="34" charset="0"/>
                <a:cs typeface="B Koodak" panose="00000700000000000000" pitchFamily="2" charset="-78"/>
              </a:rPr>
              <a:t>کلاسه‌بندی دستکش‌های عایق برق</a:t>
            </a:r>
            <a:endParaRPr lang="en-US" sz="1600" dirty="0">
              <a:ea typeface="Calibri" panose="020F0502020204030204" pitchFamily="34" charset="0"/>
              <a:cs typeface="B Koodak" panose="00000700000000000000" pitchFamily="2" charset="-78"/>
            </a:endParaRPr>
          </a:p>
        </p:txBody>
      </p:sp>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723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042286"/>
            <a:ext cx="8229600" cy="4389437"/>
          </a:xfrm>
        </p:spPr>
        <p:txBody>
          <a:bodyPr/>
          <a:lstStyle/>
          <a:p>
            <a:pPr marL="0" indent="0" algn="r" rtl="1">
              <a:buNone/>
            </a:pPr>
            <a:r>
              <a:rPr lang="en-US" dirty="0"/>
              <a:t> </a:t>
            </a:r>
            <a:endParaRPr lang="en-US" sz="1800" dirty="0">
              <a:latin typeface="Arial" panose="020B0604020202020204" pitchFamily="34" charset="0"/>
              <a:cs typeface="B Koodak" panose="00000700000000000000" pitchFamily="2" charset="-78"/>
            </a:endParaRPr>
          </a:p>
          <a:p>
            <a:pPr marL="0" indent="0" algn="r" rtl="1">
              <a:buNone/>
            </a:pPr>
            <a:r>
              <a:rPr lang="fa-IR" sz="1800" b="1" dirty="0">
                <a:solidFill>
                  <a:srgbClr val="FF0000"/>
                </a:solidFill>
                <a:latin typeface="Arial" panose="020B0604020202020204" pitchFamily="34" charset="0"/>
                <a:cs typeface="B Koodak" panose="00000700000000000000" pitchFamily="2" charset="-78"/>
              </a:rPr>
              <a:t>8-4-</a:t>
            </a:r>
            <a:r>
              <a:rPr lang="fa-IR" sz="1800" dirty="0">
                <a:solidFill>
                  <a:srgbClr val="FF0000"/>
                </a:solidFill>
                <a:latin typeface="Arial" panose="020B0604020202020204" pitchFamily="34" charset="0"/>
                <a:cs typeface="B Koodak" panose="00000700000000000000" pitchFamily="2" charset="-78"/>
              </a:rPr>
              <a:t> </a:t>
            </a:r>
            <a:r>
              <a:rPr lang="fa-IR" sz="1800" b="1" dirty="0">
                <a:solidFill>
                  <a:srgbClr val="FF0000"/>
                </a:solidFill>
                <a:latin typeface="Arial" panose="020B0604020202020204" pitchFamily="34" charset="0"/>
                <a:cs typeface="B Koodak" panose="00000700000000000000" pitchFamily="2" charset="-78"/>
              </a:rPr>
              <a:t>الزامات</a:t>
            </a:r>
            <a:r>
              <a:rPr lang="en-US" sz="1800" dirty="0">
                <a:solidFill>
                  <a:srgbClr val="FF0000"/>
                </a:solidFill>
                <a:latin typeface="Arial" panose="020B0604020202020204" pitchFamily="34" charset="0"/>
                <a:cs typeface="B Koodak" panose="00000700000000000000" pitchFamily="2" charset="-78"/>
              </a:rPr>
              <a:t> Lock Out / Tag Out (LOTO)</a:t>
            </a:r>
            <a:r>
              <a:rPr lang="fa-IR" sz="1800" b="1" dirty="0" smtClean="0">
                <a:solidFill>
                  <a:srgbClr val="FF0000"/>
                </a:solidFill>
                <a:latin typeface="Arial" panose="020B0604020202020204" pitchFamily="34" charset="0"/>
                <a:cs typeface="B Koodak" panose="00000700000000000000" pitchFamily="2" charset="-78"/>
              </a:rPr>
              <a:t>:</a:t>
            </a:r>
            <a:endParaRPr lang="en-US" sz="1800" b="1" dirty="0" smtClean="0">
              <a:solidFill>
                <a:srgbClr val="FF0000"/>
              </a:solidFill>
              <a:latin typeface="Arial" panose="020B0604020202020204" pitchFamily="34" charset="0"/>
              <a:cs typeface="B Koodak" panose="00000700000000000000" pitchFamily="2" charset="-78"/>
            </a:endParaRPr>
          </a:p>
          <a:p>
            <a:pPr marL="0" indent="0" algn="r" rtl="1">
              <a:buNone/>
            </a:pPr>
            <a:endParaRPr lang="en-US" sz="1800" dirty="0">
              <a:solidFill>
                <a:srgbClr val="FF0000"/>
              </a:solidFill>
              <a:latin typeface="Arial" panose="020B0604020202020204" pitchFamily="34" charset="0"/>
              <a:cs typeface="B Koodak" panose="00000700000000000000" pitchFamily="2" charset="-78"/>
            </a:endParaRPr>
          </a:p>
          <a:p>
            <a:pPr marL="0" indent="0" algn="r" rtl="1">
              <a:buNone/>
            </a:pPr>
            <a:r>
              <a:rPr lang="en-US" sz="1800" dirty="0">
                <a:latin typeface="Arial" panose="020B0604020202020204" pitchFamily="34" charset="0"/>
                <a:cs typeface="B Koodak" panose="00000700000000000000" pitchFamily="2" charset="-78"/>
              </a:rPr>
              <a:t>LOTO </a:t>
            </a:r>
            <a:r>
              <a:rPr lang="ar-SA" sz="1800" b="1" dirty="0">
                <a:latin typeface="Arial" panose="020B0604020202020204" pitchFamily="34" charset="0"/>
                <a:cs typeface="B Koodak" panose="00000700000000000000" pitchFamily="2" charset="-78"/>
              </a:rPr>
              <a:t> تضمین می‌کند که تجهیز در زمان تعمیر یا عیب‌یابی به‌طور ناخواسته برق‌دار نشود و جان تکنسین حفظ گردد</a:t>
            </a:r>
            <a:r>
              <a:rPr lang="en-US" sz="1800" dirty="0">
                <a:latin typeface="Arial" panose="020B0604020202020204" pitchFamily="34" charset="0"/>
                <a:cs typeface="B Koodak" panose="00000700000000000000" pitchFamily="2" charset="-78"/>
              </a:rPr>
              <a:t>.</a:t>
            </a:r>
            <a:r>
              <a:rPr lang="ar-SA" sz="1800" b="1" dirty="0">
                <a:latin typeface="Arial" panose="020B0604020202020204" pitchFamily="34" charset="0"/>
                <a:cs typeface="B Koodak" panose="00000700000000000000" pitchFamily="2" charset="-78"/>
              </a:rPr>
              <a:t>بنابر این قبل از هرگونه تعمیر یا عیب‌یابی داخلی</a:t>
            </a:r>
            <a:r>
              <a:rPr lang="fa-IR" sz="1800" b="1" dirty="0">
                <a:latin typeface="Arial" panose="020B0604020202020204" pitchFamily="34" charset="0"/>
                <a:cs typeface="B Koodak" panose="00000700000000000000" pitchFamily="2" charset="-78"/>
              </a:rPr>
              <a:t> موارد ذیل را انجام دهید:</a:t>
            </a:r>
            <a:endParaRPr lang="en-US" sz="1800" dirty="0">
              <a:latin typeface="Arial" panose="020B0604020202020204" pitchFamily="34" charset="0"/>
              <a:cs typeface="B Koodak" panose="00000700000000000000" pitchFamily="2" charset="-78"/>
            </a:endParaRPr>
          </a:p>
          <a:p>
            <a:pPr lvl="1" algn="r" rtl="1"/>
            <a:r>
              <a:rPr lang="ar-SA" sz="2000" b="1" dirty="0">
                <a:latin typeface="Arial" panose="020B0604020202020204" pitchFamily="34" charset="0"/>
                <a:cs typeface="B Koodak" panose="00000700000000000000" pitchFamily="2" charset="-78"/>
              </a:rPr>
              <a:t>قطع برق ورودی اصلی</a:t>
            </a:r>
            <a:endParaRPr lang="en-US" sz="2000" dirty="0">
              <a:latin typeface="Arial" panose="020B0604020202020204" pitchFamily="34" charset="0"/>
              <a:cs typeface="B Koodak" panose="00000700000000000000" pitchFamily="2" charset="-78"/>
            </a:endParaRPr>
          </a:p>
          <a:p>
            <a:pPr lvl="1" algn="r" rtl="1"/>
            <a:r>
              <a:rPr lang="ar-SA" sz="2000" b="1" dirty="0">
                <a:latin typeface="Arial" panose="020B0604020202020204" pitchFamily="34" charset="0"/>
                <a:cs typeface="B Koodak" panose="00000700000000000000" pitchFamily="2" charset="-78"/>
              </a:rPr>
              <a:t>قفل‌گذاری فیزیکی کلید</a:t>
            </a:r>
            <a:endParaRPr lang="en-US" sz="2000" dirty="0">
              <a:latin typeface="Arial" panose="020B0604020202020204" pitchFamily="34" charset="0"/>
              <a:cs typeface="B Koodak" panose="00000700000000000000" pitchFamily="2" charset="-78"/>
            </a:endParaRPr>
          </a:p>
          <a:p>
            <a:pPr lvl="1" algn="r" rtl="1"/>
            <a:r>
              <a:rPr lang="ar-SA" sz="2000" b="1" dirty="0">
                <a:latin typeface="Arial" panose="020B0604020202020204" pitchFamily="34" charset="0"/>
                <a:cs typeface="B Koodak" panose="00000700000000000000" pitchFamily="2" charset="-78"/>
              </a:rPr>
              <a:t>نصب تگ هشدار</a:t>
            </a:r>
            <a:r>
              <a:rPr lang="en-US" sz="2000" dirty="0">
                <a:latin typeface="Arial" panose="020B0604020202020204" pitchFamily="34" charset="0"/>
                <a:cs typeface="B Koodak" panose="00000700000000000000" pitchFamily="2" charset="-78"/>
              </a:rPr>
              <a:t> (DO NOT ENERGIZE)</a:t>
            </a:r>
          </a:p>
          <a:p>
            <a:pPr lvl="1" algn="r" rtl="1"/>
            <a:r>
              <a:rPr lang="ar-SA" sz="2000" b="1" dirty="0">
                <a:latin typeface="Arial" panose="020B0604020202020204" pitchFamily="34" charset="0"/>
                <a:cs typeface="B Koodak" panose="00000700000000000000" pitchFamily="2" charset="-78"/>
              </a:rPr>
              <a:t>تخلیه انرژی ذخیره‌شده</a:t>
            </a:r>
            <a:r>
              <a:rPr lang="en-US" sz="2000" dirty="0">
                <a:latin typeface="Arial" panose="020B0604020202020204" pitchFamily="34" charset="0"/>
                <a:cs typeface="B Koodak" panose="00000700000000000000" pitchFamily="2" charset="-78"/>
              </a:rPr>
              <a:t> DC</a:t>
            </a:r>
          </a:p>
          <a:p>
            <a:pPr lvl="1" algn="r" rtl="1"/>
            <a:r>
              <a:rPr lang="ar-SA" sz="2000" b="1" dirty="0">
                <a:latin typeface="Arial" panose="020B0604020202020204" pitchFamily="34" charset="0"/>
                <a:cs typeface="B Koodak" panose="00000700000000000000" pitchFamily="2" charset="-78"/>
              </a:rPr>
              <a:t>اطمینان از صفر بودن ولتاژ با ابزار تست</a:t>
            </a:r>
            <a:endParaRPr lang="en-US" sz="2000" dirty="0">
              <a:latin typeface="Arial" panose="020B0604020202020204" pitchFamily="34" charset="0"/>
              <a:cs typeface="B Koodak" panose="00000700000000000000" pitchFamily="2" charset="-78"/>
            </a:endParaRPr>
          </a:p>
          <a:p>
            <a:pPr marL="0" indent="0" algn="r">
              <a:buNone/>
            </a:pPr>
            <a:endParaRPr lang="en-US" dirty="0"/>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72</a:t>
            </a:fld>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043608" y="3656296"/>
            <a:ext cx="1800200" cy="1744956"/>
          </a:xfrm>
          <a:prstGeom prst="rect">
            <a:avLst/>
          </a:prstGeom>
        </p:spPr>
      </p:pic>
      <p:sp>
        <p:nvSpPr>
          <p:cNvPr id="9" name="Rounded Rectangle 8"/>
          <p:cNvSpPr/>
          <p:nvPr/>
        </p:nvSpPr>
        <p:spPr>
          <a:xfrm>
            <a:off x="3563888" y="5227089"/>
            <a:ext cx="3744416" cy="348326"/>
          </a:xfrm>
          <a:prstGeom prst="round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ar-SA" b="1" dirty="0">
                <a:cs typeface="B Koodak" panose="00000700000000000000" pitchFamily="2" charset="-78"/>
              </a:rPr>
              <a:t>صرف خاموش بودن کلید به‌تنهایی کافی نیست</a:t>
            </a:r>
            <a:endParaRPr lang="en-US" dirty="0">
              <a:cs typeface="B Koodak" panose="00000700000000000000" pitchFamily="2" charset="-78"/>
            </a:endParaRPr>
          </a:p>
        </p:txBody>
      </p:sp>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Tree>
    <p:extLst>
      <p:ext uri="{BB962C8B-B14F-4D97-AF65-F5344CB8AC3E}">
        <p14:creationId xmlns:p14="http://schemas.microsoft.com/office/powerpoint/2010/main" val="33655309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389437"/>
          </a:xfrm>
        </p:spPr>
        <p:txBody>
          <a:bodyPr/>
          <a:lstStyle/>
          <a:p>
            <a:pPr marL="0" indent="0" algn="r" rtl="1">
              <a:buNone/>
            </a:pPr>
            <a:r>
              <a:rPr lang="en-US" sz="1800" dirty="0" smtClean="0">
                <a:cs typeface="B Koodak" panose="00000700000000000000" pitchFamily="2" charset="-78"/>
              </a:rPr>
              <a:t> </a:t>
            </a: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8-5-</a:t>
            </a:r>
            <a:r>
              <a:rPr lang="fa-IR" sz="1800" dirty="0" smtClean="0">
                <a:solidFill>
                  <a:srgbClr val="FF0000"/>
                </a:solidFill>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ایمنی در عیب‌یابی و تست</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ar-SA" sz="1800" b="1" dirty="0" smtClean="0">
                <a:latin typeface="Arial" panose="020B0604020202020204" pitchFamily="34" charset="0"/>
                <a:cs typeface="B Koodak" panose="00000700000000000000" pitchFamily="2" charset="-78"/>
              </a:rPr>
              <a:t>استفاده از ابزار سالم و روش‌های استاندارد تست، مانع از شوک الکتریکی، خطای اندازه‌گیری و آسیب به تجهیزات می‌شود</a:t>
            </a:r>
            <a:r>
              <a:rPr lang="en-US" sz="1800" dirty="0" smtClean="0">
                <a:latin typeface="Arial" panose="020B0604020202020204" pitchFamily="34" charset="0"/>
                <a:cs typeface="B Koodak" panose="00000700000000000000" pitchFamily="2" charset="-78"/>
              </a:rPr>
              <a:t>.</a:t>
            </a:r>
          </a:p>
          <a:p>
            <a:pPr lvl="1" algn="r" rtl="1"/>
            <a:r>
              <a:rPr lang="ar-SA" sz="2000" b="1" dirty="0" smtClean="0">
                <a:latin typeface="Arial" panose="020B0604020202020204" pitchFamily="34" charset="0"/>
                <a:cs typeface="B Koodak" panose="00000700000000000000" pitchFamily="2" charset="-78"/>
              </a:rPr>
              <a:t>استفاده انحصاری از مولتی‌متر کالیبره</a:t>
            </a:r>
            <a:endParaRPr lang="en-US" sz="2000" dirty="0" smtClean="0">
              <a:latin typeface="Arial" panose="020B0604020202020204" pitchFamily="34" charset="0"/>
              <a:cs typeface="B Koodak" panose="00000700000000000000" pitchFamily="2" charset="-78"/>
            </a:endParaRPr>
          </a:p>
          <a:p>
            <a:pPr lvl="1" algn="r" rtl="1"/>
            <a:r>
              <a:rPr lang="ar-SA" sz="2000" b="1" dirty="0" smtClean="0">
                <a:latin typeface="Arial" panose="020B0604020202020204" pitchFamily="34" charset="0"/>
                <a:cs typeface="B Koodak" panose="00000700000000000000" pitchFamily="2" charset="-78"/>
              </a:rPr>
              <a:t>ممنوعیت استفاده از فازمتر</a:t>
            </a:r>
            <a:endParaRPr lang="en-US" sz="2000" dirty="0" smtClean="0">
              <a:latin typeface="Arial" panose="020B0604020202020204" pitchFamily="34" charset="0"/>
              <a:cs typeface="B Koodak" panose="00000700000000000000" pitchFamily="2" charset="-78"/>
            </a:endParaRPr>
          </a:p>
          <a:p>
            <a:pPr lvl="1" algn="r" rtl="1"/>
            <a:r>
              <a:rPr lang="ar-SA" sz="2000" b="1" dirty="0" smtClean="0">
                <a:latin typeface="Arial" panose="020B0604020202020204" pitchFamily="34" charset="0"/>
                <a:cs typeface="B Koodak" panose="00000700000000000000" pitchFamily="2" charset="-78"/>
              </a:rPr>
              <a:t>استفاده از لامپ تست سری‌دار</a:t>
            </a:r>
            <a:endParaRPr lang="en-US" sz="2000" dirty="0" smtClean="0">
              <a:latin typeface="Arial" panose="020B0604020202020204" pitchFamily="34" charset="0"/>
              <a:cs typeface="B Koodak" panose="00000700000000000000" pitchFamily="2" charset="-78"/>
            </a:endParaRPr>
          </a:p>
          <a:p>
            <a:pPr lvl="1" algn="r" rtl="1"/>
            <a:r>
              <a:rPr lang="ar-SA" sz="2000" b="1" dirty="0" smtClean="0">
                <a:latin typeface="Arial" panose="020B0604020202020204" pitchFamily="34" charset="0"/>
                <a:cs typeface="B Koodak" panose="00000700000000000000" pitchFamily="2" charset="-78"/>
              </a:rPr>
              <a:t>تست فقط با یک دست</a:t>
            </a:r>
            <a:r>
              <a:rPr lang="ar-SA" sz="2000" dirty="0" smtClean="0">
                <a:latin typeface="Arial" panose="020B0604020202020204" pitchFamily="34" charset="0"/>
                <a:cs typeface="B Koodak" panose="00000700000000000000" pitchFamily="2" charset="-78"/>
              </a:rPr>
              <a:t> </a:t>
            </a:r>
            <a:r>
              <a:rPr lang="ar-SA" sz="2000" b="1" dirty="0" smtClean="0">
                <a:latin typeface="Arial" panose="020B0604020202020204" pitchFamily="34" charset="0"/>
                <a:cs typeface="B Koodak" panose="00000700000000000000" pitchFamily="2" charset="-78"/>
              </a:rPr>
              <a:t>(قانون</a:t>
            </a:r>
            <a:r>
              <a:rPr lang="en-US" sz="2000" dirty="0" smtClean="0">
                <a:latin typeface="Arial" panose="020B0604020202020204" pitchFamily="34" charset="0"/>
                <a:cs typeface="B Koodak" panose="00000700000000000000" pitchFamily="2" charset="-78"/>
              </a:rPr>
              <a:t> One-Hand Rule</a:t>
            </a:r>
            <a:r>
              <a:rPr lang="ar-SA" sz="2000" b="1" dirty="0" smtClean="0">
                <a:latin typeface="Arial" panose="020B0604020202020204" pitchFamily="34" charset="0"/>
                <a:cs typeface="B Koodak" panose="00000700000000000000" pitchFamily="2" charset="-78"/>
              </a:rPr>
              <a:t>)</a:t>
            </a:r>
            <a:endParaRPr lang="en-US" sz="2000" dirty="0" smtClean="0">
              <a:latin typeface="Arial" panose="020B0604020202020204" pitchFamily="34" charset="0"/>
              <a:cs typeface="B Koodak" panose="00000700000000000000" pitchFamily="2" charset="-78"/>
            </a:endParaRPr>
          </a:p>
          <a:p>
            <a:pPr lvl="1" algn="r" rtl="1"/>
            <a:r>
              <a:rPr lang="ar-SA" sz="2000" b="1" dirty="0" smtClean="0">
                <a:latin typeface="Arial" panose="020B0604020202020204" pitchFamily="34" charset="0"/>
                <a:cs typeface="B Koodak" panose="00000700000000000000" pitchFamily="2" charset="-78"/>
              </a:rPr>
              <a:t>عدم تست در شرایط رطوبت بالا</a:t>
            </a:r>
            <a:endParaRPr lang="en-US" sz="2000" dirty="0" smtClean="0">
              <a:latin typeface="Arial" panose="020B0604020202020204" pitchFamily="34" charset="0"/>
              <a:cs typeface="B Koodak" panose="00000700000000000000" pitchFamily="2" charset="-78"/>
            </a:endParaRPr>
          </a:p>
          <a:p>
            <a:pPr lvl="1" algn="r" rtl="1"/>
            <a:r>
              <a:rPr lang="ar-SA" sz="2000" b="1" dirty="0" smtClean="0">
                <a:latin typeface="Arial" panose="020B0604020202020204" pitchFamily="34" charset="0"/>
                <a:cs typeface="B Koodak" panose="00000700000000000000" pitchFamily="2" charset="-78"/>
              </a:rPr>
              <a:t>حضور حداقل دو نفر در سایت‌های پرریسک</a:t>
            </a:r>
            <a:endParaRPr lang="en-US" sz="2000" dirty="0" smtClean="0">
              <a:latin typeface="Arial" panose="020B0604020202020204" pitchFamily="34" charset="0"/>
              <a:cs typeface="B Koodak" panose="00000700000000000000" pitchFamily="2" charset="-78"/>
            </a:endParaRPr>
          </a:p>
          <a:p>
            <a:pPr marL="393700" lvl="1" indent="0" algn="r" rtl="1">
              <a:buNone/>
            </a:pPr>
            <a:endParaRPr lang="en-US" sz="2000" dirty="0" smtClean="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73</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5757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389437"/>
          </a:xfrm>
        </p:spPr>
        <p:txBody>
          <a:bodyPr/>
          <a:lstStyle/>
          <a:p>
            <a:pPr marL="0" indent="0" algn="r" rtl="1">
              <a:buNone/>
            </a:pPr>
            <a:r>
              <a:rPr lang="en-US" sz="1800" dirty="0" smtClean="0">
                <a:cs typeface="B Koodak" panose="00000700000000000000" pitchFamily="2" charset="-78"/>
              </a:rPr>
              <a:t> </a:t>
            </a: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8-6-الزامات ایمنی مدار حفاظت</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ar-SA" sz="1800" b="1" dirty="0" smtClean="0">
                <a:latin typeface="Arial" panose="020B0604020202020204" pitchFamily="34" charset="0"/>
                <a:cs typeface="B Koodak" panose="00000700000000000000" pitchFamily="2" charset="-78"/>
              </a:rPr>
              <a:t>مدارهای حفاظتی برای جلوگیری از خرابی فاجعه‌بار طراحی شده‌اند و حذف یا بای‌پس آن‌ها مستقیماً ریسک حادثه را افزایش می‌دهد</a:t>
            </a:r>
            <a:r>
              <a:rPr lang="en-US" sz="1800" dirty="0" smtClean="0">
                <a:latin typeface="Arial" panose="020B0604020202020204" pitchFamily="34" charset="0"/>
                <a:cs typeface="B Koodak" panose="00000700000000000000" pitchFamily="2" charset="-78"/>
              </a:rPr>
              <a:t>.</a:t>
            </a:r>
          </a:p>
          <a:p>
            <a:pPr lvl="1" algn="r" rtl="1"/>
            <a:r>
              <a:rPr lang="ar-SA" sz="1900" b="1" dirty="0" smtClean="0">
                <a:latin typeface="Arial" panose="020B0604020202020204" pitchFamily="34" charset="0"/>
                <a:cs typeface="B Koodak" panose="00000700000000000000" pitchFamily="2" charset="-78"/>
              </a:rPr>
              <a:t>بای‌پس کردن حفاظت‌ها ممنوع است</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فیوز جایگزین باید دقیقاً مطابق مشخصات باشد</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استفاده از کنترل فاز مخصوص</a:t>
            </a:r>
            <a:r>
              <a:rPr lang="en-US" sz="1900" dirty="0" smtClean="0">
                <a:latin typeface="Arial" panose="020B0604020202020204" pitchFamily="34" charset="0"/>
                <a:cs typeface="B Koodak" panose="00000700000000000000" pitchFamily="2" charset="-78"/>
              </a:rPr>
              <a:t> T/R</a:t>
            </a:r>
          </a:p>
          <a:p>
            <a:pPr lvl="1" algn="r" rtl="1"/>
            <a:r>
              <a:rPr lang="ar-SA" sz="1900" b="1" dirty="0" smtClean="0">
                <a:latin typeface="Arial" panose="020B0604020202020204" pitchFamily="34" charset="0"/>
                <a:cs typeface="B Koodak" panose="00000700000000000000" pitchFamily="2" charset="-78"/>
              </a:rPr>
              <a:t>عدم حذف اسنابر تریستور</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استفاده از برقگیر</a:t>
            </a:r>
            <a:r>
              <a:rPr lang="en-US" sz="1900" dirty="0" smtClean="0">
                <a:latin typeface="Arial" panose="020B0604020202020204" pitchFamily="34" charset="0"/>
                <a:cs typeface="B Koodak" panose="00000700000000000000" pitchFamily="2" charset="-78"/>
              </a:rPr>
              <a:t> AC </a:t>
            </a:r>
            <a:r>
              <a:rPr lang="ar-SA" sz="1900" b="1" dirty="0" smtClean="0">
                <a:latin typeface="Arial" panose="020B0604020202020204" pitchFamily="34" charset="0"/>
                <a:cs typeface="B Koodak" panose="00000700000000000000" pitchFamily="2" charset="-78"/>
              </a:rPr>
              <a:t>و</a:t>
            </a:r>
            <a:r>
              <a:rPr lang="en-US" sz="1900" dirty="0" smtClean="0">
                <a:latin typeface="Arial" panose="020B0604020202020204" pitchFamily="34" charset="0"/>
                <a:cs typeface="B Koodak" panose="00000700000000000000" pitchFamily="2" charset="-78"/>
              </a:rPr>
              <a:t> DC</a:t>
            </a:r>
            <a:endParaRPr lang="en-US" sz="1900" dirty="0">
              <a:latin typeface="Arial" panose="020B0604020202020204" pitchFamily="34" charset="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74</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9722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680520"/>
          </a:xfrm>
        </p:spPr>
        <p:txBody>
          <a:bodyPr/>
          <a:lstStyle/>
          <a:p>
            <a:pPr marL="0" indent="0" algn="r" rtl="1">
              <a:buNone/>
            </a:pPr>
            <a:r>
              <a:rPr lang="en-US" sz="1800" dirty="0" smtClean="0">
                <a:cs typeface="B Koodak" panose="00000700000000000000" pitchFamily="2" charset="-78"/>
              </a:rPr>
              <a:t> </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8-7-ایمنی کار روی تجهیزات روغنی</a:t>
            </a:r>
            <a:endParaRPr lang="en-US" sz="1800" dirty="0" smtClean="0">
              <a:solidFill>
                <a:srgbClr val="FF0000"/>
              </a:solidFill>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ممنوعیت باز کردن تانک داغ</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کنترل فشار داخلی قبل از باز کردن</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استفاده از سینی جمع‌آوری روغن</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جلوگیری از ورود رطوبت به روغن</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مدیریت پسماند روغن مطابق الزامات محیط زیست</a:t>
            </a:r>
            <a:endParaRPr lang="en-US" sz="1900" dirty="0" smtClean="0">
              <a:latin typeface="Arial" panose="020B0604020202020204" pitchFamily="34" charset="0"/>
              <a:cs typeface="B Koodak" panose="00000700000000000000" pitchFamily="2" charset="-78"/>
            </a:endParaRPr>
          </a:p>
          <a:p>
            <a:pPr marL="0" indent="0" algn="r" rtl="1">
              <a:buNone/>
            </a:pPr>
            <a:r>
              <a:rPr lang="en-US" sz="1800" dirty="0" smtClean="0">
                <a:latin typeface="Arial" panose="020B0604020202020204" pitchFamily="34" charset="0"/>
                <a:cs typeface="B Koodak" panose="00000700000000000000" pitchFamily="2" charset="-78"/>
              </a:rPr>
              <a:t> </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8-8-</a:t>
            </a:r>
            <a:r>
              <a:rPr lang="fa-IR" sz="1800" dirty="0" smtClean="0">
                <a:solidFill>
                  <a:srgbClr val="FF0000"/>
                </a:solidFill>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ایمنی رطوبت‌گیر و سیلیکاژل</a:t>
            </a:r>
            <a:endParaRPr lang="en-US" sz="1800" dirty="0" smtClean="0">
              <a:solidFill>
                <a:srgbClr val="FF0000"/>
              </a:solidFill>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استفاده از دستکش و ماسک</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جلوگیری از استنشاق گرد سیلیکاژل</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جمع‌آوری ضایعات طبق دستورالعمل</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عدم رهاسازی در محیط</a:t>
            </a:r>
            <a:endParaRPr lang="en-US" sz="1800" dirty="0" smtClean="0">
              <a:latin typeface="Arial" panose="020B0604020202020204" pitchFamily="34" charset="0"/>
              <a:cs typeface="B Koodak" panose="00000700000000000000" pitchFamily="2" charset="-78"/>
            </a:endParaRPr>
          </a:p>
          <a:p>
            <a:pPr lvl="1" algn="r" rtl="1"/>
            <a:r>
              <a:rPr lang="ar-SA" sz="1800" b="1" dirty="0" smtClean="0">
                <a:latin typeface="Arial" panose="020B0604020202020204" pitchFamily="34" charset="0"/>
                <a:cs typeface="B Koodak" panose="00000700000000000000" pitchFamily="2" charset="-78"/>
              </a:rPr>
              <a:t>جایگزینی سیلیکاژل آبی با نوع نارنجی (در صورت امکان)</a:t>
            </a:r>
            <a:endParaRPr lang="en-US" sz="1800" dirty="0" smtClean="0">
              <a:latin typeface="Arial" panose="020B0604020202020204" pitchFamily="34" charset="0"/>
              <a:cs typeface="B Koodak" panose="00000700000000000000" pitchFamily="2" charset="-78"/>
            </a:endParaRPr>
          </a:p>
          <a:p>
            <a:pPr marL="0" indent="0" algn="r" rtl="1">
              <a:buNone/>
            </a:pPr>
            <a:r>
              <a:rPr lang="en-US" sz="1800" dirty="0" smtClean="0">
                <a:cs typeface="B Koodak" panose="00000700000000000000" pitchFamily="2" charset="-78"/>
              </a:rPr>
              <a:t> </a:t>
            </a: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75</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4900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968552"/>
          </a:xfrm>
        </p:spPr>
        <p:txBody>
          <a:bodyPr/>
          <a:lstStyle/>
          <a:p>
            <a:pPr marL="0" indent="0" algn="r" rtl="1">
              <a:buNone/>
            </a:pPr>
            <a:r>
              <a:rPr lang="en-US" sz="1800" dirty="0" smtClean="0">
                <a:cs typeface="B Koodak" panose="00000700000000000000" pitchFamily="2" charset="-78"/>
              </a:rPr>
              <a:t>  </a:t>
            </a: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8-9-ایمنی در سایت‌های حفاظت کاتدی</a:t>
            </a:r>
            <a:endParaRPr lang="en-US" sz="1800" dirty="0" smtClean="0">
              <a:solidFill>
                <a:srgbClr val="FF0000"/>
              </a:solidFill>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اختلاف پتانسیل زمین</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وجود جریان‌های سرگردان</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ریسک تماس همزمان با سازه و زمین</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شرایط جوی (بارندگی، رطوبت خاک)</a:t>
            </a:r>
            <a:endParaRPr lang="en-US" sz="1900" dirty="0" smtClean="0">
              <a:latin typeface="Arial" panose="020B0604020202020204" pitchFamily="34" charset="0"/>
              <a:cs typeface="B Koodak" panose="00000700000000000000" pitchFamily="2" charset="-78"/>
            </a:endParaRPr>
          </a:p>
          <a:p>
            <a:pPr lvl="1" algn="r" rtl="1"/>
            <a:r>
              <a:rPr lang="ar-SA" sz="1900" b="1" dirty="0" smtClean="0">
                <a:latin typeface="Arial" panose="020B0604020202020204" pitchFamily="34" charset="0"/>
                <a:cs typeface="B Koodak" panose="00000700000000000000" pitchFamily="2" charset="-78"/>
              </a:rPr>
              <a:t>فاصله ایمن از خطوط انتقال برق</a:t>
            </a:r>
            <a:endParaRPr lang="en-US" sz="1900" dirty="0" smtClean="0">
              <a:latin typeface="Arial" panose="020B0604020202020204" pitchFamily="34" charset="0"/>
              <a:cs typeface="B Koodak" panose="00000700000000000000" pitchFamily="2" charset="-78"/>
            </a:endParaRPr>
          </a:p>
          <a:p>
            <a:pPr marL="0" indent="0" algn="r" rtl="1">
              <a:buNone/>
            </a:pPr>
            <a:r>
              <a:rPr lang="en-US" sz="1800" dirty="0">
                <a:latin typeface="Arial" panose="020B0604020202020204" pitchFamily="34" charset="0"/>
                <a:cs typeface="B Koodak" panose="00000700000000000000" pitchFamily="2" charset="-78"/>
              </a:rPr>
              <a:t> </a:t>
            </a:r>
          </a:p>
          <a:p>
            <a:pPr marL="0" indent="0" algn="r" rtl="1">
              <a:buNone/>
            </a:pPr>
            <a:r>
              <a:rPr lang="fa-IR" sz="1800" b="1" dirty="0">
                <a:solidFill>
                  <a:srgbClr val="FF0000"/>
                </a:solidFill>
                <a:latin typeface="Arial" panose="020B0604020202020204" pitchFamily="34" charset="0"/>
                <a:cs typeface="B Koodak" panose="00000700000000000000" pitchFamily="2" charset="-78"/>
              </a:rPr>
              <a:t>8-10-الزامات آموزشی و صلاحیت فنی</a:t>
            </a:r>
            <a:endParaRPr lang="en-US" sz="1800" dirty="0">
              <a:solidFill>
                <a:srgbClr val="FF0000"/>
              </a:solidFill>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آموزش ایمنی برق</a:t>
            </a:r>
            <a:r>
              <a:rPr lang="en-US" sz="1900" dirty="0">
                <a:latin typeface="Arial" panose="020B0604020202020204" pitchFamily="34" charset="0"/>
                <a:cs typeface="B Koodak" panose="00000700000000000000" pitchFamily="2" charset="-78"/>
              </a:rPr>
              <a:t> AC/DC</a:t>
            </a:r>
          </a:p>
          <a:p>
            <a:pPr lvl="1" algn="r" rtl="1"/>
            <a:r>
              <a:rPr lang="ar-SA" sz="1900" b="1" dirty="0">
                <a:latin typeface="Arial" panose="020B0604020202020204" pitchFamily="34" charset="0"/>
                <a:cs typeface="B Koodak" panose="00000700000000000000" pitchFamily="2" charset="-78"/>
              </a:rPr>
              <a:t>آموزش</a:t>
            </a:r>
            <a:r>
              <a:rPr lang="en-US" sz="1900" dirty="0">
                <a:latin typeface="Arial" panose="020B0604020202020204" pitchFamily="34" charset="0"/>
                <a:cs typeface="B Koodak" panose="00000700000000000000" pitchFamily="2" charset="-78"/>
              </a:rPr>
              <a:t> HSE </a:t>
            </a:r>
            <a:r>
              <a:rPr lang="ar-SA" sz="1900" b="1" dirty="0">
                <a:latin typeface="Arial" panose="020B0604020202020204" pitchFamily="34" charset="0"/>
                <a:cs typeface="B Koodak" panose="00000700000000000000" pitchFamily="2" charset="-78"/>
              </a:rPr>
              <a:t>سایت</a:t>
            </a:r>
            <a:r>
              <a:rPr lang="en-US" sz="1900" dirty="0">
                <a:latin typeface="Arial" panose="020B0604020202020204" pitchFamily="34" charset="0"/>
                <a:cs typeface="B Koodak" panose="00000700000000000000" pitchFamily="2" charset="-78"/>
              </a:rPr>
              <a:t> CP</a:t>
            </a:r>
          </a:p>
          <a:p>
            <a:pPr lvl="1" algn="r" rtl="1"/>
            <a:r>
              <a:rPr lang="ar-SA" sz="1900" b="1" dirty="0">
                <a:latin typeface="Arial" panose="020B0604020202020204" pitchFamily="34" charset="0"/>
                <a:cs typeface="B Koodak" panose="00000700000000000000" pitchFamily="2" charset="-78"/>
              </a:rPr>
              <a:t>آشنایی با دستورالعمل سازنده</a:t>
            </a:r>
            <a:endParaRPr lang="en-US" sz="1900" dirty="0">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مجوز کار</a:t>
            </a:r>
            <a:r>
              <a:rPr lang="en-US" sz="1900" dirty="0">
                <a:latin typeface="Arial" panose="020B0604020202020204" pitchFamily="34" charset="0"/>
                <a:cs typeface="B Koodak" panose="00000700000000000000" pitchFamily="2" charset="-78"/>
              </a:rPr>
              <a:t> (Permit to Work)</a:t>
            </a:r>
          </a:p>
          <a:p>
            <a:pPr lvl="1" algn="r" rtl="1"/>
            <a:r>
              <a:rPr lang="ar-SA" sz="1900" b="1" dirty="0">
                <a:latin typeface="Arial" panose="020B0604020202020204" pitchFamily="34" charset="0"/>
                <a:cs typeface="B Koodak" panose="00000700000000000000" pitchFamily="2" charset="-78"/>
              </a:rPr>
              <a:t>ثبت سوابق آموزشی</a:t>
            </a:r>
            <a:endParaRPr lang="en-US" sz="1900" dirty="0">
              <a:latin typeface="Arial" panose="020B0604020202020204" pitchFamily="34" charset="0"/>
              <a:cs typeface="B Koodak" panose="00000700000000000000" pitchFamily="2" charset="-78"/>
            </a:endParaRPr>
          </a:p>
          <a:p>
            <a:pPr marL="0" indent="0" algn="r" rtl="1">
              <a:buNone/>
            </a:pPr>
            <a:r>
              <a:rPr lang="en-US" sz="1800" dirty="0">
                <a:cs typeface="B Koodak" panose="00000700000000000000" pitchFamily="2" charset="-78"/>
              </a:rPr>
              <a:t> </a:t>
            </a: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76</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8365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114" y="1001478"/>
            <a:ext cx="8229600" cy="5163825"/>
          </a:xfrm>
        </p:spPr>
        <p:txBody>
          <a:bodyPr/>
          <a:lstStyle/>
          <a:p>
            <a:pPr marL="0" indent="0" algn="r" rtl="1">
              <a:buNone/>
            </a:pPr>
            <a:r>
              <a:rPr lang="en-US" sz="1800" dirty="0" smtClean="0">
                <a:solidFill>
                  <a:srgbClr val="FF0000"/>
                </a:solidFill>
                <a:cs typeface="B Koodak" panose="00000700000000000000" pitchFamily="2" charset="-78"/>
              </a:rPr>
              <a:t>  </a:t>
            </a:r>
            <a:endParaRPr lang="en-US" sz="1800" dirty="0" smtClean="0">
              <a:solidFill>
                <a:srgbClr val="FF0000"/>
              </a:solidFill>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8-11-ثبت </a:t>
            </a:r>
            <a:r>
              <a:rPr lang="fa-IR" sz="1800" b="1" dirty="0">
                <a:solidFill>
                  <a:srgbClr val="FF0000"/>
                </a:solidFill>
                <a:latin typeface="Arial" panose="020B0604020202020204" pitchFamily="34" charset="0"/>
                <a:cs typeface="B Koodak" panose="00000700000000000000" pitchFamily="2" charset="-78"/>
              </a:rPr>
              <a:t>حوادث، </a:t>
            </a:r>
            <a:r>
              <a:rPr lang="en-US" sz="1800" dirty="0">
                <a:solidFill>
                  <a:srgbClr val="FF0000"/>
                </a:solidFill>
                <a:latin typeface="Arial" panose="020B0604020202020204" pitchFamily="34" charset="0"/>
                <a:cs typeface="B Koodak" panose="00000700000000000000" pitchFamily="2" charset="-78"/>
              </a:rPr>
              <a:t>Near Miss </a:t>
            </a:r>
            <a:r>
              <a:rPr lang="fa-IR" sz="1800" b="1" dirty="0">
                <a:solidFill>
                  <a:srgbClr val="FF0000"/>
                </a:solidFill>
                <a:latin typeface="Arial" panose="020B0604020202020204" pitchFamily="34" charset="0"/>
                <a:cs typeface="B Koodak" panose="00000700000000000000" pitchFamily="2" charset="-78"/>
              </a:rPr>
              <a:t>و درس‌آموخته‌ها</a:t>
            </a:r>
            <a:endParaRPr lang="en-US" sz="1800" dirty="0">
              <a:solidFill>
                <a:srgbClr val="FF0000"/>
              </a:solidFill>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ثبت حوادث ایمنی</a:t>
            </a:r>
            <a:endParaRPr lang="en-US" sz="1900" dirty="0">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ثبت شبه‌حادثه</a:t>
            </a:r>
            <a:r>
              <a:rPr lang="en-US" sz="1900" dirty="0">
                <a:latin typeface="Arial" panose="020B0604020202020204" pitchFamily="34" charset="0"/>
                <a:cs typeface="B Koodak" panose="00000700000000000000" pitchFamily="2" charset="-78"/>
              </a:rPr>
              <a:t> (Near Miss)</a:t>
            </a:r>
          </a:p>
          <a:p>
            <a:pPr lvl="1" algn="r" rtl="1"/>
            <a:r>
              <a:rPr lang="ar-SA" sz="1900" b="1" dirty="0">
                <a:latin typeface="Arial" panose="020B0604020202020204" pitchFamily="34" charset="0"/>
                <a:cs typeface="B Koodak" panose="00000700000000000000" pitchFamily="2" charset="-78"/>
              </a:rPr>
              <a:t>تحلیل ریشه‌ای</a:t>
            </a:r>
            <a:r>
              <a:rPr lang="en-US" sz="1900" dirty="0">
                <a:latin typeface="Arial" panose="020B0604020202020204" pitchFamily="34" charset="0"/>
                <a:cs typeface="B Koodak" panose="00000700000000000000" pitchFamily="2" charset="-78"/>
              </a:rPr>
              <a:t> (RCA)</a:t>
            </a:r>
          </a:p>
          <a:p>
            <a:pPr lvl="1" algn="r" rtl="1"/>
            <a:r>
              <a:rPr lang="ar-SA" sz="1900" b="1" dirty="0">
                <a:latin typeface="Arial" panose="020B0604020202020204" pitchFamily="34" charset="0"/>
                <a:cs typeface="B Koodak" panose="00000700000000000000" pitchFamily="2" charset="-78"/>
              </a:rPr>
              <a:t>اصلاح دستورالعمل</a:t>
            </a:r>
            <a:endParaRPr lang="en-US" sz="1900" dirty="0">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آموزش مجدد پرسنل</a:t>
            </a:r>
            <a:endParaRPr lang="en-US" sz="1900" dirty="0">
              <a:latin typeface="Arial" panose="020B0604020202020204" pitchFamily="34" charset="0"/>
              <a:cs typeface="B Koodak" panose="00000700000000000000" pitchFamily="2" charset="-78"/>
            </a:endParaRPr>
          </a:p>
          <a:p>
            <a:pPr marL="0" indent="0" algn="r" rtl="1">
              <a:buNone/>
            </a:pPr>
            <a:r>
              <a:rPr lang="en-US" sz="1800" dirty="0">
                <a:latin typeface="Arial" panose="020B0604020202020204" pitchFamily="34" charset="0"/>
                <a:cs typeface="B Koodak" panose="00000700000000000000" pitchFamily="2" charset="-78"/>
              </a:rPr>
              <a:t> </a:t>
            </a:r>
          </a:p>
          <a:p>
            <a:pPr marL="0" indent="0" algn="r" rtl="1">
              <a:buNone/>
            </a:pPr>
            <a:r>
              <a:rPr lang="fa-IR" sz="1800" b="1" dirty="0">
                <a:solidFill>
                  <a:srgbClr val="FF0000"/>
                </a:solidFill>
                <a:latin typeface="Arial" panose="020B0604020202020204" pitchFamily="34" charset="0"/>
                <a:cs typeface="B Koodak" panose="00000700000000000000" pitchFamily="2" charset="-78"/>
              </a:rPr>
              <a:t>8-12-جمع‌بندی فصل ایمنی</a:t>
            </a:r>
            <a:endParaRPr lang="en-US" sz="1800" dirty="0">
              <a:solidFill>
                <a:srgbClr val="FF0000"/>
              </a:solidFill>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ایمنی در ترانسفورمر رکتیفایر</a:t>
            </a:r>
            <a:r>
              <a:rPr lang="en-US" sz="1900" dirty="0">
                <a:latin typeface="Arial" panose="020B0604020202020204" pitchFamily="34" charset="0"/>
                <a:cs typeface="B Koodak" panose="00000700000000000000" pitchFamily="2" charset="-78"/>
              </a:rPr>
              <a:t>:</a:t>
            </a:r>
          </a:p>
          <a:p>
            <a:pPr lvl="1" algn="r" rtl="1"/>
            <a:r>
              <a:rPr lang="ar-SA" sz="1900" b="1" dirty="0">
                <a:latin typeface="Arial" panose="020B0604020202020204" pitchFamily="34" charset="0"/>
                <a:cs typeface="B Koodak" panose="00000700000000000000" pitchFamily="2" charset="-78"/>
              </a:rPr>
              <a:t>یک گزینه نیست؛ الزام است</a:t>
            </a:r>
            <a:endParaRPr lang="en-US" sz="1900" dirty="0">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حذف حفاظت، حذف ایمنی است</a:t>
            </a:r>
            <a:endParaRPr lang="en-US" sz="1900" dirty="0">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تجربه بدون ایمنی، حادثه را تضمین می‌کند</a:t>
            </a:r>
            <a:endParaRPr lang="en-US" sz="1900" dirty="0">
              <a:latin typeface="Arial" panose="020B0604020202020204" pitchFamily="34" charset="0"/>
              <a:cs typeface="B Koodak" panose="00000700000000000000" pitchFamily="2" charset="-78"/>
            </a:endParaRPr>
          </a:p>
          <a:p>
            <a:pPr lvl="1" algn="r" rtl="1"/>
            <a:r>
              <a:rPr lang="ar-SA" sz="1900" b="1" dirty="0">
                <a:latin typeface="Arial" panose="020B0604020202020204" pitchFamily="34" charset="0"/>
                <a:cs typeface="B Koodak" panose="00000700000000000000" pitchFamily="2" charset="-78"/>
              </a:rPr>
              <a:t>اجرای</a:t>
            </a:r>
            <a:r>
              <a:rPr lang="en-US" sz="1900" dirty="0">
                <a:latin typeface="Arial" panose="020B0604020202020204" pitchFamily="34" charset="0"/>
                <a:cs typeface="B Koodak" panose="00000700000000000000" pitchFamily="2" charset="-78"/>
              </a:rPr>
              <a:t> HSE</a:t>
            </a:r>
            <a:r>
              <a:rPr lang="ar-SA" sz="1900" b="1" dirty="0">
                <a:latin typeface="Arial" panose="020B0604020202020204" pitchFamily="34" charset="0"/>
                <a:cs typeface="B Koodak" panose="00000700000000000000" pitchFamily="2" charset="-78"/>
              </a:rPr>
              <a:t>، عمر تجهیز و نیروی انسانی را افزایش می‌دهد</a:t>
            </a:r>
            <a:endParaRPr lang="en-US" sz="1900" dirty="0">
              <a:latin typeface="Arial" panose="020B0604020202020204" pitchFamily="34" charset="0"/>
              <a:cs typeface="B Koodak" panose="00000700000000000000" pitchFamily="2" charset="-78"/>
            </a:endParaRPr>
          </a:p>
          <a:p>
            <a:pPr marL="0" indent="0" algn="r">
              <a:buNone/>
            </a:pPr>
            <a:endParaRPr lang="en-US" sz="1800" dirty="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77</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2585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78</a:t>
            </a:fld>
            <a:endParaRPr lang="en-US" dirty="0"/>
          </a:p>
        </p:txBody>
      </p:sp>
      <p:sp>
        <p:nvSpPr>
          <p:cNvPr id="5" name="Rectangle 2"/>
          <p:cNvSpPr>
            <a:spLocks noChangeArrowheads="1"/>
          </p:cNvSpPr>
          <p:nvPr/>
        </p:nvSpPr>
        <p:spPr bwMode="auto">
          <a:xfrm>
            <a:off x="-2648212" y="1526595"/>
            <a:ext cx="11192423"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ar-SA" sz="3000" b="1" dirty="0">
                <a:solidFill>
                  <a:srgbClr val="FF0000"/>
                </a:solidFill>
                <a:cs typeface="B Koodak" panose="00000700000000000000" pitchFamily="2" charset="-78"/>
              </a:rPr>
              <a:t>فصل نهم</a:t>
            </a:r>
            <a:endParaRPr lang="en-US" sz="3000" dirty="0">
              <a:solidFill>
                <a:srgbClr val="FF0000"/>
              </a:solidFill>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lang="en-US" altLang="en-US" sz="3000" b="1" dirty="0">
              <a:solidFill>
                <a:srgbClr val="C00000"/>
              </a:solidFill>
              <a:ea typeface="Calibri" panose="020F0502020204030204" pitchFamily="34" charset="0"/>
              <a:cs typeface="B Nazanin" panose="000004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lang="en-US" altLang="en-US" sz="3000" b="1" dirty="0" smtClean="0">
              <a:solidFill>
                <a:srgbClr val="C00000"/>
              </a:solidFill>
              <a:ea typeface="Calibri" panose="020F0502020204030204" pitchFamily="34" charset="0"/>
              <a:cs typeface="B Nazanin" panose="000004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lang="en-US" altLang="en-US" sz="3000" b="1" dirty="0">
              <a:solidFill>
                <a:srgbClr val="C00000"/>
              </a:solidFill>
              <a:ea typeface="Calibri" panose="020F0502020204030204" pitchFamily="34" charset="0"/>
              <a:cs typeface="B Nazanin" panose="00000400000000000000" pitchFamily="2" charset="-78"/>
            </a:endParaRPr>
          </a:p>
          <a:p>
            <a:pPr algn="ctr"/>
            <a:r>
              <a:rPr lang="ar-SA" sz="3000" b="1" dirty="0" smtClean="0">
                <a:effectLst>
                  <a:outerShdw blurRad="38100" dist="19050" dir="2700000" algn="tl">
                    <a:schemeClr val="dk1">
                      <a:alpha val="40000"/>
                    </a:schemeClr>
                  </a:outerShdw>
                </a:effectLst>
                <a:cs typeface="B Koodak" panose="00000700000000000000" pitchFamily="2" charset="-78"/>
              </a:rPr>
              <a:t>پیوست </a:t>
            </a:r>
            <a:r>
              <a:rPr lang="fa-IR" sz="3000" b="1" dirty="0" smtClean="0">
                <a:effectLst>
                  <a:outerShdw blurRad="38100" dist="19050" dir="2700000" algn="tl">
                    <a:schemeClr val="dk1">
                      <a:alpha val="40000"/>
                    </a:schemeClr>
                  </a:outerShdw>
                </a:effectLst>
                <a:cs typeface="B Koodak" panose="00000700000000000000" pitchFamily="2" charset="-78"/>
              </a:rPr>
              <a:t>ها</a:t>
            </a:r>
            <a:r>
              <a:rPr lang="en-US" sz="3000" b="1" dirty="0" smtClean="0">
                <a:effectLst>
                  <a:outerShdw blurRad="38100" dist="19050" dir="2700000" algn="tl">
                    <a:schemeClr val="dk1">
                      <a:alpha val="40000"/>
                    </a:schemeClr>
                  </a:outerShdw>
                </a:effectLst>
                <a:cs typeface="B Koodak" panose="00000700000000000000" pitchFamily="2" charset="-78"/>
              </a:rPr>
              <a:t>                               </a:t>
            </a:r>
            <a:r>
              <a:rPr lang="en-US" sz="3200" b="1" dirty="0" smtClean="0">
                <a:effectLst>
                  <a:outerShdw blurRad="38100" dist="19050" dir="2700000" algn="tl">
                    <a:schemeClr val="dk1">
                      <a:alpha val="40000"/>
                    </a:schemeClr>
                  </a:outerShdw>
                </a:effectLst>
                <a:cs typeface="B Koodak" panose="00000700000000000000" pitchFamily="2" charset="-78"/>
              </a:rPr>
              <a:t> </a:t>
            </a:r>
            <a:endParaRPr lang="en-US" sz="3200" dirty="0">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1360264" y="19986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363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969459191"/>
              </p:ext>
            </p:extLst>
          </p:nvPr>
        </p:nvGraphicFramePr>
        <p:xfrm>
          <a:off x="1194583" y="2924944"/>
          <a:ext cx="6048672" cy="2340845"/>
        </p:xfrm>
        <a:graphic>
          <a:graphicData uri="http://schemas.openxmlformats.org/drawingml/2006/table">
            <a:tbl>
              <a:tblPr firstRow="1" firstCol="1" bandRow="1">
                <a:tableStyleId>{5C22544A-7EE6-4342-B048-85BDC9FD1C3A}</a:tableStyleId>
              </a:tblPr>
              <a:tblGrid>
                <a:gridCol w="4417343"/>
                <a:gridCol w="1631329"/>
              </a:tblGrid>
              <a:tr h="468169">
                <a:tc>
                  <a:txBody>
                    <a:bodyPr/>
                    <a:lstStyle/>
                    <a:p>
                      <a:pPr algn="ctr" rtl="1">
                        <a:lnSpc>
                          <a:spcPct val="107000"/>
                        </a:lnSpc>
                        <a:spcAft>
                          <a:spcPts val="0"/>
                        </a:spcAft>
                      </a:pPr>
                      <a:r>
                        <a:rPr lang="ar-SA" sz="1800" dirty="0">
                          <a:effectLst/>
                          <a:cs typeface="B Koodak" panose="00000700000000000000" pitchFamily="2" charset="-78"/>
                        </a:rPr>
                        <a:t>مورد</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c>
                  <a:txBody>
                    <a:bodyPr/>
                    <a:lstStyle/>
                    <a:p>
                      <a:pPr algn="ctr" rtl="1">
                        <a:lnSpc>
                          <a:spcPct val="107000"/>
                        </a:lnSpc>
                        <a:spcAft>
                          <a:spcPts val="0"/>
                        </a:spcAft>
                      </a:pPr>
                      <a:r>
                        <a:rPr lang="ar-SA" sz="1800" dirty="0">
                          <a:effectLst/>
                          <a:cs typeface="B Koodak" panose="00000700000000000000" pitchFamily="2" charset="-78"/>
                        </a:rPr>
                        <a:t>انجام شد</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r>
              <a:tr h="468169">
                <a:tc>
                  <a:txBody>
                    <a:bodyPr/>
                    <a:lstStyle/>
                    <a:p>
                      <a:pPr algn="ctr" rtl="1">
                        <a:lnSpc>
                          <a:spcPct val="107000"/>
                        </a:lnSpc>
                        <a:spcAft>
                          <a:spcPts val="0"/>
                        </a:spcAft>
                      </a:pPr>
                      <a:r>
                        <a:rPr lang="ar-SA" sz="1800" dirty="0">
                          <a:effectLst/>
                          <a:cs typeface="B Koodak" panose="00000700000000000000" pitchFamily="2" charset="-78"/>
                        </a:rPr>
                        <a:t>تمیزکاری داخلی</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c>
                  <a:txBody>
                    <a:bodyPr/>
                    <a:lstStyle/>
                    <a:p>
                      <a:pPr algn="ctr" rtl="1">
                        <a:lnSpc>
                          <a:spcPct val="107000"/>
                        </a:lnSpc>
                        <a:spcAft>
                          <a:spcPts val="0"/>
                        </a:spcAft>
                      </a:pPr>
                      <a:r>
                        <a:rPr lang="en-US" sz="1800">
                          <a:effectLst/>
                          <a:cs typeface="B Koodak" panose="00000700000000000000" pitchFamily="2" charset="-78"/>
                        </a:rPr>
                        <a:t>⬜</a:t>
                      </a:r>
                      <a:endParaRPr lang="en-US" sz="180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r>
              <a:tr h="468169">
                <a:tc>
                  <a:txBody>
                    <a:bodyPr/>
                    <a:lstStyle/>
                    <a:p>
                      <a:pPr algn="ctr" rtl="1">
                        <a:lnSpc>
                          <a:spcPct val="107000"/>
                        </a:lnSpc>
                        <a:spcAft>
                          <a:spcPts val="0"/>
                        </a:spcAft>
                      </a:pPr>
                      <a:r>
                        <a:rPr lang="ar-SA" sz="1800" dirty="0">
                          <a:effectLst/>
                          <a:cs typeface="B Koodak" panose="00000700000000000000" pitchFamily="2" charset="-78"/>
                        </a:rPr>
                        <a:t>بررسی فن‌ها</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c>
                  <a:txBody>
                    <a:bodyPr/>
                    <a:lstStyle/>
                    <a:p>
                      <a:pPr algn="ctr" rtl="1">
                        <a:lnSpc>
                          <a:spcPct val="107000"/>
                        </a:lnSpc>
                        <a:spcAft>
                          <a:spcPts val="0"/>
                        </a:spcAft>
                      </a:pPr>
                      <a:r>
                        <a:rPr lang="en-US" sz="1800">
                          <a:effectLst/>
                          <a:cs typeface="B Koodak" panose="00000700000000000000" pitchFamily="2" charset="-78"/>
                        </a:rPr>
                        <a:t>⬜</a:t>
                      </a:r>
                      <a:endParaRPr lang="en-US" sz="180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r>
              <a:tr h="468169">
                <a:tc>
                  <a:txBody>
                    <a:bodyPr/>
                    <a:lstStyle/>
                    <a:p>
                      <a:pPr algn="ctr" rtl="1">
                        <a:lnSpc>
                          <a:spcPct val="107000"/>
                        </a:lnSpc>
                        <a:spcAft>
                          <a:spcPts val="0"/>
                        </a:spcAft>
                      </a:pPr>
                      <a:r>
                        <a:rPr lang="ar-SA" sz="1800" dirty="0">
                          <a:effectLst/>
                          <a:cs typeface="B Koodak" panose="00000700000000000000" pitchFamily="2" charset="-78"/>
                        </a:rPr>
                        <a:t>کنترل اتصالات</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c>
                  <a:txBody>
                    <a:bodyPr/>
                    <a:lstStyle/>
                    <a:p>
                      <a:pPr algn="ctr" rtl="1">
                        <a:lnSpc>
                          <a:spcPct val="107000"/>
                        </a:lnSpc>
                        <a:spcAft>
                          <a:spcPts val="0"/>
                        </a:spcAft>
                      </a:pPr>
                      <a:r>
                        <a:rPr lang="en-US" sz="1800">
                          <a:effectLst/>
                          <a:cs typeface="B Koodak" panose="00000700000000000000" pitchFamily="2" charset="-78"/>
                        </a:rPr>
                        <a:t>⬜</a:t>
                      </a:r>
                      <a:endParaRPr lang="en-US" sz="180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r>
              <a:tr h="468169">
                <a:tc>
                  <a:txBody>
                    <a:bodyPr/>
                    <a:lstStyle/>
                    <a:p>
                      <a:pPr algn="ctr" rtl="1">
                        <a:lnSpc>
                          <a:spcPct val="107000"/>
                        </a:lnSpc>
                        <a:spcAft>
                          <a:spcPts val="0"/>
                        </a:spcAft>
                      </a:pPr>
                      <a:r>
                        <a:rPr lang="ar-SA" sz="1800" dirty="0">
                          <a:effectLst/>
                          <a:cs typeface="B Koodak" panose="00000700000000000000" pitchFamily="2" charset="-78"/>
                        </a:rPr>
                        <a:t>بررسی دما</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c>
                  <a:txBody>
                    <a:bodyPr/>
                    <a:lstStyle/>
                    <a:p>
                      <a:pPr algn="ctr" rtl="1">
                        <a:lnSpc>
                          <a:spcPct val="107000"/>
                        </a:lnSpc>
                        <a:spcAft>
                          <a:spcPts val="0"/>
                        </a:spcAft>
                      </a:pPr>
                      <a:r>
                        <a:rPr lang="en-US" sz="1800" dirty="0">
                          <a:effectLst/>
                          <a:cs typeface="B Koodak" panose="00000700000000000000" pitchFamily="2" charset="-78"/>
                        </a:rPr>
                        <a:t>⬜</a:t>
                      </a:r>
                      <a:endParaRPr lang="en-US" sz="1800" dirty="0">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tc>
              </a:tr>
            </a:tbl>
          </a:graphicData>
        </a:graphic>
      </p:graphicFrame>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79</a:t>
            </a:fld>
            <a:endParaRPr lang="en-US" dirty="0"/>
          </a:p>
        </p:txBody>
      </p:sp>
      <p:sp>
        <p:nvSpPr>
          <p:cNvPr id="8" name="Rectangle 7"/>
          <p:cNvSpPr/>
          <p:nvPr/>
        </p:nvSpPr>
        <p:spPr>
          <a:xfrm>
            <a:off x="5292080" y="2060848"/>
            <a:ext cx="1951175" cy="388696"/>
          </a:xfrm>
          <a:prstGeom prst="rect">
            <a:avLst/>
          </a:prstGeom>
        </p:spPr>
        <p:txBody>
          <a:bodyPr wrap="none">
            <a:spAutoFit/>
          </a:bodyPr>
          <a:lstStyle/>
          <a:p>
            <a:pPr algn="just">
              <a:lnSpc>
                <a:spcPct val="107000"/>
              </a:lnSpc>
              <a:spcAft>
                <a:spcPts val="800"/>
              </a:spcAft>
            </a:pPr>
            <a:r>
              <a:rPr lang="fa-IR" b="1" dirty="0">
                <a:solidFill>
                  <a:srgbClr val="002060"/>
                </a:solidFill>
                <a:ea typeface="Calibri" panose="020F0502020204030204" pitchFamily="34" charset="0"/>
                <a:cs typeface="B Koodak" panose="00000700000000000000" pitchFamily="2" charset="-78"/>
              </a:rPr>
              <a:t>9-1-چک‌لیست ماهانه</a:t>
            </a:r>
            <a:endParaRPr lang="en-US" sz="1600" dirty="0">
              <a:ea typeface="Calibri" panose="020F0502020204030204" pitchFamily="34" charset="0"/>
              <a:cs typeface="B Koodak" panose="00000700000000000000" pitchFamily="2" charset="-78"/>
            </a:endParaRPr>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574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08720"/>
            <a:ext cx="8363272" cy="7663636"/>
          </a:xfrm>
          <a:prstGeom prst="rect">
            <a:avLst/>
          </a:prstGeom>
        </p:spPr>
        <p:txBody>
          <a:bodyPr wrap="square">
            <a:spAutoFit/>
          </a:bodyPr>
          <a:lstStyle/>
          <a:p>
            <a:r>
              <a:rPr lang="en-US" dirty="0" smtClean="0">
                <a:cs typeface="B Koodak" panose="00000700000000000000" pitchFamily="2" charset="-78"/>
              </a:rPr>
              <a:t> </a:t>
            </a:r>
            <a:r>
              <a:rPr lang="ar-SA" b="1" dirty="0" smtClean="0">
                <a:cs typeface="B Koodak" panose="00000700000000000000" pitchFamily="2" charset="-78"/>
              </a:rPr>
              <a:t>اجزای </a:t>
            </a:r>
            <a:r>
              <a:rPr lang="ar-SA" b="1" dirty="0">
                <a:cs typeface="B Koodak" panose="00000700000000000000" pitchFamily="2" charset="-78"/>
              </a:rPr>
              <a:t>حفاظتی شامل</a:t>
            </a:r>
            <a:r>
              <a:rPr lang="en-US" dirty="0">
                <a:cs typeface="B Koodak" panose="00000700000000000000" pitchFamily="2" charset="-78"/>
              </a:rPr>
              <a:t>:</a:t>
            </a:r>
          </a:p>
          <a:p>
            <a:pPr lvl="0"/>
            <a:r>
              <a:rPr lang="ar-SA" b="1" dirty="0">
                <a:cs typeface="B Koodak" panose="00000700000000000000" pitchFamily="2" charset="-78"/>
              </a:rPr>
              <a:t>فیوزهای ورودی</a:t>
            </a:r>
            <a:endParaRPr lang="en-US" dirty="0">
              <a:cs typeface="B Koodak" panose="00000700000000000000" pitchFamily="2" charset="-78"/>
            </a:endParaRPr>
          </a:p>
          <a:p>
            <a:pPr lvl="0"/>
            <a:r>
              <a:rPr lang="ar-SA" b="1" dirty="0">
                <a:cs typeface="B Koodak" panose="00000700000000000000" pitchFamily="2" charset="-78"/>
              </a:rPr>
              <a:t>کنترل فاز</a:t>
            </a:r>
            <a:endParaRPr lang="en-US" dirty="0">
              <a:cs typeface="B Koodak" panose="00000700000000000000" pitchFamily="2" charset="-78"/>
            </a:endParaRPr>
          </a:p>
          <a:p>
            <a:pPr lvl="0"/>
            <a:r>
              <a:rPr lang="ar-SA" b="1" dirty="0">
                <a:cs typeface="B Koodak" panose="00000700000000000000" pitchFamily="2" charset="-78"/>
              </a:rPr>
              <a:t>برقگیر</a:t>
            </a:r>
            <a:r>
              <a:rPr lang="en-US" dirty="0">
                <a:cs typeface="B Koodak" panose="00000700000000000000" pitchFamily="2" charset="-78"/>
              </a:rPr>
              <a:t> AC </a:t>
            </a:r>
            <a:r>
              <a:rPr lang="ar-SA" b="1" dirty="0">
                <a:cs typeface="B Koodak" panose="00000700000000000000" pitchFamily="2" charset="-78"/>
              </a:rPr>
              <a:t>و</a:t>
            </a:r>
            <a:r>
              <a:rPr lang="en-US" dirty="0">
                <a:cs typeface="B Koodak" panose="00000700000000000000" pitchFamily="2" charset="-78"/>
              </a:rPr>
              <a:t> DC</a:t>
            </a:r>
          </a:p>
          <a:p>
            <a:pPr lvl="0"/>
            <a:r>
              <a:rPr lang="ar-SA" b="1" dirty="0">
                <a:cs typeface="B Koodak" panose="00000700000000000000" pitchFamily="2" charset="-78"/>
              </a:rPr>
              <a:t>فیوز فست خروجی</a:t>
            </a:r>
            <a:endParaRPr lang="en-US" dirty="0">
              <a:cs typeface="B Koodak" panose="00000700000000000000" pitchFamily="2" charset="-78"/>
            </a:endParaRPr>
          </a:p>
          <a:p>
            <a:pPr lvl="0"/>
            <a:r>
              <a:rPr lang="ar-SA" b="1" dirty="0">
                <a:cs typeface="B Koodak" panose="00000700000000000000" pitchFamily="2" charset="-78"/>
              </a:rPr>
              <a:t>اسنابر تریستور</a:t>
            </a:r>
            <a:endParaRPr lang="en-US" dirty="0">
              <a:cs typeface="B Koodak" panose="00000700000000000000" pitchFamily="2" charset="-78"/>
            </a:endParaRPr>
          </a:p>
          <a:p>
            <a:r>
              <a:rPr lang="ar-SA" b="1" dirty="0">
                <a:cs typeface="B Koodak" panose="00000700000000000000" pitchFamily="2" charset="-78"/>
              </a:rPr>
              <a:t>کنترل فاز از دستگاه در برابر دو فاز شدن، افت یا افزایش شدید ولتاژ محافظت می‌کند. برقگیرها نیز ولتاژهای لحظه‌ای ناشی از صاعقه یا سوئیچینگ را دفع می‌کنند</a:t>
            </a:r>
            <a:r>
              <a:rPr lang="en-US" dirty="0" smtClean="0">
                <a:cs typeface="B Koodak" panose="00000700000000000000" pitchFamily="2" charset="-78"/>
              </a:rPr>
              <a:t>.</a:t>
            </a:r>
            <a:endParaRPr lang="fa-IR" dirty="0" smtClean="0">
              <a:cs typeface="B Koodak" panose="00000700000000000000" pitchFamily="2" charset="-78"/>
            </a:endParaRPr>
          </a:p>
          <a:p>
            <a:endParaRPr lang="en-US" dirty="0" smtClean="0">
              <a:cs typeface="B Koodak" panose="00000700000000000000" pitchFamily="2" charset="-78"/>
            </a:endParaRPr>
          </a:p>
          <a:p>
            <a:r>
              <a:rPr lang="fa-IR" b="1" dirty="0" smtClean="0">
                <a:solidFill>
                  <a:srgbClr val="FF0000"/>
                </a:solidFill>
                <a:cs typeface="B Koodak" panose="00000700000000000000" pitchFamily="2" charset="-78"/>
              </a:rPr>
              <a:t>2-4-</a:t>
            </a:r>
            <a:r>
              <a:rPr lang="fa-IR" dirty="0" smtClean="0">
                <a:solidFill>
                  <a:srgbClr val="FF0000"/>
                </a:solidFill>
                <a:cs typeface="B Koodak" panose="00000700000000000000" pitchFamily="2" charset="-78"/>
              </a:rPr>
              <a:t> </a:t>
            </a:r>
            <a:r>
              <a:rPr lang="fa-IR" b="1" dirty="0" smtClean="0">
                <a:solidFill>
                  <a:srgbClr val="FF0000"/>
                </a:solidFill>
                <a:cs typeface="B Koodak" panose="00000700000000000000" pitchFamily="2" charset="-78"/>
              </a:rPr>
              <a:t>مدار اندازه‌گیری </a:t>
            </a:r>
            <a:r>
              <a:rPr lang="en-US" dirty="0" smtClean="0">
                <a:solidFill>
                  <a:srgbClr val="FF0000"/>
                </a:solidFill>
                <a:cs typeface="B Koodak" panose="00000700000000000000" pitchFamily="2" charset="-78"/>
              </a:rPr>
              <a:t> (Measurement Circuit)</a:t>
            </a:r>
            <a:r>
              <a:rPr lang="fa-IR" b="1" dirty="0" smtClean="0">
                <a:solidFill>
                  <a:srgbClr val="FF0000"/>
                </a:solidFill>
                <a:cs typeface="B Koodak" panose="00000700000000000000" pitchFamily="2" charset="-78"/>
              </a:rPr>
              <a:t>:</a:t>
            </a:r>
            <a:endParaRPr lang="en-US" dirty="0" smtClean="0">
              <a:solidFill>
                <a:srgbClr val="FF0000"/>
              </a:solidFill>
              <a:cs typeface="B Koodak" panose="00000700000000000000" pitchFamily="2" charset="-78"/>
            </a:endParaRPr>
          </a:p>
          <a:p>
            <a:r>
              <a:rPr lang="ar-SA" b="1" dirty="0" smtClean="0">
                <a:cs typeface="B Koodak" panose="00000700000000000000" pitchFamily="2" charset="-78"/>
              </a:rPr>
              <a:t>این مدار امکان پایش عملکرد رکتیفایر را فراهم می‌کند. بدون اندازه‌گیری دقیق، عیب‌یابی علمی غیرممکن است</a:t>
            </a:r>
            <a:r>
              <a:rPr lang="en-US" dirty="0" smtClean="0">
                <a:cs typeface="B Koodak" panose="00000700000000000000" pitchFamily="2" charset="-78"/>
              </a:rPr>
              <a:t>.</a:t>
            </a:r>
          </a:p>
          <a:p>
            <a:r>
              <a:rPr lang="ar-SA" b="1" dirty="0">
                <a:cs typeface="B Koodak" panose="00000700000000000000" pitchFamily="2" charset="-78"/>
              </a:rPr>
              <a:t>اجزای اصلی مدار اندازه‌گیری </a:t>
            </a:r>
            <a:r>
              <a:rPr lang="ar-SA" dirty="0">
                <a:cs typeface="B Koodak" panose="00000700000000000000" pitchFamily="2" charset="-78"/>
              </a:rPr>
              <a:t> </a:t>
            </a:r>
            <a:r>
              <a:rPr lang="en-US" dirty="0">
                <a:cs typeface="B Koodak" panose="00000700000000000000" pitchFamily="2" charset="-78"/>
              </a:rPr>
              <a:t>:</a:t>
            </a:r>
          </a:p>
          <a:p>
            <a:pPr lvl="0"/>
            <a:r>
              <a:rPr lang="ar-SA" b="1" dirty="0">
                <a:cs typeface="B Koodak" panose="00000700000000000000" pitchFamily="2" charset="-78"/>
              </a:rPr>
              <a:t>ولتمتر</a:t>
            </a:r>
            <a:r>
              <a:rPr lang="en-US" dirty="0">
                <a:cs typeface="B Koodak" panose="00000700000000000000" pitchFamily="2" charset="-78"/>
              </a:rPr>
              <a:t> DC</a:t>
            </a:r>
          </a:p>
          <a:p>
            <a:pPr lvl="0"/>
            <a:r>
              <a:rPr lang="ar-SA" b="1" dirty="0">
                <a:cs typeface="B Koodak" panose="00000700000000000000" pitchFamily="2" charset="-78"/>
              </a:rPr>
              <a:t>آمپرمتر</a:t>
            </a:r>
            <a:r>
              <a:rPr lang="en-US" dirty="0">
                <a:cs typeface="B Koodak" panose="00000700000000000000" pitchFamily="2" charset="-78"/>
              </a:rPr>
              <a:t> DC</a:t>
            </a:r>
          </a:p>
          <a:p>
            <a:pPr lvl="0"/>
            <a:r>
              <a:rPr lang="ar-SA" b="1" dirty="0">
                <a:cs typeface="B Koodak" panose="00000700000000000000" pitchFamily="2" charset="-78"/>
              </a:rPr>
              <a:t>ولتمتر</a:t>
            </a:r>
            <a:r>
              <a:rPr lang="en-US" dirty="0">
                <a:cs typeface="B Koodak" panose="00000700000000000000" pitchFamily="2" charset="-78"/>
              </a:rPr>
              <a:t> AC</a:t>
            </a:r>
          </a:p>
          <a:p>
            <a:pPr lvl="0"/>
            <a:r>
              <a:rPr lang="ar-SA" b="1" dirty="0">
                <a:cs typeface="B Koodak" panose="00000700000000000000" pitchFamily="2" charset="-78"/>
              </a:rPr>
              <a:t>آمپرمتر</a:t>
            </a:r>
            <a:r>
              <a:rPr lang="en-US" dirty="0">
                <a:cs typeface="B Koodak" panose="00000700000000000000" pitchFamily="2" charset="-78"/>
              </a:rPr>
              <a:t> AC</a:t>
            </a:r>
          </a:p>
          <a:p>
            <a:pPr lvl="0"/>
            <a:r>
              <a:rPr lang="ar-SA" b="1" dirty="0">
                <a:cs typeface="B Koodak" panose="00000700000000000000" pitchFamily="2" charset="-78"/>
              </a:rPr>
              <a:t>شنت جریان</a:t>
            </a:r>
            <a:endParaRPr lang="en-US" dirty="0">
              <a:cs typeface="B Koodak" panose="00000700000000000000" pitchFamily="2" charset="-78"/>
            </a:endParaRPr>
          </a:p>
          <a:p>
            <a:pPr lvl="0"/>
            <a:r>
              <a:rPr lang="ar-SA" b="1" dirty="0">
                <a:cs typeface="B Koodak" panose="00000700000000000000" pitchFamily="2" charset="-78"/>
              </a:rPr>
              <a:t>ترمومتر</a:t>
            </a:r>
            <a:endParaRPr lang="en-US" dirty="0">
              <a:cs typeface="B Koodak" panose="00000700000000000000" pitchFamily="2" charset="-78"/>
            </a:endParaRPr>
          </a:p>
          <a:p>
            <a:pPr lvl="0"/>
            <a:r>
              <a:rPr lang="ar-SA" b="1" dirty="0">
                <a:cs typeface="B Koodak" panose="00000700000000000000" pitchFamily="2" charset="-78"/>
              </a:rPr>
              <a:t>گیج نمایشگر سطح روغن</a:t>
            </a:r>
            <a:endParaRPr lang="en-US" dirty="0">
              <a:cs typeface="B Koodak" panose="00000700000000000000" pitchFamily="2" charset="-78"/>
            </a:endParaRPr>
          </a:p>
          <a:p>
            <a:endParaRPr lang="en-US" dirty="0"/>
          </a:p>
          <a:p>
            <a:r>
              <a:rPr lang="en-US" dirty="0"/>
              <a:t> </a:t>
            </a:r>
          </a:p>
          <a:p>
            <a:r>
              <a:rPr lang="fa-IR" b="1" dirty="0"/>
              <a:t> </a:t>
            </a:r>
            <a:endParaRPr lang="en-US" dirty="0"/>
          </a:p>
          <a:p>
            <a:endParaRPr lang="en-US" dirty="0">
              <a:cs typeface="B Koodak" panose="00000700000000000000" pitchFamily="2" charset="-78"/>
            </a:endParaRPr>
          </a:p>
          <a:p>
            <a:endParaRPr lang="en-US" dirty="0">
              <a:cs typeface="B Koodak" panose="00000700000000000000" pitchFamily="2" charset="-78"/>
            </a:endParaRPr>
          </a:p>
          <a:p>
            <a:endParaRPr lang="en-US" sz="2400" b="1" dirty="0">
              <a:solidFill>
                <a:srgbClr val="C00000"/>
              </a:solidFill>
              <a:cs typeface="B Koodak"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8</a:t>
            </a:fld>
            <a:endParaRPr lang="en-US" dirty="0"/>
          </a:p>
        </p:txBody>
      </p:sp>
    </p:spTree>
    <p:extLst>
      <p:ext uri="{BB962C8B-B14F-4D97-AF65-F5344CB8AC3E}">
        <p14:creationId xmlns:p14="http://schemas.microsoft.com/office/powerpoint/2010/main" val="157699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5" name="Content Placeholder 4"/>
              <p:cNvGraphicFramePr>
                <a:graphicFrameLocks noGrp="1"/>
              </p:cNvGraphicFramePr>
              <p:nvPr>
                <p:ph idx="1"/>
                <p:extLst>
                  <p:ext uri="{D42A27DB-BD31-4B8C-83A1-F6EECF244321}">
                    <p14:modId xmlns:p14="http://schemas.microsoft.com/office/powerpoint/2010/main" val="2747053651"/>
                  </p:ext>
                </p:extLst>
              </p:nvPr>
            </p:nvGraphicFramePr>
            <p:xfrm>
              <a:off x="668317" y="1916832"/>
              <a:ext cx="7715201" cy="4032447"/>
            </p:xfrm>
            <a:graphic>
              <a:graphicData uri="http://schemas.openxmlformats.org/drawingml/2006/table">
                <a:tbl>
                  <a:tblPr rtl="1" firstRow="1" firstCol="1" bandRow="1">
                    <a:tableStyleId>{5C22544A-7EE6-4342-B048-85BDC9FD1C3A}</a:tableStyleId>
                  </a:tblPr>
                  <a:tblGrid>
                    <a:gridCol w="1145669"/>
                    <a:gridCol w="1080507"/>
                    <a:gridCol w="1145669"/>
                    <a:gridCol w="2171678"/>
                    <a:gridCol w="2171678"/>
                  </a:tblGrid>
                  <a:tr h="358420">
                    <a:tc>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اشکال</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gridSpan="2">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شرح اشکال</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    توضیح</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tabLst>
                              <a:tab pos="4389120" algn="l"/>
                            </a:tabLst>
                          </a:pPr>
                          <a:r>
                            <a:rPr lang="fa-IR" sz="1400" baseline="0">
                              <a:effectLst/>
                              <a:latin typeface="Arial" panose="020B0604020202020204" pitchFamily="34" charset="0"/>
                              <a:cs typeface="B Koodak" panose="00000700000000000000" pitchFamily="2" charset="-78"/>
                            </a:rPr>
                            <a:t>رفع اشکال</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3214">
                    <a:tc rowSpan="8">
                      <a:txBody>
                        <a:bodyPr/>
                        <a:lstStyle/>
                        <a:p>
                          <a:pPr algn="ctr" rtl="1">
                            <a:lnSpc>
                              <a:spcPct val="107000"/>
                            </a:lnSpc>
                            <a:spcAft>
                              <a:spcPts val="0"/>
                            </a:spcAft>
                          </a:pPr>
                          <a:r>
                            <a:rPr lang="fa-IR" sz="1200" baseline="0" dirty="0">
                              <a:effectLst/>
                              <a:latin typeface="Arial" panose="020B0604020202020204" pitchFamily="34" charset="0"/>
                              <a:cs typeface="B Koodak" panose="00000700000000000000" pitchFamily="2" charset="-78"/>
                            </a:rPr>
                            <a:t>كلا خروجي نداريم.</a:t>
                          </a:r>
                          <a:endParaRPr lang="en-US" sz="1200" baseline="0" dirty="0">
                            <a:effectLst/>
                            <a:latin typeface="Arial" panose="020B0604020202020204" pitchFamily="34" charset="0"/>
                            <a:cs typeface="B Koodak" panose="00000700000000000000" pitchFamily="2" charset="-78"/>
                          </a:endParaRPr>
                        </a:p>
                        <a:p>
                          <a:pPr algn="ctr" rtl="1">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sz="1200" i="1" baseline="0">
                                        <a:effectLst/>
                                        <a:latin typeface="Cambria Math" panose="02040503050406030204" pitchFamily="18" charset="0"/>
                                      </a:rPr>
                                    </m:ctrlPr>
                                  </m:sSubPr>
                                  <m:e>
                                    <m:r>
                                      <a:rPr lang="en-US" sz="1200" baseline="0">
                                        <a:effectLst/>
                                        <a:latin typeface="Cambria Math" panose="02040503050406030204" pitchFamily="18" charset="0"/>
                                      </a:rPr>
                                      <m:t>𝑽</m:t>
                                    </m:r>
                                  </m:e>
                                  <m:sub>
                                    <m:r>
                                      <a:rPr lang="en-US" sz="1200" baseline="0">
                                        <a:effectLst/>
                                        <a:latin typeface="Cambria Math" panose="02040503050406030204" pitchFamily="18" charset="0"/>
                                      </a:rPr>
                                      <m:t>𝑫𝑪</m:t>
                                    </m:r>
                                  </m:sub>
                                </m:sSub>
                                <m:r>
                                  <a:rPr lang="en-US" sz="1200" baseline="0">
                                    <a:effectLst/>
                                    <a:latin typeface="Cambria Math" panose="02040503050406030204" pitchFamily="18" charset="0"/>
                                  </a:rPr>
                                  <m:t>=</m:t>
                                </m:r>
                                <m:r>
                                  <a:rPr lang="en-US" sz="1200" baseline="0">
                                    <a:effectLst/>
                                    <a:latin typeface="Cambria Math" panose="02040503050406030204" pitchFamily="18" charset="0"/>
                                  </a:rPr>
                                  <m:t>𝟎</m:t>
                                </m:r>
                              </m:oMath>
                            </m:oMathPara>
                          </a14:m>
                          <a:endParaRPr lang="en-US" sz="1200" baseline="0" dirty="0">
                            <a:effectLst/>
                            <a:latin typeface="Arial" panose="020B0604020202020204" pitchFamily="34" charset="0"/>
                            <a:cs typeface="B Koodak" panose="00000700000000000000" pitchFamily="2" charset="-78"/>
                          </a:endParaRPr>
                        </a:p>
                        <a:p>
                          <a:pPr algn="ctr" rtl="1">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sz="1200" i="1" baseline="0">
                                        <a:effectLst/>
                                        <a:latin typeface="Cambria Math" panose="02040503050406030204" pitchFamily="18" charset="0"/>
                                      </a:rPr>
                                    </m:ctrlPr>
                                  </m:sSubPr>
                                  <m:e>
                                    <m:r>
                                      <a:rPr lang="en-US" sz="1200" baseline="0">
                                        <a:effectLst/>
                                        <a:latin typeface="Cambria Math" panose="02040503050406030204" pitchFamily="18" charset="0"/>
                                      </a:rPr>
                                      <m:t>𝑰</m:t>
                                    </m:r>
                                  </m:e>
                                  <m:sub>
                                    <m:r>
                                      <a:rPr lang="en-US" sz="1200" baseline="0">
                                        <a:effectLst/>
                                        <a:latin typeface="Cambria Math" panose="02040503050406030204" pitchFamily="18" charset="0"/>
                                      </a:rPr>
                                      <m:t>𝑫𝑪</m:t>
                                    </m:r>
                                  </m:sub>
                                </m:sSub>
                                <m:r>
                                  <a:rPr lang="en-US" sz="1200" baseline="0">
                                    <a:effectLst/>
                                    <a:latin typeface="Cambria Math" panose="02040503050406030204" pitchFamily="18" charset="0"/>
                                  </a:rPr>
                                  <m:t>=</m:t>
                                </m:r>
                                <m:r>
                                  <a:rPr lang="en-US" sz="1200" baseline="0">
                                    <a:effectLst/>
                                    <a:latin typeface="Cambria Math" panose="02040503050406030204" pitchFamily="18" charset="0"/>
                                  </a:rPr>
                                  <m:t>𝟎</m:t>
                                </m:r>
                              </m:oMath>
                            </m:oMathPara>
                          </a14:m>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rowSpan="4">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1-ورودی </a:t>
                          </a:r>
                          <a:r>
                            <a:rPr lang="en-US" sz="1000" baseline="0" dirty="0">
                              <a:effectLst/>
                              <a:latin typeface="Arial" panose="020B0604020202020204" pitchFamily="34" charset="0"/>
                              <a:cs typeface="B Koodak" panose="00000700000000000000" pitchFamily="2" charset="-78"/>
                            </a:rPr>
                            <a:t>AC</a:t>
                          </a:r>
                          <a:r>
                            <a:rPr lang="fa-IR" sz="1000" baseline="0" dirty="0">
                              <a:effectLst/>
                              <a:latin typeface="Arial" panose="020B0604020202020204" pitchFamily="34" charset="0"/>
                              <a:cs typeface="B Koodak" panose="00000700000000000000" pitchFamily="2" charset="-78"/>
                            </a:rPr>
                            <a:t> قطع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1-کنترل فاز خطا داده</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دستگاه3 فاز</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1-1- سه فاز ورودی و نول را کنترل کنیدکه قطع نشده باشند و یا اختلاف فاز زیادی با هم نداشته باشند.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vMerge="1">
                      <a:txBody>
                        <a:bodyPr/>
                        <a:lstStyle/>
                        <a:p>
                          <a:endParaRPr lang="en-US"/>
                        </a:p>
                      </a:txBody>
                      <a:tcP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2-کنتاکتور ورودی معیوب شده</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صورت وجود)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1-2-کنترل فاز تعویض گردد.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7429">
                    <a:tc vMerge="1">
                      <a:txBody>
                        <a:bodyPr/>
                        <a:lstStyle/>
                        <a:p>
                          <a:endParaRPr lang="en-US"/>
                        </a:p>
                      </a:txBody>
                      <a:tcPr/>
                    </a:tc>
                    <a:tc vMerge="1">
                      <a:txBody>
                        <a:bodyPr/>
                        <a:lstStyle/>
                        <a:p>
                          <a:endParaRPr lang="en-US"/>
                        </a:p>
                      </a:txBody>
                      <a:tcP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3- فيوز ورودي سوخته است. (</a:t>
                          </a:r>
                          <a:r>
                            <a:rPr lang="en-US" sz="1100" baseline="0">
                              <a:effectLst/>
                              <a:latin typeface="Arial" panose="020B0604020202020204" pitchFamily="34" charset="0"/>
                              <a:cs typeface="B Koodak" panose="00000700000000000000" pitchFamily="2" charset="-78"/>
                            </a:rPr>
                            <a:t>HRC</a:t>
                          </a:r>
                          <a:r>
                            <a:rPr lang="fa-IR" sz="1100" baseline="0">
                              <a:effectLst/>
                              <a:latin typeface="Arial" panose="020B0604020202020204" pitchFamily="34" charset="0"/>
                              <a:cs typeface="B Koodak" panose="00000700000000000000" pitchFamily="2" charset="-78"/>
                            </a:rPr>
                            <a:t> فيوز)</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1-3- فيوز يا فيوزهاي ورودي بايد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3214">
                    <a:tc vMerge="1">
                      <a:txBody>
                        <a:bodyPr/>
                        <a:lstStyle/>
                        <a:p>
                          <a:endParaRPr lang="en-US"/>
                        </a:p>
                      </a:txBody>
                      <a:tcPr/>
                    </a:tc>
                    <a:tc vMerge="1">
                      <a:txBody>
                        <a:bodyPr/>
                        <a:lstStyle/>
                        <a:p>
                          <a:endParaRPr lang="en-US"/>
                        </a:p>
                      </a:txBody>
                      <a:tcP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4-کلید قطع و وصل ورودی معیوب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1-4-کلید ورودی تعویض گردد.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gridSpan="2">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2-دستگاه روي حالت تايمري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2- كليد تايمر را روي حالت دايم كار قرار دهيد.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gridSpan="2">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3- كنترل­كننده معيوب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در مدل اکترونیکی و هوشمند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3- برد كنترل كننده بايد تعمير يا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gridSpan="2">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4- تغذيه كنترل كننده معيوب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مدل اکترونیکی و هوشمند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4- پاور ساپلاي (تغذيه) بايد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3214">
                    <a:tc vMerge="1">
                      <a:txBody>
                        <a:bodyPr/>
                        <a:lstStyle/>
                        <a:p>
                          <a:endParaRPr lang="en-US"/>
                        </a:p>
                      </a:txBody>
                      <a:tcPr/>
                    </a:tc>
                    <a:tc gridSpan="2">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5-واریابل معیوب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مدل رگاولتی و الکترونیکی/رگاولتی</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5- اتوترانسفورمر باز شود و  برای تعمیر به شرکت برنا الکترونیک ارسال گردد.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bl>
              </a:graphicData>
            </a:graphic>
          </p:graphicFrame>
        </mc:Choice>
        <mc:Fallback>
          <p:graphicFrame>
            <p:nvGraphicFramePr>
              <p:cNvPr id="5" name="Content Placeholder 4"/>
              <p:cNvGraphicFramePr>
                <a:graphicFrameLocks noGrp="1"/>
              </p:cNvGraphicFramePr>
              <p:nvPr>
                <p:ph idx="1"/>
                <p:extLst>
                  <p:ext uri="{D42A27DB-BD31-4B8C-83A1-F6EECF244321}">
                    <p14:modId xmlns:p14="http://schemas.microsoft.com/office/powerpoint/2010/main" val="2747053651"/>
                  </p:ext>
                </p:extLst>
              </p:nvPr>
            </p:nvGraphicFramePr>
            <p:xfrm>
              <a:off x="668317" y="1916832"/>
              <a:ext cx="7715201" cy="4032447"/>
            </p:xfrm>
            <a:graphic>
              <a:graphicData uri="http://schemas.openxmlformats.org/drawingml/2006/table">
                <a:tbl>
                  <a:tblPr rtl="1" firstRow="1" firstCol="1" bandRow="1">
                    <a:tableStyleId>{5C22544A-7EE6-4342-B048-85BDC9FD1C3A}</a:tableStyleId>
                  </a:tblPr>
                  <a:tblGrid>
                    <a:gridCol w="1145669"/>
                    <a:gridCol w="1080507"/>
                    <a:gridCol w="1145669"/>
                    <a:gridCol w="2171678"/>
                    <a:gridCol w="2171678"/>
                  </a:tblGrid>
                  <a:tr h="358420">
                    <a:tc>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اشکال</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gridSpan="2">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شرح اشکال</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    توضیح</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tabLst>
                              <a:tab pos="4389120" algn="l"/>
                            </a:tabLst>
                          </a:pPr>
                          <a:r>
                            <a:rPr lang="fa-IR" sz="1400" baseline="0">
                              <a:effectLst/>
                              <a:latin typeface="Arial" panose="020B0604020202020204" pitchFamily="34" charset="0"/>
                              <a:cs typeface="B Koodak" panose="00000700000000000000" pitchFamily="2" charset="-78"/>
                            </a:rPr>
                            <a:t>رفع اشکال</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3214">
                    <a:tc rowSpan="8">
                      <a:txBody>
                        <a:bodyPr/>
                        <a:lstStyle/>
                        <a:p>
                          <a:endParaRPr lang="en-US"/>
                        </a:p>
                      </a:txBody>
                      <a:tcPr marL="68580" marR="68580" marT="0" marB="0" anchor="ctr">
                        <a:blipFill rotWithShape="0">
                          <a:blip r:embed="rId2"/>
                          <a:stretch>
                            <a:fillRect l="-532" t="-9950" r="-576064" b="-498"/>
                          </a:stretch>
                        </a:blipFill>
                      </a:tcPr>
                    </a:tc>
                    <a:tc rowSpan="4">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1-ورودی </a:t>
                          </a:r>
                          <a:r>
                            <a:rPr lang="en-US" sz="1000" baseline="0" dirty="0">
                              <a:effectLst/>
                              <a:latin typeface="Arial" panose="020B0604020202020204" pitchFamily="34" charset="0"/>
                              <a:cs typeface="B Koodak" panose="00000700000000000000" pitchFamily="2" charset="-78"/>
                            </a:rPr>
                            <a:t>AC</a:t>
                          </a:r>
                          <a:r>
                            <a:rPr lang="fa-IR" sz="1000" baseline="0" dirty="0">
                              <a:effectLst/>
                              <a:latin typeface="Arial" panose="020B0604020202020204" pitchFamily="34" charset="0"/>
                              <a:cs typeface="B Koodak" panose="00000700000000000000" pitchFamily="2" charset="-78"/>
                            </a:rPr>
                            <a:t> قطع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1-کنترل فاز خطا داده</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دستگاه3 فاز</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1-1- سه فاز ورودی و نول را کنترل کنیدکه قطع نشده باشند و یا اختلاف فاز زیادی با هم نداشته باشند.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vMerge="1">
                      <a:txBody>
                        <a:bodyPr/>
                        <a:lstStyle/>
                        <a:p>
                          <a:endParaRPr lang="en-US"/>
                        </a:p>
                      </a:txBody>
                      <a:tcP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2-کنتاکتور ورودی معیوب شده</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صورت وجود)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1-2-کنترل فاز تعویض گردد.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7429">
                    <a:tc vMerge="1">
                      <a:txBody>
                        <a:bodyPr/>
                        <a:lstStyle/>
                        <a:p>
                          <a:endParaRPr lang="en-US"/>
                        </a:p>
                      </a:txBody>
                      <a:tcPr/>
                    </a:tc>
                    <a:tc vMerge="1">
                      <a:txBody>
                        <a:bodyPr/>
                        <a:lstStyle/>
                        <a:p>
                          <a:endParaRPr lang="en-US"/>
                        </a:p>
                      </a:txBody>
                      <a:tcP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3- فيوز ورودي سوخته است. (</a:t>
                          </a:r>
                          <a:r>
                            <a:rPr lang="en-US" sz="1100" baseline="0">
                              <a:effectLst/>
                              <a:latin typeface="Arial" panose="020B0604020202020204" pitchFamily="34" charset="0"/>
                              <a:cs typeface="B Koodak" panose="00000700000000000000" pitchFamily="2" charset="-78"/>
                            </a:rPr>
                            <a:t>HRC</a:t>
                          </a:r>
                          <a:r>
                            <a:rPr lang="fa-IR" sz="1100" baseline="0">
                              <a:effectLst/>
                              <a:latin typeface="Arial" panose="020B0604020202020204" pitchFamily="34" charset="0"/>
                              <a:cs typeface="B Koodak" panose="00000700000000000000" pitchFamily="2" charset="-78"/>
                            </a:rPr>
                            <a:t> فيوز)</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1-3- فيوز يا فيوزهاي ورودي بايد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3214">
                    <a:tc vMerge="1">
                      <a:txBody>
                        <a:bodyPr/>
                        <a:lstStyle/>
                        <a:p>
                          <a:endParaRPr lang="en-US"/>
                        </a:p>
                      </a:txBody>
                      <a:tcPr/>
                    </a:tc>
                    <a:tc vMerge="1">
                      <a:txBody>
                        <a:bodyPr/>
                        <a:lstStyle/>
                        <a:p>
                          <a:endParaRPr lang="en-US"/>
                        </a:p>
                      </a:txBody>
                      <a:tcP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4-کلید قطع و وصل ورودی معیوب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1-4-کلید ورودی تعویض گردد.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gridSpan="2">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2-دستگاه روي حالت تايمري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2- كليد تايمر را روي حالت دايم كار قرار دهيد.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gridSpan="2">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3- كنترل­كننده معيوب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در مدل اکترونیکی و هوشمند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3- برد كنترل كننده بايد تعمير يا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64239">
                    <a:tc vMerge="1">
                      <a:txBody>
                        <a:bodyPr/>
                        <a:lstStyle/>
                        <a:p>
                          <a:endParaRPr lang="en-US"/>
                        </a:p>
                      </a:txBody>
                      <a:tcPr/>
                    </a:tc>
                    <a:tc gridSpan="2">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4- تغذيه كنترل كننده معيوب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مدل اکترونیکی و هوشمند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4- پاور ساپلاي (تغذيه) بايد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53214">
                    <a:tc vMerge="1">
                      <a:txBody>
                        <a:bodyPr/>
                        <a:lstStyle/>
                        <a:p>
                          <a:endParaRPr lang="en-US"/>
                        </a:p>
                      </a:txBody>
                      <a:tcPr/>
                    </a:tc>
                    <a:tc gridSpan="2">
                      <a:txBody>
                        <a:bodyPr/>
                        <a:lstStyle/>
                        <a:p>
                          <a:pPr algn="just" rtl="1">
                            <a:lnSpc>
                              <a:spcPct val="107000"/>
                            </a:lnSpc>
                            <a:spcAft>
                              <a:spcPts val="0"/>
                            </a:spcAft>
                          </a:pPr>
                          <a:r>
                            <a:rPr lang="fa-IR" sz="1100" baseline="0">
                              <a:effectLst/>
                              <a:latin typeface="Arial" panose="020B0604020202020204" pitchFamily="34" charset="0"/>
                              <a:cs typeface="B Koodak" panose="00000700000000000000" pitchFamily="2" charset="-78"/>
                            </a:rPr>
                            <a:t>5-واریابل معیوب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hMerge="1">
                      <a:txBody>
                        <a:bodyPr/>
                        <a:lstStyle/>
                        <a:p>
                          <a:endParaRPr lang="en-US"/>
                        </a:p>
                      </a:txBody>
                      <a:tcP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در مدل رگاولتی و الکترونیکی/رگاولتی</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100" baseline="0" dirty="0">
                              <a:effectLst/>
                              <a:latin typeface="Arial" panose="020B0604020202020204" pitchFamily="34" charset="0"/>
                              <a:cs typeface="B Koodak" panose="00000700000000000000" pitchFamily="2" charset="-78"/>
                            </a:rPr>
                            <a:t>5- اتوترانسفورمر باز شود و  برای تعمیر به شرکت برنا الکترونیک ارسال گردد.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bl>
              </a:graphicData>
            </a:graphic>
          </p:graphicFrame>
        </mc:Fallback>
      </mc:AlternateContent>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80</a:t>
            </a:fld>
            <a:endParaRPr lang="en-US" dirty="0"/>
          </a:p>
        </p:txBody>
      </p:sp>
      <p:sp>
        <p:nvSpPr>
          <p:cNvPr id="6" name="Rectangle 5"/>
          <p:cNvSpPr/>
          <p:nvPr/>
        </p:nvSpPr>
        <p:spPr>
          <a:xfrm>
            <a:off x="2231295" y="1412776"/>
            <a:ext cx="4447051" cy="369332"/>
          </a:xfrm>
          <a:prstGeom prst="rect">
            <a:avLst/>
          </a:prstGeom>
        </p:spPr>
        <p:txBody>
          <a:bodyPr wrap="none">
            <a:spAutoFit/>
          </a:bodyPr>
          <a:lstStyle/>
          <a:p>
            <a:pPr algn="ctr"/>
            <a:r>
              <a:rPr lang="fa-IR" b="1" dirty="0">
                <a:cs typeface="B Koodak" panose="00000700000000000000" pitchFamily="2" charset="-78"/>
              </a:rPr>
              <a:t>جدول عیب یابی </a:t>
            </a:r>
            <a:r>
              <a:rPr lang="fa-IR" b="1" dirty="0" smtClean="0">
                <a:cs typeface="B Koodak" panose="00000700000000000000" pitchFamily="2" charset="-78"/>
              </a:rPr>
              <a:t>سریع ترانس </a:t>
            </a:r>
            <a:r>
              <a:rPr lang="fa-IR" b="1" dirty="0">
                <a:cs typeface="B Koodak" panose="00000700000000000000" pitchFamily="2" charset="-78"/>
              </a:rPr>
              <a:t>ركتيفاير (جدول شماره1):</a:t>
            </a:r>
            <a:endParaRPr lang="en-US" dirty="0">
              <a:cs typeface="B Koodak" panose="00000700000000000000" pitchFamily="2" charset="-78"/>
            </a:endParaRPr>
          </a:p>
        </p:txBody>
      </p:sp>
      <p:sp>
        <p:nvSpPr>
          <p:cNvPr id="7" name="Rectangle 6"/>
          <p:cNvSpPr/>
          <p:nvPr/>
        </p:nvSpPr>
        <p:spPr>
          <a:xfrm>
            <a:off x="5945860" y="836712"/>
            <a:ext cx="2359940" cy="388696"/>
          </a:xfrm>
          <a:prstGeom prst="rect">
            <a:avLst/>
          </a:prstGeom>
        </p:spPr>
        <p:txBody>
          <a:bodyPr wrap="none">
            <a:spAutoFit/>
          </a:bodyPr>
          <a:lstStyle/>
          <a:p>
            <a:pPr algn="just">
              <a:lnSpc>
                <a:spcPct val="107000"/>
              </a:lnSpc>
              <a:spcAft>
                <a:spcPts val="800"/>
              </a:spcAft>
            </a:pPr>
            <a:r>
              <a:rPr lang="fa-IR" b="1" dirty="0">
                <a:solidFill>
                  <a:srgbClr val="FF0000"/>
                </a:solidFill>
                <a:ea typeface="Calibri" panose="020F0502020204030204" pitchFamily="34" charset="0"/>
                <a:cs typeface="B Koodak" panose="00000700000000000000" pitchFamily="2" charset="-78"/>
              </a:rPr>
              <a:t>9-2-جدول عیب‌یابی سریع</a:t>
            </a:r>
            <a:endParaRPr lang="en-US" sz="1600" dirty="0">
              <a:solidFill>
                <a:srgbClr val="FF0000"/>
              </a:solidFill>
              <a:ea typeface="Calibri" panose="020F0502020204030204" pitchFamily="34" charset="0"/>
              <a:cs typeface="B Koodak" panose="00000700000000000000" pitchFamily="2" charset="-78"/>
            </a:endParaRPr>
          </a:p>
        </p:txBody>
      </p:sp>
      <p:sp>
        <p:nvSpPr>
          <p:cNvPr id="8" name="Rectangle 7"/>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9" name="Picture 8"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7037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81</a:t>
            </a:fld>
            <a:endParaRPr lang="en-US"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99592" y="980728"/>
            <a:ext cx="7200800" cy="4965501"/>
          </a:xfrm>
          <a:prstGeom prst="rect">
            <a:avLst/>
          </a:prstGeom>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8104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510671139"/>
                  </p:ext>
                </p:extLst>
              </p:nvPr>
            </p:nvGraphicFramePr>
            <p:xfrm>
              <a:off x="1200151" y="1751648"/>
              <a:ext cx="7105649" cy="4333970"/>
            </p:xfrm>
            <a:graphic>
              <a:graphicData uri="http://schemas.openxmlformats.org/drawingml/2006/table">
                <a:tbl>
                  <a:tblPr rtl="1" firstRow="1" firstCol="1" bandRow="1">
                    <a:tableStyleId>{5C22544A-7EE6-4342-B048-85BDC9FD1C3A}</a:tableStyleId>
                  </a:tblPr>
                  <a:tblGrid>
                    <a:gridCol w="2334713"/>
                    <a:gridCol w="2385468"/>
                    <a:gridCol w="2385468"/>
                  </a:tblGrid>
                  <a:tr h="434652">
                    <a:tc>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اشکال</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tabLst>
                              <a:tab pos="4389120" algn="l"/>
                            </a:tabLst>
                          </a:pPr>
                          <a:r>
                            <a:rPr lang="fa-IR" sz="1400" baseline="0">
                              <a:effectLst/>
                              <a:latin typeface="Arial" panose="020B0604020202020204" pitchFamily="34" charset="0"/>
                              <a:cs typeface="B Koodak" panose="00000700000000000000" pitchFamily="2" charset="-78"/>
                            </a:rPr>
                            <a:t>شرح اشکال</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tabLst>
                              <a:tab pos="4389120" algn="l"/>
                            </a:tabLst>
                          </a:pPr>
                          <a:r>
                            <a:rPr lang="fa-IR" sz="1400" baseline="0">
                              <a:effectLst/>
                              <a:latin typeface="Arial" panose="020B0604020202020204" pitchFamily="34" charset="0"/>
                              <a:cs typeface="B Koodak" panose="00000700000000000000" pitchFamily="2" charset="-78"/>
                            </a:rPr>
                            <a:t>رفع اشکال</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54281">
                    <a:tc rowSpan="4">
                      <a:txBody>
                        <a:bodyPr/>
                        <a:lstStyle/>
                        <a:p>
                          <a:pPr algn="ctr" rtl="1">
                            <a:lnSpc>
                              <a:spcPct val="107000"/>
                            </a:lnSpc>
                            <a:spcAft>
                              <a:spcPts val="0"/>
                            </a:spcAft>
                          </a:pPr>
                          <a:r>
                            <a:rPr lang="fa-IR" sz="1200" baseline="0" dirty="0">
                              <a:effectLst/>
                              <a:latin typeface="Arial" panose="020B0604020202020204" pitchFamily="34" charset="0"/>
                              <a:cs typeface="B Koodak" panose="00000700000000000000" pitchFamily="2" charset="-78"/>
                            </a:rPr>
                            <a:t>درخروجي ولتاژ داريم ولي جريان نداريم.</a:t>
                          </a:r>
                          <a:endParaRPr lang="en-US" sz="1200" baseline="0" dirty="0">
                            <a:effectLst/>
                            <a:latin typeface="Arial" panose="020B0604020202020204" pitchFamily="34" charset="0"/>
                            <a:cs typeface="B Koodak" panose="00000700000000000000" pitchFamily="2" charset="-78"/>
                          </a:endParaRPr>
                        </a:p>
                        <a:p>
                          <a:pPr algn="ctr" rtl="1">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sz="1200" i="1" baseline="0">
                                        <a:effectLst/>
                                        <a:latin typeface="Cambria Math" panose="02040503050406030204" pitchFamily="18" charset="0"/>
                                      </a:rPr>
                                    </m:ctrlPr>
                                  </m:sSubPr>
                                  <m:e>
                                    <m:r>
                                      <a:rPr lang="en-US" sz="1200" baseline="0">
                                        <a:effectLst/>
                                        <a:latin typeface="Cambria Math" panose="02040503050406030204" pitchFamily="18" charset="0"/>
                                      </a:rPr>
                                      <m:t>𝑽</m:t>
                                    </m:r>
                                  </m:e>
                                  <m:sub>
                                    <m:r>
                                      <a:rPr lang="en-US" sz="1200" baseline="0">
                                        <a:effectLst/>
                                        <a:latin typeface="Cambria Math" panose="02040503050406030204" pitchFamily="18" charset="0"/>
                                      </a:rPr>
                                      <m:t>𝑫𝑪</m:t>
                                    </m:r>
                                  </m:sub>
                                </m:sSub>
                                <m:r>
                                  <a:rPr lang="en-US" sz="1200" baseline="0">
                                    <a:effectLst/>
                                    <a:latin typeface="Cambria Math" panose="02040503050406030204" pitchFamily="18" charset="0"/>
                                  </a:rPr>
                                  <m:t>=</m:t>
                                </m:r>
                                <m:r>
                                  <a:rPr lang="en-US" sz="1200" baseline="0">
                                    <a:effectLst/>
                                    <a:latin typeface="Cambria Math" panose="02040503050406030204" pitchFamily="18" charset="0"/>
                                  </a:rPr>
                                  <m:t>𝑨</m:t>
                                </m:r>
                              </m:oMath>
                            </m:oMathPara>
                          </a14:m>
                          <a:endParaRPr lang="en-US" sz="1200" baseline="0" dirty="0">
                            <a:effectLst/>
                            <a:latin typeface="Arial" panose="020B0604020202020204" pitchFamily="34" charset="0"/>
                            <a:cs typeface="B Koodak" panose="00000700000000000000" pitchFamily="2" charset="-78"/>
                          </a:endParaRPr>
                        </a:p>
                        <a:p>
                          <a:pPr algn="ctr" rtl="1">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sz="1200" i="1" baseline="0">
                                        <a:effectLst/>
                                        <a:latin typeface="Cambria Math" panose="02040503050406030204" pitchFamily="18" charset="0"/>
                                      </a:rPr>
                                    </m:ctrlPr>
                                  </m:sSubPr>
                                  <m:e>
                                    <m:r>
                                      <a:rPr lang="en-US" sz="1200" baseline="0">
                                        <a:effectLst/>
                                        <a:latin typeface="Cambria Math" panose="02040503050406030204" pitchFamily="18" charset="0"/>
                                      </a:rPr>
                                      <m:t>𝑰</m:t>
                                    </m:r>
                                  </m:e>
                                  <m:sub>
                                    <m:r>
                                      <a:rPr lang="en-US" sz="1200" baseline="0">
                                        <a:effectLst/>
                                        <a:latin typeface="Cambria Math" panose="02040503050406030204" pitchFamily="18" charset="0"/>
                                      </a:rPr>
                                      <m:t>𝑫𝑪</m:t>
                                    </m:r>
                                  </m:sub>
                                </m:sSub>
                                <m:r>
                                  <a:rPr lang="en-US" sz="1200" baseline="0">
                                    <a:effectLst/>
                                    <a:latin typeface="Cambria Math" panose="02040503050406030204" pitchFamily="18" charset="0"/>
                                  </a:rPr>
                                  <m:t>=</m:t>
                                </m:r>
                                <m:r>
                                  <a:rPr lang="en-US" sz="1200" baseline="0">
                                    <a:effectLst/>
                                    <a:latin typeface="Cambria Math" panose="02040503050406030204" pitchFamily="18" charset="0"/>
                                  </a:rPr>
                                  <m:t>𝟎</m:t>
                                </m:r>
                              </m:oMath>
                            </m:oMathPara>
                          </a14:m>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1- فيوز فست سوخته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1- فيوز فست بايد تعويض شود.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54281">
                    <a:tc vMerge="1">
                      <a:txBody>
                        <a:bodyPr/>
                        <a:lstStyle/>
                        <a:p>
                          <a:endParaRPr lang="en-US"/>
                        </a:p>
                      </a:txBody>
                      <a:tcP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2- آمپرمتر معيوب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2- آمپر متر بايد تعويض يا تعمير شود.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50526">
                    <a:tc vMerge="1">
                      <a:txBody>
                        <a:bodyPr/>
                        <a:lstStyle/>
                        <a:p>
                          <a:endParaRPr lang="en-US"/>
                        </a:p>
                      </a:txBody>
                      <a:tcP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3- كابلهاي خروجي قطع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3- كابلها و اتصالات را كنترل نماييد.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1496815">
                    <a:tc vMerge="1">
                      <a:txBody>
                        <a:bodyPr/>
                        <a:lstStyle/>
                        <a:p>
                          <a:endParaRPr lang="en-US"/>
                        </a:p>
                      </a:txBody>
                      <a:tcP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4-خروجی داریم اما </a:t>
                          </a:r>
                          <a:r>
                            <a:rPr lang="en-US" sz="1200" baseline="0">
                              <a:effectLst/>
                              <a:latin typeface="Arial" panose="020B0604020202020204" pitchFamily="34" charset="0"/>
                              <a:cs typeface="B Koodak" panose="00000700000000000000" pitchFamily="2" charset="-78"/>
                            </a:rPr>
                            <a:t>drain</a:t>
                          </a:r>
                          <a:r>
                            <a:rPr lang="fa-IR" sz="1200" baseline="0">
                              <a:effectLst/>
                              <a:latin typeface="Arial" panose="020B0604020202020204" pitchFamily="34" charset="0"/>
                              <a:cs typeface="B Koodak" panose="00000700000000000000" pitchFamily="2" charset="-78"/>
                            </a:rPr>
                            <a:t> نداریم</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4-کارفرما در محل تزریق جریان ندارد.در این موارد ابتدا خروجی را از سر ترمینالهای</a:t>
                          </a:r>
                          <a:r>
                            <a:rPr lang="en-US" sz="1200" baseline="0" dirty="0">
                              <a:effectLst/>
                              <a:latin typeface="Arial" panose="020B0604020202020204" pitchFamily="34" charset="0"/>
                              <a:cs typeface="B Koodak" panose="00000700000000000000" pitchFamily="2" charset="-78"/>
                            </a:rPr>
                            <a:t>T/R</a:t>
                          </a:r>
                          <a:r>
                            <a:rPr lang="fa-IR" sz="1200" baseline="0" dirty="0">
                              <a:effectLst/>
                              <a:latin typeface="Arial" panose="020B0604020202020204" pitchFamily="34" charset="0"/>
                              <a:cs typeface="B Koodak" panose="00000700000000000000" pitchFamily="2" charset="-78"/>
                            </a:rPr>
                            <a:t> کنترل می کنیم.اگرخروجی داشته باشد مشکل از اتصالات بعد از </a:t>
                          </a:r>
                          <a:r>
                            <a:rPr lang="en-US" sz="1200" baseline="0" dirty="0">
                              <a:effectLst/>
                              <a:latin typeface="Arial" panose="020B0604020202020204" pitchFamily="34" charset="0"/>
                              <a:cs typeface="B Koodak" panose="00000700000000000000" pitchFamily="2" charset="-78"/>
                            </a:rPr>
                            <a:t>T/R</a:t>
                          </a:r>
                          <a:r>
                            <a:rPr lang="fa-IR" sz="1200" baseline="0" dirty="0">
                              <a:effectLst/>
                              <a:latin typeface="Arial" panose="020B0604020202020204" pitchFamily="34" charset="0"/>
                              <a:cs typeface="B Koodak" panose="00000700000000000000" pitchFamily="2" charset="-78"/>
                            </a:rPr>
                            <a:t> هست و در غیر اینصورت مشکل یا از فیوز فست ویا از اتصالات داخلی </a:t>
                          </a:r>
                          <a:r>
                            <a:rPr lang="en-US" sz="1200" baseline="0" dirty="0">
                              <a:effectLst/>
                              <a:latin typeface="Arial" panose="020B0604020202020204" pitchFamily="34" charset="0"/>
                              <a:cs typeface="B Koodak" panose="00000700000000000000" pitchFamily="2" charset="-78"/>
                            </a:rPr>
                            <a:t>T/R</a:t>
                          </a:r>
                          <a:r>
                            <a:rPr lang="fa-IR" sz="1200" baseline="0" dirty="0">
                              <a:effectLst/>
                              <a:latin typeface="Arial" panose="020B0604020202020204" pitchFamily="34" charset="0"/>
                              <a:cs typeface="B Koodak" panose="00000700000000000000" pitchFamily="2" charset="-78"/>
                            </a:rPr>
                            <a:t>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18077">
                    <a:tc rowSpan="2">
                      <a:txBody>
                        <a:bodyPr/>
                        <a:lstStyle/>
                        <a:p>
                          <a:pPr algn="ctr" rtl="1">
                            <a:lnSpc>
                              <a:spcPct val="107000"/>
                            </a:lnSpc>
                            <a:spcAft>
                              <a:spcPts val="0"/>
                            </a:spcAft>
                          </a:pPr>
                          <a:r>
                            <a:rPr lang="fa-IR" sz="1200" baseline="0">
                              <a:effectLst/>
                              <a:latin typeface="Arial" panose="020B0604020202020204" pitchFamily="34" charset="0"/>
                              <a:cs typeface="B Koodak" panose="00000700000000000000" pitchFamily="2" charset="-78"/>
                            </a:rPr>
                            <a:t>در خروجي جريان داريم ولي ولتاژ نداريم.</a:t>
                          </a:r>
                          <a:endParaRPr lang="en-US" sz="1200" baseline="0">
                            <a:effectLst/>
                            <a:latin typeface="Arial" panose="020B0604020202020204" pitchFamily="34" charset="0"/>
                            <a:cs typeface="B Koodak" panose="00000700000000000000" pitchFamily="2" charset="-78"/>
                          </a:endParaRPr>
                        </a:p>
                        <a:p>
                          <a:pPr algn="ctr" rtl="1">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sz="1200" i="1" baseline="0">
                                        <a:effectLst/>
                                        <a:latin typeface="Cambria Math" panose="02040503050406030204" pitchFamily="18" charset="0"/>
                                      </a:rPr>
                                    </m:ctrlPr>
                                  </m:sSubPr>
                                  <m:e>
                                    <m:r>
                                      <a:rPr lang="en-US" sz="1200" baseline="0">
                                        <a:effectLst/>
                                        <a:latin typeface="Cambria Math" panose="02040503050406030204" pitchFamily="18" charset="0"/>
                                      </a:rPr>
                                      <m:t>𝑽</m:t>
                                    </m:r>
                                  </m:e>
                                  <m:sub>
                                    <m:r>
                                      <a:rPr lang="en-US" sz="1200" baseline="0">
                                        <a:effectLst/>
                                        <a:latin typeface="Cambria Math" panose="02040503050406030204" pitchFamily="18" charset="0"/>
                                      </a:rPr>
                                      <m:t>𝑫𝑪</m:t>
                                    </m:r>
                                  </m:sub>
                                </m:sSub>
                                <m:r>
                                  <a:rPr lang="en-US" sz="1200" baseline="0">
                                    <a:effectLst/>
                                    <a:latin typeface="Cambria Math" panose="02040503050406030204" pitchFamily="18" charset="0"/>
                                  </a:rPr>
                                  <m:t>=</m:t>
                                </m:r>
                                <m:r>
                                  <a:rPr lang="en-US" sz="1200" baseline="0">
                                    <a:effectLst/>
                                    <a:latin typeface="Cambria Math" panose="02040503050406030204" pitchFamily="18" charset="0"/>
                                  </a:rPr>
                                  <m:t>𝟎</m:t>
                                </m:r>
                              </m:oMath>
                            </m:oMathPara>
                          </a14:m>
                          <a:endParaRPr lang="en-US" sz="1200" baseline="0">
                            <a:effectLst/>
                            <a:latin typeface="Arial" panose="020B0604020202020204" pitchFamily="34" charset="0"/>
                            <a:cs typeface="B Koodak" panose="00000700000000000000" pitchFamily="2" charset="-78"/>
                          </a:endParaRPr>
                        </a:p>
                        <a:p>
                          <a:pPr algn="ctr" rtl="1">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sz="1200" i="1" baseline="0">
                                        <a:effectLst/>
                                        <a:latin typeface="Cambria Math" panose="02040503050406030204" pitchFamily="18" charset="0"/>
                                      </a:rPr>
                                    </m:ctrlPr>
                                  </m:sSubPr>
                                  <m:e>
                                    <m:r>
                                      <a:rPr lang="en-US" sz="1200" baseline="0">
                                        <a:effectLst/>
                                        <a:latin typeface="Cambria Math" panose="02040503050406030204" pitchFamily="18" charset="0"/>
                                      </a:rPr>
                                      <m:t>𝑰</m:t>
                                    </m:r>
                                  </m:e>
                                  <m:sub>
                                    <m:r>
                                      <a:rPr lang="en-US" sz="1200" baseline="0">
                                        <a:effectLst/>
                                        <a:latin typeface="Cambria Math" panose="02040503050406030204" pitchFamily="18" charset="0"/>
                                      </a:rPr>
                                      <m:t>𝑫𝑪</m:t>
                                    </m:r>
                                  </m:sub>
                                </m:sSub>
                                <m:r>
                                  <a:rPr lang="en-US" sz="1200" baseline="0">
                                    <a:effectLst/>
                                    <a:latin typeface="Cambria Math" panose="02040503050406030204" pitchFamily="18" charset="0"/>
                                  </a:rPr>
                                  <m:t>=</m:t>
                                </m:r>
                                <m:r>
                                  <a:rPr lang="en-US" sz="1200" baseline="0">
                                    <a:effectLst/>
                                    <a:latin typeface="Cambria Math" panose="02040503050406030204" pitchFamily="18" charset="0"/>
                                  </a:rPr>
                                  <m:t>𝑨</m:t>
                                </m:r>
                              </m:oMath>
                            </m:oMathPara>
                          </a14:m>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1- فيوزهاي ولتمتر سوخته است. (</a:t>
                          </a:r>
                          <a:r>
                            <a:rPr lang="en-US" sz="1200" baseline="0">
                              <a:effectLst/>
                              <a:latin typeface="Arial" panose="020B0604020202020204" pitchFamily="34" charset="0"/>
                              <a:cs typeface="B Koodak" panose="00000700000000000000" pitchFamily="2" charset="-78"/>
                            </a:rPr>
                            <a:t>VF1 , VF2 </a:t>
                          </a:r>
                          <a:r>
                            <a:rPr lang="fa-IR" sz="1200" baseline="0">
                              <a:effectLst/>
                              <a:latin typeface="Arial" panose="020B0604020202020204" pitchFamily="34" charset="0"/>
                              <a:cs typeface="B Koodak" panose="00000700000000000000" pitchFamily="2" charset="-78"/>
                            </a:rPr>
                            <a:t>)</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1- فيوز يا هر دو فيوز را تعويض نماييد.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625338">
                    <a:tc vMerge="1">
                      <a:txBody>
                        <a:bodyPr/>
                        <a:lstStyle/>
                        <a:p>
                          <a:endParaRPr lang="en-US"/>
                        </a:p>
                      </a:txBody>
                      <a:tcP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2- ولتمتر معيوب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2- ولتمتر بايد تعمير يا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510671139"/>
                  </p:ext>
                </p:extLst>
              </p:nvPr>
            </p:nvGraphicFramePr>
            <p:xfrm>
              <a:off x="1200151" y="1751648"/>
              <a:ext cx="7105649" cy="4333970"/>
            </p:xfrm>
            <a:graphic>
              <a:graphicData uri="http://schemas.openxmlformats.org/drawingml/2006/table">
                <a:tbl>
                  <a:tblPr rtl="1" firstRow="1" firstCol="1" bandRow="1">
                    <a:tableStyleId>{5C22544A-7EE6-4342-B048-85BDC9FD1C3A}</a:tableStyleId>
                  </a:tblPr>
                  <a:tblGrid>
                    <a:gridCol w="2334713"/>
                    <a:gridCol w="2385468"/>
                    <a:gridCol w="2385468"/>
                  </a:tblGrid>
                  <a:tr h="434652">
                    <a:tc>
                      <a:txBody>
                        <a:bodyPr/>
                        <a:lstStyle/>
                        <a:p>
                          <a:pPr algn="ctr" rtl="1">
                            <a:lnSpc>
                              <a:spcPct val="107000"/>
                            </a:lnSpc>
                            <a:spcAft>
                              <a:spcPts val="0"/>
                            </a:spcAft>
                            <a:tabLst>
                              <a:tab pos="4389120" algn="l"/>
                            </a:tabLst>
                          </a:pPr>
                          <a:r>
                            <a:rPr lang="fa-IR" sz="1400" baseline="0" dirty="0">
                              <a:effectLst/>
                              <a:latin typeface="Arial" panose="020B0604020202020204" pitchFamily="34" charset="0"/>
                              <a:cs typeface="B Koodak" panose="00000700000000000000" pitchFamily="2" charset="-78"/>
                            </a:rPr>
                            <a:t>اشکال</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tabLst>
                              <a:tab pos="4389120" algn="l"/>
                            </a:tabLst>
                          </a:pPr>
                          <a:r>
                            <a:rPr lang="fa-IR" sz="1400" baseline="0">
                              <a:effectLst/>
                              <a:latin typeface="Arial" panose="020B0604020202020204" pitchFamily="34" charset="0"/>
                              <a:cs typeface="B Koodak" panose="00000700000000000000" pitchFamily="2" charset="-78"/>
                            </a:rPr>
                            <a:t>شرح اشکال</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ctr" rtl="1">
                            <a:lnSpc>
                              <a:spcPct val="107000"/>
                            </a:lnSpc>
                            <a:spcAft>
                              <a:spcPts val="0"/>
                            </a:spcAft>
                            <a:tabLst>
                              <a:tab pos="4389120" algn="l"/>
                            </a:tabLst>
                          </a:pPr>
                          <a:r>
                            <a:rPr lang="fa-IR" sz="1400" baseline="0">
                              <a:effectLst/>
                              <a:latin typeface="Arial" panose="020B0604020202020204" pitchFamily="34" charset="0"/>
                              <a:cs typeface="B Koodak" panose="00000700000000000000" pitchFamily="2" charset="-78"/>
                            </a:rPr>
                            <a:t>رفع اشکال</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54281">
                    <a:tc rowSpan="4">
                      <a:txBody>
                        <a:bodyPr/>
                        <a:lstStyle/>
                        <a:p>
                          <a:endParaRPr lang="en-US"/>
                        </a:p>
                      </a:txBody>
                      <a:tcPr marL="68580" marR="68580" marT="0" marB="0" anchor="ctr">
                        <a:blipFill rotWithShape="0">
                          <a:blip r:embed="rId2"/>
                          <a:stretch>
                            <a:fillRect l="-261" t="-15894" r="-205744" b="-41943"/>
                          </a:stretch>
                        </a:blipFill>
                      </a:tcP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1- فيوز فست سوخته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1- فيوز فست بايد تعويض شود.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454281">
                    <a:tc vMerge="1">
                      <a:txBody>
                        <a:bodyPr/>
                        <a:lstStyle/>
                        <a:p>
                          <a:endParaRPr lang="en-US"/>
                        </a:p>
                      </a:txBody>
                      <a:tcP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2- آمپرمتر معيوب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2- آمپر متر بايد تعويض يا تعمير شود.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350526">
                    <a:tc vMerge="1">
                      <a:txBody>
                        <a:bodyPr/>
                        <a:lstStyle/>
                        <a:p>
                          <a:endParaRPr lang="en-US"/>
                        </a:p>
                      </a:txBody>
                      <a:tcP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3- كابلهاي خروجي قطع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3- كابلها و اتصالات را كنترل نماييد.</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1496815">
                    <a:tc vMerge="1">
                      <a:txBody>
                        <a:bodyPr/>
                        <a:lstStyle/>
                        <a:p>
                          <a:endParaRPr lang="en-US"/>
                        </a:p>
                      </a:txBody>
                      <a:tcP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4-خروجی داریم اما </a:t>
                          </a:r>
                          <a:r>
                            <a:rPr lang="en-US" sz="1200" baseline="0">
                              <a:effectLst/>
                              <a:latin typeface="Arial" panose="020B0604020202020204" pitchFamily="34" charset="0"/>
                              <a:cs typeface="B Koodak" panose="00000700000000000000" pitchFamily="2" charset="-78"/>
                            </a:rPr>
                            <a:t>drain</a:t>
                          </a:r>
                          <a:r>
                            <a:rPr lang="fa-IR" sz="1200" baseline="0">
                              <a:effectLst/>
                              <a:latin typeface="Arial" panose="020B0604020202020204" pitchFamily="34" charset="0"/>
                              <a:cs typeface="B Koodak" panose="00000700000000000000" pitchFamily="2" charset="-78"/>
                            </a:rPr>
                            <a:t> نداریم</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4-کارفرما در محل تزریق جریان ندارد.در این موارد ابتدا خروجی را از سر ترمینالهای</a:t>
                          </a:r>
                          <a:r>
                            <a:rPr lang="en-US" sz="1200" baseline="0" dirty="0">
                              <a:effectLst/>
                              <a:latin typeface="Arial" panose="020B0604020202020204" pitchFamily="34" charset="0"/>
                              <a:cs typeface="B Koodak" panose="00000700000000000000" pitchFamily="2" charset="-78"/>
                            </a:rPr>
                            <a:t>T/R</a:t>
                          </a:r>
                          <a:r>
                            <a:rPr lang="fa-IR" sz="1200" baseline="0" dirty="0">
                              <a:effectLst/>
                              <a:latin typeface="Arial" panose="020B0604020202020204" pitchFamily="34" charset="0"/>
                              <a:cs typeface="B Koodak" panose="00000700000000000000" pitchFamily="2" charset="-78"/>
                            </a:rPr>
                            <a:t> کنترل می کنیم.اگرخروجی داشته باشد مشکل از اتصالات بعد از </a:t>
                          </a:r>
                          <a:r>
                            <a:rPr lang="en-US" sz="1200" baseline="0" dirty="0">
                              <a:effectLst/>
                              <a:latin typeface="Arial" panose="020B0604020202020204" pitchFamily="34" charset="0"/>
                              <a:cs typeface="B Koodak" panose="00000700000000000000" pitchFamily="2" charset="-78"/>
                            </a:rPr>
                            <a:t>T/R</a:t>
                          </a:r>
                          <a:r>
                            <a:rPr lang="fa-IR" sz="1200" baseline="0" dirty="0">
                              <a:effectLst/>
                              <a:latin typeface="Arial" panose="020B0604020202020204" pitchFamily="34" charset="0"/>
                              <a:cs typeface="B Koodak" panose="00000700000000000000" pitchFamily="2" charset="-78"/>
                            </a:rPr>
                            <a:t> هست و در غیر اینصورت مشکل یا از فیوز فست ویا از اتصالات داخلی </a:t>
                          </a:r>
                          <a:r>
                            <a:rPr lang="en-US" sz="1200" baseline="0" dirty="0">
                              <a:effectLst/>
                              <a:latin typeface="Arial" panose="020B0604020202020204" pitchFamily="34" charset="0"/>
                              <a:cs typeface="B Koodak" panose="00000700000000000000" pitchFamily="2" charset="-78"/>
                            </a:rPr>
                            <a:t>T/R</a:t>
                          </a:r>
                          <a:r>
                            <a:rPr lang="fa-IR" sz="1200" baseline="0" dirty="0">
                              <a:effectLst/>
                              <a:latin typeface="Arial" panose="020B0604020202020204" pitchFamily="34" charset="0"/>
                              <a:cs typeface="B Koodak" panose="00000700000000000000" pitchFamily="2" charset="-78"/>
                            </a:rPr>
                            <a:t> است.</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518077">
                    <a:tc rowSpan="2">
                      <a:txBody>
                        <a:bodyPr/>
                        <a:lstStyle/>
                        <a:p>
                          <a:endParaRPr lang="en-US"/>
                        </a:p>
                      </a:txBody>
                      <a:tcPr marL="68580" marR="68580" marT="0" marB="0" anchor="ctr">
                        <a:blipFill rotWithShape="0">
                          <a:blip r:embed="rId2"/>
                          <a:stretch>
                            <a:fillRect l="-261" t="-279255" r="-205744" b="-1064"/>
                          </a:stretch>
                        </a:blipFill>
                      </a:tcP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1- فيوزهاي ولتمتر سوخته است. (</a:t>
                          </a:r>
                          <a:r>
                            <a:rPr lang="en-US" sz="1200" baseline="0">
                              <a:effectLst/>
                              <a:latin typeface="Arial" panose="020B0604020202020204" pitchFamily="34" charset="0"/>
                              <a:cs typeface="B Koodak" panose="00000700000000000000" pitchFamily="2" charset="-78"/>
                            </a:rPr>
                            <a:t>VF1 , VF2 </a:t>
                          </a:r>
                          <a:r>
                            <a:rPr lang="fa-IR" sz="1200" baseline="0">
                              <a:effectLst/>
                              <a:latin typeface="Arial" panose="020B0604020202020204" pitchFamily="34" charset="0"/>
                              <a:cs typeface="B Koodak" panose="00000700000000000000" pitchFamily="2" charset="-78"/>
                            </a:rPr>
                            <a:t>)</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1- فيوز يا هر دو فيوز را تعويض نماييد.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r h="625338">
                    <a:tc vMerge="1">
                      <a:txBody>
                        <a:bodyPr/>
                        <a:lstStyle/>
                        <a:p>
                          <a:endParaRPr lang="en-US"/>
                        </a:p>
                      </a:txBody>
                      <a:tcPr/>
                    </a:tc>
                    <a:tc>
                      <a:txBody>
                        <a:bodyPr/>
                        <a:lstStyle/>
                        <a:p>
                          <a:pPr algn="just" rtl="1">
                            <a:lnSpc>
                              <a:spcPct val="107000"/>
                            </a:lnSpc>
                            <a:spcAft>
                              <a:spcPts val="0"/>
                            </a:spcAft>
                          </a:pPr>
                          <a:r>
                            <a:rPr lang="fa-IR" sz="1200" baseline="0">
                              <a:effectLst/>
                              <a:latin typeface="Arial" panose="020B0604020202020204" pitchFamily="34" charset="0"/>
                              <a:cs typeface="B Koodak" panose="00000700000000000000" pitchFamily="2" charset="-78"/>
                            </a:rPr>
                            <a:t>2- ولتمتر معيوب است.</a:t>
                          </a:r>
                          <a:endParaRPr lang="en-US" sz="12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c>
                      <a:txBody>
                        <a:bodyPr/>
                        <a:lstStyle/>
                        <a:p>
                          <a:pPr algn="just" rtl="1">
                            <a:lnSpc>
                              <a:spcPct val="107000"/>
                            </a:lnSpc>
                            <a:spcAft>
                              <a:spcPts val="0"/>
                            </a:spcAft>
                          </a:pPr>
                          <a:r>
                            <a:rPr lang="fa-IR" sz="1200" baseline="0" dirty="0">
                              <a:effectLst/>
                              <a:latin typeface="Arial" panose="020B0604020202020204" pitchFamily="34" charset="0"/>
                              <a:cs typeface="B Koodak" panose="00000700000000000000" pitchFamily="2" charset="-78"/>
                            </a:rPr>
                            <a:t>2- ولتمتر بايد تعمير يا تعويض شود.</a:t>
                          </a:r>
                          <a:endParaRPr lang="en-US" sz="12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68580" marR="68580" marT="0" marB="0" anchor="ctr"/>
                    </a:tc>
                  </a:tr>
                </a:tbl>
              </a:graphicData>
            </a:graphic>
          </p:graphicFrame>
        </mc:Fallback>
      </mc:AlternateContent>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82</a:t>
            </a:fld>
            <a:endParaRPr lang="en-US" dirty="0"/>
          </a:p>
        </p:txBody>
      </p:sp>
      <p:sp>
        <p:nvSpPr>
          <p:cNvPr id="6" name="Rectangle 5"/>
          <p:cNvSpPr/>
          <p:nvPr/>
        </p:nvSpPr>
        <p:spPr>
          <a:xfrm>
            <a:off x="2532953" y="1052736"/>
            <a:ext cx="4447051" cy="410882"/>
          </a:xfrm>
          <a:prstGeom prst="rect">
            <a:avLst/>
          </a:prstGeom>
        </p:spPr>
        <p:txBody>
          <a:bodyPr wrap="none">
            <a:spAutoFit/>
          </a:bodyPr>
          <a:lstStyle/>
          <a:p>
            <a:pPr algn="ctr">
              <a:lnSpc>
                <a:spcPct val="115000"/>
              </a:lnSpc>
              <a:spcAft>
                <a:spcPts val="0"/>
              </a:spcAft>
            </a:pPr>
            <a:r>
              <a:rPr lang="fa-IR" b="1" dirty="0">
                <a:solidFill>
                  <a:srgbClr val="0000FF"/>
                </a:solidFill>
                <a:latin typeface="Times New Roman" panose="02020603050405020304" pitchFamily="18" charset="0"/>
                <a:ea typeface="Times New Roman" panose="02020603050405020304" pitchFamily="18" charset="0"/>
                <a:cs typeface="B Koodak" panose="00000700000000000000" pitchFamily="2" charset="-78"/>
              </a:rPr>
              <a:t>جدول عیب یابی </a:t>
            </a:r>
            <a:r>
              <a:rPr lang="fa-IR" b="1" dirty="0" smtClean="0">
                <a:solidFill>
                  <a:srgbClr val="0000FF"/>
                </a:solidFill>
                <a:latin typeface="Times New Roman" panose="02020603050405020304" pitchFamily="18" charset="0"/>
                <a:ea typeface="Times New Roman" panose="02020603050405020304" pitchFamily="18" charset="0"/>
                <a:cs typeface="B Koodak" panose="00000700000000000000" pitchFamily="2" charset="-78"/>
              </a:rPr>
              <a:t>سریع ترانس </a:t>
            </a:r>
            <a:r>
              <a:rPr lang="fa-IR" b="1" dirty="0">
                <a:solidFill>
                  <a:srgbClr val="0000FF"/>
                </a:solidFill>
                <a:latin typeface="Times New Roman" panose="02020603050405020304" pitchFamily="18" charset="0"/>
                <a:ea typeface="Times New Roman" panose="02020603050405020304" pitchFamily="18" charset="0"/>
                <a:cs typeface="B Koodak" panose="00000700000000000000" pitchFamily="2" charset="-78"/>
              </a:rPr>
              <a:t>ركتيفاير</a:t>
            </a:r>
            <a:r>
              <a:rPr lang="fa-IR" b="1" dirty="0">
                <a:ea typeface="Calibri" panose="020F0502020204030204" pitchFamily="34" charset="0"/>
                <a:cs typeface="B Koodak" panose="00000700000000000000" pitchFamily="2" charset="-78"/>
              </a:rPr>
              <a:t> </a:t>
            </a:r>
            <a:r>
              <a:rPr lang="fa-IR" b="1" dirty="0">
                <a:solidFill>
                  <a:srgbClr val="0000FF"/>
                </a:solidFill>
                <a:latin typeface="Times New Roman" panose="02020603050405020304" pitchFamily="18" charset="0"/>
                <a:ea typeface="Times New Roman" panose="02020603050405020304" pitchFamily="18" charset="0"/>
                <a:cs typeface="B Koodak" panose="00000700000000000000" pitchFamily="2" charset="-78"/>
              </a:rPr>
              <a:t>(جدول شماره2):</a:t>
            </a:r>
            <a:endParaRPr lang="en-US" dirty="0">
              <a:ea typeface="Calibri" panose="020F0502020204030204" pitchFamily="34" charset="0"/>
              <a:cs typeface="B Koodak" panose="00000700000000000000" pitchFamily="2" charset="-78"/>
            </a:endParaRPr>
          </a:p>
        </p:txBody>
      </p:sp>
      <p:sp>
        <p:nvSpPr>
          <p:cNvPr id="7" name="Rectangle 6"/>
          <p:cNvSpPr/>
          <p:nvPr/>
        </p:nvSpPr>
        <p:spPr>
          <a:xfrm>
            <a:off x="6226385" y="138118"/>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0065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83</a:t>
            </a:fld>
            <a:endParaRPr lang="en-US"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11560" y="1052736"/>
            <a:ext cx="7761168" cy="5303614"/>
          </a:xfrm>
          <a:prstGeom prst="rect">
            <a:avLst/>
          </a:prstGeom>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7" name="Picture 6" descr="\\JALILI-PC\Users\Public\Borna_Logo_Final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8522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72776937"/>
              </p:ext>
            </p:extLst>
          </p:nvPr>
        </p:nvGraphicFramePr>
        <p:xfrm>
          <a:off x="683568" y="1556792"/>
          <a:ext cx="7488832" cy="4477626"/>
        </p:xfrm>
        <a:graphic>
          <a:graphicData uri="http://schemas.openxmlformats.org/drawingml/2006/table">
            <a:tbl>
              <a:tblPr rtl="1" firstRow="1" firstCol="1" bandRow="1">
                <a:tableStyleId>{5C22544A-7EE6-4342-B048-85BDC9FD1C3A}</a:tableStyleId>
              </a:tblPr>
              <a:tblGrid>
                <a:gridCol w="1862357"/>
                <a:gridCol w="1862357"/>
                <a:gridCol w="1882059"/>
                <a:gridCol w="1882059"/>
              </a:tblGrid>
              <a:tr h="307474">
                <a:tc>
                  <a:txBody>
                    <a:bodyPr/>
                    <a:lstStyle/>
                    <a:p>
                      <a:pPr algn="ctr" rtl="1">
                        <a:lnSpc>
                          <a:spcPct val="107000"/>
                        </a:lnSpc>
                        <a:spcAft>
                          <a:spcPts val="0"/>
                        </a:spcAft>
                        <a:tabLst>
                          <a:tab pos="4389120" algn="l"/>
                        </a:tabLst>
                      </a:pPr>
                      <a:r>
                        <a:rPr lang="fa-IR" sz="1000" baseline="0" dirty="0">
                          <a:effectLst/>
                          <a:latin typeface="Arial" panose="020B0604020202020204" pitchFamily="34" charset="0"/>
                          <a:cs typeface="B Koodak" panose="00000700000000000000" pitchFamily="2" charset="-78"/>
                        </a:rPr>
                        <a:t>اشکال</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tabLst>
                          <a:tab pos="4389120" algn="l"/>
                        </a:tabLst>
                      </a:pPr>
                      <a:r>
                        <a:rPr lang="fa-IR" sz="1000" baseline="0">
                          <a:effectLst/>
                          <a:latin typeface="Arial" panose="020B0604020202020204" pitchFamily="34" charset="0"/>
                          <a:cs typeface="B Koodak" panose="00000700000000000000" pitchFamily="2" charset="-78"/>
                        </a:rPr>
                        <a:t>شرح اشکال</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tabLst>
                          <a:tab pos="4389120" algn="l"/>
                        </a:tabLst>
                      </a:pPr>
                      <a:r>
                        <a:rPr lang="fa-IR" sz="1000" baseline="0">
                          <a:effectLst/>
                          <a:latin typeface="Arial" panose="020B0604020202020204" pitchFamily="34" charset="0"/>
                          <a:cs typeface="B Koodak" panose="00000700000000000000" pitchFamily="2" charset="-78"/>
                        </a:rPr>
                        <a:t>    توضیح</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tabLst>
                          <a:tab pos="4389120" algn="l"/>
                        </a:tabLst>
                      </a:pPr>
                      <a:r>
                        <a:rPr lang="fa-IR" sz="1000" baseline="0">
                          <a:effectLst/>
                          <a:latin typeface="Arial" panose="020B0604020202020204" pitchFamily="34" charset="0"/>
                          <a:cs typeface="B Koodak" panose="00000700000000000000" pitchFamily="2" charset="-78"/>
                        </a:rPr>
                        <a:t>رفع اشکال</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295349">
                <a:tc rowSpan="6">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درخروجي </a:t>
                      </a:r>
                      <a:endParaRPr lang="en-US" sz="1000" baseline="0">
                        <a:effectLst/>
                        <a:latin typeface="Arial" panose="020B0604020202020204" pitchFamily="34" charset="0"/>
                        <a:cs typeface="B Koodak" panose="00000700000000000000" pitchFamily="2" charset="-78"/>
                      </a:endParaRPr>
                    </a:p>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نوسان ولتاژ</a:t>
                      </a:r>
                      <a:endParaRPr lang="en-US" sz="1000" baseline="0">
                        <a:effectLst/>
                        <a:latin typeface="Arial" panose="020B0604020202020204" pitchFamily="34" charset="0"/>
                        <a:cs typeface="B Koodak" panose="00000700000000000000" pitchFamily="2" charset="-78"/>
                      </a:endParaRPr>
                    </a:p>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یا جریان داریم.</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1- اتصالات خروجی شل است.</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1- اتصالات کنترل ومحکم گردد.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401016">
                <a:tc vMerge="1">
                  <a:txBody>
                    <a:bodyPr/>
                    <a:lstStyle/>
                    <a:p>
                      <a:endParaRPr lang="en-US"/>
                    </a:p>
                  </a:txBody>
                  <a:tcPr/>
                </a:tc>
                <a:tc>
                  <a:txBody>
                    <a:bodyPr/>
                    <a:lstStyle/>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2- برد کنترل کننده معیوب است.</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در مدل اکترونیکی و هوشمند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2-برد کنترل کننده تعویض شود ویا برای تعمیر به شرکت برنا الکترونیک ارسال گردد.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400410">
                <a:tc vMerge="1">
                  <a:txBody>
                    <a:bodyPr/>
                    <a:lstStyle/>
                    <a:p>
                      <a:endParaRPr lang="en-US"/>
                    </a:p>
                  </a:txBody>
                  <a:tcP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3-شل بودن نمونه گیرهای جریان (از سرشنت) ویا نمونه ولتاژ</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 </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3- محکم کردن اتصالات</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266940">
                <a:tc vMerge="1">
                  <a:txBody>
                    <a:bodyPr/>
                    <a:lstStyle/>
                    <a:p>
                      <a:endParaRPr lang="en-US"/>
                    </a:p>
                  </a:txBody>
                  <a:tcPr/>
                </a:tc>
                <a:tc>
                  <a:txBody>
                    <a:bodyPr/>
                    <a:lstStyle/>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4- </a:t>
                      </a:r>
                      <a:r>
                        <a:rPr lang="en-US" sz="1000" baseline="0" dirty="0">
                          <a:effectLst/>
                          <a:latin typeface="Arial" panose="020B0604020202020204" pitchFamily="34" charset="0"/>
                          <a:cs typeface="B Koodak" panose="00000700000000000000" pitchFamily="2" charset="-78"/>
                        </a:rPr>
                        <a:t>RTD</a:t>
                      </a:r>
                      <a:r>
                        <a:rPr lang="fa-IR" sz="1000" baseline="0" dirty="0">
                          <a:effectLst/>
                          <a:latin typeface="Arial" panose="020B0604020202020204" pitchFamily="34" charset="0"/>
                          <a:cs typeface="B Koodak" panose="00000700000000000000" pitchFamily="2" charset="-78"/>
                        </a:rPr>
                        <a:t> معیوب است .(در صورت وجود)</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در مدل اکترونیکی و هوشمند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4- </a:t>
                      </a:r>
                      <a:r>
                        <a:rPr lang="en-US" sz="1000" baseline="0">
                          <a:effectLst/>
                          <a:latin typeface="Arial" panose="020B0604020202020204" pitchFamily="34" charset="0"/>
                          <a:cs typeface="B Koodak" panose="00000700000000000000" pitchFamily="2" charset="-78"/>
                        </a:rPr>
                        <a:t>RTD</a:t>
                      </a:r>
                      <a:r>
                        <a:rPr lang="fa-IR" sz="1000" baseline="0">
                          <a:effectLst/>
                          <a:latin typeface="Arial" panose="020B0604020202020204" pitchFamily="34" charset="0"/>
                          <a:cs typeface="B Koodak" panose="00000700000000000000" pitchFamily="2" charset="-78"/>
                        </a:rPr>
                        <a:t> تعویض گردد.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400410">
                <a:tc vMerge="1">
                  <a:txBody>
                    <a:bodyPr/>
                    <a:lstStyle/>
                    <a:p>
                      <a:endParaRPr lang="en-US"/>
                    </a:p>
                  </a:txBody>
                  <a:tcPr/>
                </a:tc>
                <a:tc>
                  <a:txBody>
                    <a:bodyPr/>
                    <a:lstStyle/>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5-ذغال واریابل معیوب است</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در مدل رگاولتی و الکترونیکی/رگاولتی</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5- اتوترانسفورمر باز شود و  برای تعمیر به شرکت برنا الکترونیک ارسال گردد.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667350">
                <a:tc vMerge="1">
                  <a:txBody>
                    <a:bodyPr/>
                    <a:lstStyle/>
                    <a:p>
                      <a:endParaRPr lang="en-US"/>
                    </a:p>
                  </a:txBody>
                  <a:tcPr/>
                </a:tc>
                <a:tc>
                  <a:txBody>
                    <a:bodyPr/>
                    <a:lstStyle/>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6-باز کردن اتصالات سر چاه ،به منظور اندازه گیری آمپر تک تک آندها وسپس شل بستن مجدد اتصالات</a:t>
                      </a:r>
                      <a:endParaRPr lang="en-US" sz="1000" baseline="0" dirty="0">
                        <a:effectLst/>
                        <a:latin typeface="Arial" panose="020B0604020202020204" pitchFamily="34" charset="0"/>
                        <a:cs typeface="B Koodak" panose="00000700000000000000" pitchFamily="2" charset="-78"/>
                      </a:endParaRPr>
                    </a:p>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a:t>
                      </a:r>
                      <a:r>
                        <a:rPr lang="en-US" sz="1000" baseline="0" dirty="0">
                          <a:effectLst/>
                          <a:latin typeface="Arial" panose="020B0604020202020204" pitchFamily="34" charset="0"/>
                          <a:cs typeface="B Koodak" panose="00000700000000000000" pitchFamily="2" charset="-78"/>
                        </a:rPr>
                        <a:t> lose connection</a:t>
                      </a:r>
                      <a:r>
                        <a:rPr lang="fa-IR" sz="1000" baseline="0" dirty="0">
                          <a:effectLst/>
                          <a:latin typeface="Arial" panose="020B0604020202020204" pitchFamily="34" charset="0"/>
                          <a:cs typeface="B Koodak" panose="00000700000000000000" pitchFamily="2" charset="-78"/>
                        </a:rPr>
                        <a:t>)</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6-محکم کردن اتصالات خروجی</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400410">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دستگاه بطور مداوم قطع و وصل مي­شود.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1-  دستگاه روي حالت تايمري مي باشد.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1-  دستگاه را از حالت تايمري خارج كرده و روي حالت دائم كار قرار ميدهيم.</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400410">
                <a:tc rowSpan="3">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به محض روشن </a:t>
                      </a:r>
                      <a:r>
                        <a:rPr lang="fa-IR" sz="1000" baseline="0" dirty="0" err="1">
                          <a:effectLst/>
                          <a:latin typeface="Arial" panose="020B0604020202020204" pitchFamily="34" charset="0"/>
                          <a:cs typeface="B Koodak" panose="00000700000000000000" pitchFamily="2" charset="-78"/>
                        </a:rPr>
                        <a:t>كردن</a:t>
                      </a:r>
                      <a:r>
                        <a:rPr lang="fa-IR" sz="1000" baseline="0" dirty="0">
                          <a:effectLst/>
                          <a:latin typeface="Arial" panose="020B0604020202020204" pitchFamily="34" charset="0"/>
                          <a:cs typeface="B Koodak" panose="00000700000000000000" pitchFamily="2" charset="-78"/>
                        </a:rPr>
                        <a:t> دستگاه </a:t>
                      </a:r>
                      <a:r>
                        <a:rPr lang="fa-IR" sz="1000" baseline="0" dirty="0" err="1">
                          <a:effectLst/>
                          <a:latin typeface="Arial" panose="020B0604020202020204" pitchFamily="34" charset="0"/>
                          <a:cs typeface="B Koodak" panose="00000700000000000000" pitchFamily="2" charset="-78"/>
                        </a:rPr>
                        <a:t>فيوزهاي</a:t>
                      </a:r>
                      <a:r>
                        <a:rPr lang="fa-IR" sz="1000" baseline="0" dirty="0">
                          <a:effectLst/>
                          <a:latin typeface="Arial" panose="020B0604020202020204" pitchFamily="34" charset="0"/>
                          <a:cs typeface="B Koodak" panose="00000700000000000000" pitchFamily="2" charset="-78"/>
                        </a:rPr>
                        <a:t> </a:t>
                      </a:r>
                      <a:r>
                        <a:rPr lang="fa-IR" sz="1000" baseline="0" dirty="0" err="1">
                          <a:effectLst/>
                          <a:latin typeface="Arial" panose="020B0604020202020204" pitchFamily="34" charset="0"/>
                          <a:cs typeface="B Koodak" panose="00000700000000000000" pitchFamily="2" charset="-78"/>
                        </a:rPr>
                        <a:t>ورودي</a:t>
                      </a:r>
                      <a:r>
                        <a:rPr lang="fa-IR" sz="1000" baseline="0" dirty="0">
                          <a:effectLst/>
                          <a:latin typeface="Arial" panose="020B0604020202020204" pitchFamily="34" charset="0"/>
                          <a:cs typeface="B Koodak" panose="00000700000000000000" pitchFamily="2" charset="-78"/>
                        </a:rPr>
                        <a:t> </a:t>
                      </a:r>
                      <a:r>
                        <a:rPr lang="fa-IR" sz="1000" baseline="0" dirty="0" err="1">
                          <a:effectLst/>
                          <a:latin typeface="Arial" panose="020B0604020202020204" pitchFamily="34" charset="0"/>
                          <a:cs typeface="B Koodak" panose="00000700000000000000" pitchFamily="2" charset="-78"/>
                        </a:rPr>
                        <a:t>مي</a:t>
                      </a:r>
                      <a:r>
                        <a:rPr lang="fa-IR" sz="1000" baseline="0" dirty="0">
                          <a:effectLst/>
                          <a:latin typeface="Arial" panose="020B0604020202020204" pitchFamily="34" charset="0"/>
                          <a:cs typeface="B Koodak" panose="00000700000000000000" pitchFamily="2" charset="-78"/>
                        </a:rPr>
                        <a:t> </a:t>
                      </a:r>
                      <a:r>
                        <a:rPr lang="fa-IR" sz="1000" baseline="0" dirty="0" err="1">
                          <a:effectLst/>
                          <a:latin typeface="Arial" panose="020B0604020202020204" pitchFamily="34" charset="0"/>
                          <a:cs typeface="B Koodak" panose="00000700000000000000" pitchFamily="2" charset="-78"/>
                        </a:rPr>
                        <a:t>سوزند</a:t>
                      </a:r>
                      <a:r>
                        <a:rPr lang="fa-IR" sz="1000" baseline="0" dirty="0">
                          <a:effectLst/>
                          <a:latin typeface="Arial" panose="020B0604020202020204" pitchFamily="34" charset="0"/>
                          <a:cs typeface="B Koodak" panose="00000700000000000000" pitchFamily="2" charset="-78"/>
                        </a:rPr>
                        <a:t>.</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1- يكسو ساز معيوب است.</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1-دیودها و تریستورها تکتک کنترل گردند وموارد معیوب تعویض گردند.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420937">
                <a:tc vMerge="1">
                  <a:txBody>
                    <a:bodyPr/>
                    <a:lstStyle/>
                    <a:p>
                      <a:endParaRPr lang="en-US"/>
                    </a:p>
                  </a:txBody>
                  <a:tcP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2- ترانسفورماتور مشكل دارد.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dirty="0">
                          <a:effectLst/>
                          <a:latin typeface="Arial" panose="020B0604020202020204" pitchFamily="34" charset="0"/>
                          <a:cs typeface="B Koodak" panose="00000700000000000000" pitchFamily="2" charset="-78"/>
                        </a:rPr>
                        <a:t>*</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2-ترانسفورماتور باز شود و  برای تعمیر به شرکت برنا الکترونیک ارسال گردد.</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r h="428732">
                <a:tc vMerge="1">
                  <a:txBody>
                    <a:bodyPr/>
                    <a:lstStyle/>
                    <a:p>
                      <a:endParaRPr lang="en-US"/>
                    </a:p>
                  </a:txBody>
                  <a:tcPr/>
                </a:tc>
                <a:tc>
                  <a:txBody>
                    <a:bodyPr/>
                    <a:lstStyle/>
                    <a:p>
                      <a:pPr algn="just" rtl="1">
                        <a:lnSpc>
                          <a:spcPct val="107000"/>
                        </a:lnSpc>
                        <a:spcAft>
                          <a:spcPts val="0"/>
                        </a:spcAft>
                      </a:pPr>
                      <a:r>
                        <a:rPr lang="fa-IR" sz="1000" baseline="0">
                          <a:effectLst/>
                          <a:latin typeface="Arial" panose="020B0604020202020204" pitchFamily="34" charset="0"/>
                          <a:cs typeface="B Koodak" panose="00000700000000000000" pitchFamily="2" charset="-78"/>
                        </a:rPr>
                        <a:t>3-اتوترانسفورمر اتصالی دارد</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ctr" rtl="1">
                        <a:lnSpc>
                          <a:spcPct val="107000"/>
                        </a:lnSpc>
                        <a:spcAft>
                          <a:spcPts val="0"/>
                        </a:spcAft>
                      </a:pPr>
                      <a:r>
                        <a:rPr lang="fa-IR" sz="1000" baseline="0">
                          <a:effectLst/>
                          <a:latin typeface="Arial" panose="020B0604020202020204" pitchFamily="34" charset="0"/>
                          <a:cs typeface="B Koodak" panose="00000700000000000000" pitchFamily="2" charset="-78"/>
                        </a:rPr>
                        <a:t>در مدل رگاولتی و الکترونیکی/رگاولتی</a:t>
                      </a:r>
                      <a:endParaRPr lang="en-US" sz="1000" baseline="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c>
                  <a:txBody>
                    <a:bodyPr/>
                    <a:lstStyle/>
                    <a:p>
                      <a:pPr algn="just" rtl="1">
                        <a:lnSpc>
                          <a:spcPct val="107000"/>
                        </a:lnSpc>
                        <a:spcAft>
                          <a:spcPts val="0"/>
                        </a:spcAft>
                      </a:pPr>
                      <a:r>
                        <a:rPr lang="fa-IR" sz="1000" baseline="0" dirty="0">
                          <a:effectLst/>
                          <a:latin typeface="Arial" panose="020B0604020202020204" pitchFamily="34" charset="0"/>
                          <a:cs typeface="B Koodak" panose="00000700000000000000" pitchFamily="2" charset="-78"/>
                        </a:rPr>
                        <a:t>3-اتوترانسفورمر باز شود و  برای تعمیر به شرکت برنا الکترونیک ارسال گردد.</a:t>
                      </a:r>
                      <a:endParaRPr lang="en-US" sz="1000" baseline="0" dirty="0">
                        <a:solidFill>
                          <a:srgbClr val="31849B"/>
                        </a:solidFill>
                        <a:effectLst/>
                        <a:latin typeface="Arial" panose="020B0604020202020204" pitchFamily="34" charset="0"/>
                        <a:ea typeface="Calibri" panose="020F0502020204030204" pitchFamily="34" charset="0"/>
                        <a:cs typeface="B Koodak" panose="00000700000000000000" pitchFamily="2" charset="-78"/>
                      </a:endParaRPr>
                    </a:p>
                  </a:txBody>
                  <a:tcPr marL="46771" marR="46771" marT="0" marB="0" anchor="ctr"/>
                </a:tc>
              </a:tr>
            </a:tbl>
          </a:graphicData>
        </a:graphic>
      </p:graphicFrame>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84</a:t>
            </a:fld>
            <a:endParaRPr lang="en-US" dirty="0"/>
          </a:p>
        </p:txBody>
      </p:sp>
      <p:sp>
        <p:nvSpPr>
          <p:cNvPr id="6" name="Rectangle 5"/>
          <p:cNvSpPr/>
          <p:nvPr/>
        </p:nvSpPr>
        <p:spPr>
          <a:xfrm>
            <a:off x="2118284" y="980728"/>
            <a:ext cx="4447051" cy="410882"/>
          </a:xfrm>
          <a:prstGeom prst="rect">
            <a:avLst/>
          </a:prstGeom>
        </p:spPr>
        <p:txBody>
          <a:bodyPr wrap="none">
            <a:spAutoFit/>
          </a:bodyPr>
          <a:lstStyle/>
          <a:p>
            <a:pPr algn="ctr">
              <a:lnSpc>
                <a:spcPct val="115000"/>
              </a:lnSpc>
              <a:spcAft>
                <a:spcPts val="0"/>
              </a:spcAft>
            </a:pPr>
            <a:r>
              <a:rPr lang="fa-IR" b="1" dirty="0">
                <a:latin typeface="Times New Roman" panose="02020603050405020304" pitchFamily="18" charset="0"/>
                <a:ea typeface="Times New Roman" panose="02020603050405020304" pitchFamily="18" charset="0"/>
                <a:cs typeface="B Koodak" panose="00000700000000000000" pitchFamily="2" charset="-78"/>
              </a:rPr>
              <a:t>جدول عیب یابی </a:t>
            </a:r>
            <a:r>
              <a:rPr lang="fa-IR" b="1" dirty="0" smtClean="0">
                <a:latin typeface="Times New Roman" panose="02020603050405020304" pitchFamily="18" charset="0"/>
                <a:ea typeface="Times New Roman" panose="02020603050405020304" pitchFamily="18" charset="0"/>
                <a:cs typeface="B Koodak" panose="00000700000000000000" pitchFamily="2" charset="-78"/>
              </a:rPr>
              <a:t>سریع ترانس </a:t>
            </a:r>
            <a:r>
              <a:rPr lang="fa-IR" b="1" dirty="0">
                <a:latin typeface="Times New Roman" panose="02020603050405020304" pitchFamily="18" charset="0"/>
                <a:ea typeface="Times New Roman" panose="02020603050405020304" pitchFamily="18" charset="0"/>
                <a:cs typeface="B Koodak" panose="00000700000000000000" pitchFamily="2" charset="-78"/>
              </a:rPr>
              <a:t>ركتيفاير</a:t>
            </a:r>
            <a:r>
              <a:rPr lang="fa-IR" b="1" dirty="0">
                <a:ea typeface="Calibri" panose="020F0502020204030204" pitchFamily="34" charset="0"/>
                <a:cs typeface="B Koodak" panose="00000700000000000000" pitchFamily="2" charset="-78"/>
              </a:rPr>
              <a:t> </a:t>
            </a:r>
            <a:r>
              <a:rPr lang="fa-IR" b="1" dirty="0">
                <a:latin typeface="Times New Roman" panose="02020603050405020304" pitchFamily="18" charset="0"/>
                <a:ea typeface="Times New Roman" panose="02020603050405020304" pitchFamily="18" charset="0"/>
                <a:cs typeface="B Koodak" panose="00000700000000000000" pitchFamily="2" charset="-78"/>
              </a:rPr>
              <a:t>(جدول شماره3):</a:t>
            </a:r>
            <a:endParaRPr lang="en-US" dirty="0">
              <a:ea typeface="Calibri" panose="020F0502020204030204" pitchFamily="34" charset="0"/>
              <a:cs typeface="B Koodak" panose="00000700000000000000" pitchFamily="2" charset="-78"/>
            </a:endParaRPr>
          </a:p>
        </p:txBody>
      </p:sp>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7558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85</a:t>
            </a:fld>
            <a:endParaRPr lang="en-US" dirty="0"/>
          </a:p>
        </p:txBody>
      </p:sp>
      <p:sp>
        <p:nvSpPr>
          <p:cNvPr id="5" name="Rectangle 2"/>
          <p:cNvSpPr>
            <a:spLocks noChangeArrowheads="1"/>
          </p:cNvSpPr>
          <p:nvPr/>
        </p:nvSpPr>
        <p:spPr bwMode="auto">
          <a:xfrm>
            <a:off x="-3089038" y="1757427"/>
            <a:ext cx="11633249"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ar-SA" sz="3000" b="1" dirty="0">
                <a:solidFill>
                  <a:srgbClr val="FF0000"/>
                </a:solidFill>
                <a:cs typeface="B Koodak" panose="00000700000000000000" pitchFamily="2" charset="-78"/>
              </a:rPr>
              <a:t>فصل </a:t>
            </a:r>
            <a:r>
              <a:rPr lang="fa-IR" sz="3000" b="1" dirty="0" smtClean="0">
                <a:solidFill>
                  <a:srgbClr val="FF0000"/>
                </a:solidFill>
                <a:cs typeface="B Koodak" panose="00000700000000000000" pitchFamily="2" charset="-78"/>
              </a:rPr>
              <a:t>دهم</a:t>
            </a:r>
            <a:endParaRPr lang="en-US" sz="3000" dirty="0">
              <a:solidFill>
                <a:srgbClr val="FF0000"/>
              </a:solidFill>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lang="en-US" altLang="en-US" sz="3000" b="1" dirty="0" smtClean="0">
              <a:solidFill>
                <a:srgbClr val="C00000"/>
              </a:solidFill>
              <a:ea typeface="Calibri" panose="020F0502020204030204" pitchFamily="34" charset="0"/>
              <a:cs typeface="B Nazanin" panose="000004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lang="en-US" altLang="en-US" sz="3000" b="1" dirty="0" smtClean="0">
              <a:solidFill>
                <a:srgbClr val="C00000"/>
              </a:solidFill>
              <a:ea typeface="Calibri" panose="020F0502020204030204" pitchFamily="34" charset="0"/>
              <a:cs typeface="B Nazanin" panose="00000400000000000000" pitchFamily="2" charset="-78"/>
            </a:endParaRPr>
          </a:p>
          <a:p>
            <a:pPr algn="ctr"/>
            <a:r>
              <a:rPr lang="fa-IR" sz="3000" b="1" dirty="0" smtClean="0">
                <a:solidFill>
                  <a:srgbClr val="C00000"/>
                </a:solidFill>
                <a:cs typeface="B Nazanin" panose="00000400000000000000" pitchFamily="2" charset="-78"/>
              </a:rPr>
              <a:t>    </a:t>
            </a:r>
            <a:r>
              <a:rPr lang="ar-SA" sz="3200" b="1" dirty="0" smtClean="0">
                <a:effectLst>
                  <a:outerShdw blurRad="38100" dist="19050" dir="2700000" algn="tl">
                    <a:schemeClr val="dk1">
                      <a:alpha val="40000"/>
                    </a:schemeClr>
                  </a:outerShdw>
                </a:effectLst>
                <a:cs typeface="B Koodak" panose="00000700000000000000" pitchFamily="2" charset="-78"/>
              </a:rPr>
              <a:t>رفرنس ها</a:t>
            </a:r>
            <a:r>
              <a:rPr lang="fa-IR" sz="3200" b="1" dirty="0" smtClean="0">
                <a:effectLst>
                  <a:outerShdw blurRad="38100" dist="19050" dir="2700000" algn="tl">
                    <a:schemeClr val="dk1">
                      <a:alpha val="40000"/>
                    </a:schemeClr>
                  </a:outerShdw>
                </a:effectLst>
                <a:cs typeface="B Koodak" panose="00000700000000000000" pitchFamily="2" charset="-78"/>
              </a:rPr>
              <a:t>          </a:t>
            </a:r>
            <a:r>
              <a:rPr lang="en-US" sz="3200" b="1" dirty="0" smtClean="0">
                <a:effectLst>
                  <a:outerShdw blurRad="38100" dist="19050" dir="2700000" algn="tl">
                    <a:schemeClr val="dk1">
                      <a:alpha val="40000"/>
                    </a:schemeClr>
                  </a:outerShdw>
                </a:effectLst>
                <a:cs typeface="B Koodak" panose="00000700000000000000" pitchFamily="2" charset="-78"/>
              </a:rPr>
              <a:t>          </a:t>
            </a:r>
            <a:r>
              <a:rPr lang="fa-IR" sz="3200" b="1" dirty="0" smtClean="0">
                <a:effectLst>
                  <a:outerShdw blurRad="38100" dist="19050" dir="2700000" algn="tl">
                    <a:schemeClr val="dk1">
                      <a:alpha val="40000"/>
                    </a:schemeClr>
                  </a:outerShdw>
                </a:effectLst>
                <a:cs typeface="B Koodak" panose="00000700000000000000" pitchFamily="2" charset="-78"/>
              </a:rPr>
              <a:t>                           </a:t>
            </a:r>
            <a:endParaRPr lang="en-US" sz="3200" dirty="0">
              <a:cs typeface="B Koodak" panose="00000700000000000000" pitchFamily="2" charset="-78"/>
            </a:endParaRPr>
          </a:p>
          <a:p>
            <a:pPr marL="0" marR="0" lvl="0" indent="0" defTabSz="914400" rtl="1"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1360264" y="19986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8" name="Picture 7"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518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784" y="908720"/>
            <a:ext cx="8229600" cy="4389437"/>
          </a:xfrm>
        </p:spPr>
        <p:txBody>
          <a:bodyPr/>
          <a:lstStyle/>
          <a:p>
            <a:pPr marL="0" indent="0" algn="r" rtl="1">
              <a:buNone/>
            </a:pPr>
            <a:r>
              <a:rPr lang="fa-IR" sz="1800" dirty="0">
                <a:latin typeface="Arial" panose="020B0604020202020204" pitchFamily="34" charset="0"/>
                <a:cs typeface="B Koodak" panose="00000700000000000000" pitchFamily="2" charset="-78"/>
              </a:rPr>
              <a:t> </a:t>
            </a:r>
            <a:endParaRPr lang="en-US" sz="1800" dirty="0" smtClean="0">
              <a:latin typeface="Arial" panose="020B0604020202020204" pitchFamily="34" charset="0"/>
              <a:cs typeface="B Koodak" panose="00000700000000000000" pitchFamily="2" charset="-78"/>
            </a:endParaRP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10-1-</a:t>
            </a:r>
            <a:r>
              <a:rPr lang="fa-IR" sz="1800" dirty="0" smtClean="0">
                <a:solidFill>
                  <a:srgbClr val="FF0000"/>
                </a:solidFill>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استانداردها</a:t>
            </a:r>
            <a:endParaRPr lang="en-US" sz="1800" b="1" dirty="0" smtClean="0">
              <a:solidFill>
                <a:srgbClr val="FF0000"/>
              </a:solidFill>
              <a:latin typeface="Arial" panose="020B0604020202020204" pitchFamily="34" charset="0"/>
              <a:cs typeface="B Koodak" panose="00000700000000000000" pitchFamily="2" charset="-78"/>
            </a:endParaRPr>
          </a:p>
          <a:p>
            <a:pPr marL="0" indent="0" algn="r" rtl="1">
              <a:buNone/>
            </a:pPr>
            <a:endParaRPr lang="en-US" sz="1800" dirty="0" smtClean="0">
              <a:latin typeface="Arial" panose="020B0604020202020204" pitchFamily="34" charset="0"/>
              <a:cs typeface="B Koodak" panose="00000700000000000000" pitchFamily="2" charset="-78"/>
            </a:endParaRPr>
          </a:p>
          <a:p>
            <a:pPr marL="0" lvl="0" indent="0">
              <a:buNone/>
            </a:pPr>
            <a:r>
              <a:rPr lang="en-US" sz="1800" b="1" dirty="0" smtClean="0">
                <a:latin typeface="Arial" panose="020B0604020202020204" pitchFamily="34" charset="0"/>
                <a:cs typeface="B Koodak" panose="00000700000000000000" pitchFamily="2" charset="-78"/>
              </a:rPr>
              <a:t>IEC 60076</a:t>
            </a:r>
            <a:r>
              <a:rPr lang="en-US" sz="1800" dirty="0" smtClean="0">
                <a:latin typeface="Arial" panose="020B0604020202020204" pitchFamily="34" charset="0"/>
                <a:cs typeface="B Koodak" panose="00000700000000000000" pitchFamily="2" charset="-78"/>
              </a:rPr>
              <a:t> – Power Transformers</a:t>
            </a:r>
          </a:p>
          <a:p>
            <a:pPr marL="0" lvl="0" indent="0">
              <a:buNone/>
            </a:pPr>
            <a:r>
              <a:rPr lang="en-US" sz="1800" b="1" dirty="0" smtClean="0">
                <a:latin typeface="Arial" panose="020B0604020202020204" pitchFamily="34" charset="0"/>
                <a:cs typeface="B Koodak" panose="00000700000000000000" pitchFamily="2" charset="-78"/>
              </a:rPr>
              <a:t>IEC 60146</a:t>
            </a:r>
            <a:r>
              <a:rPr lang="en-US" sz="1800" dirty="0" smtClean="0">
                <a:latin typeface="Arial" panose="020B0604020202020204" pitchFamily="34" charset="0"/>
                <a:cs typeface="B Koodak" panose="00000700000000000000" pitchFamily="2" charset="-78"/>
              </a:rPr>
              <a:t> – Semiconductor converters</a:t>
            </a:r>
          </a:p>
          <a:p>
            <a:pPr marL="0" lvl="0" indent="0">
              <a:buNone/>
            </a:pPr>
            <a:r>
              <a:rPr lang="en-US" sz="1800" b="1" dirty="0" smtClean="0">
                <a:latin typeface="Arial" panose="020B0604020202020204" pitchFamily="34" charset="0"/>
                <a:cs typeface="B Koodak" panose="00000700000000000000" pitchFamily="2" charset="-78"/>
              </a:rPr>
              <a:t>IEEE C57.91</a:t>
            </a:r>
            <a:r>
              <a:rPr lang="en-US" sz="1800" dirty="0" smtClean="0">
                <a:latin typeface="Arial" panose="020B0604020202020204" pitchFamily="34" charset="0"/>
                <a:cs typeface="B Koodak" panose="00000700000000000000" pitchFamily="2" charset="-78"/>
              </a:rPr>
              <a:t> – Transformer Loading Guide</a:t>
            </a:r>
          </a:p>
          <a:p>
            <a:pPr marL="0" lvl="0" indent="0">
              <a:buNone/>
            </a:pPr>
            <a:r>
              <a:rPr lang="en-US" sz="1800" b="1" dirty="0" smtClean="0">
                <a:latin typeface="Arial" panose="020B0604020202020204" pitchFamily="34" charset="0"/>
                <a:cs typeface="B Koodak" panose="00000700000000000000" pitchFamily="2" charset="-78"/>
              </a:rPr>
              <a:t>IEEE C57.106</a:t>
            </a:r>
            <a:r>
              <a:rPr lang="en-US" sz="1800" dirty="0" smtClean="0">
                <a:latin typeface="Arial" panose="020B0604020202020204" pitchFamily="34" charset="0"/>
                <a:cs typeface="B Koodak" panose="00000700000000000000" pitchFamily="2" charset="-78"/>
              </a:rPr>
              <a:t> – Acceptance and Maintenance of Insulating Oil</a:t>
            </a:r>
          </a:p>
          <a:p>
            <a:pPr marL="0" lvl="0" indent="0">
              <a:buNone/>
            </a:pPr>
            <a:r>
              <a:rPr lang="en-US" sz="1800" b="1" dirty="0" smtClean="0">
                <a:latin typeface="Arial" panose="020B0604020202020204" pitchFamily="34" charset="0"/>
                <a:cs typeface="B Koodak" panose="00000700000000000000" pitchFamily="2" charset="-78"/>
              </a:rPr>
              <a:t>ASTM D1524</a:t>
            </a:r>
            <a:r>
              <a:rPr lang="en-US" sz="1800" dirty="0" smtClean="0">
                <a:latin typeface="Arial" panose="020B0604020202020204" pitchFamily="34" charset="0"/>
                <a:cs typeface="B Koodak" panose="00000700000000000000" pitchFamily="2" charset="-78"/>
              </a:rPr>
              <a:t> – Visual Examination of Insulating Oils</a:t>
            </a:r>
          </a:p>
          <a:p>
            <a:pPr marL="0" lvl="0" indent="0">
              <a:buNone/>
            </a:pPr>
            <a:r>
              <a:rPr lang="en-US" sz="1800" b="1" dirty="0" smtClean="0">
                <a:latin typeface="Arial" panose="020B0604020202020204" pitchFamily="34" charset="0"/>
                <a:cs typeface="B Koodak" panose="00000700000000000000" pitchFamily="2" charset="-78"/>
              </a:rPr>
              <a:t>NFPA 70E</a:t>
            </a:r>
            <a:r>
              <a:rPr lang="en-US" sz="1800" dirty="0" smtClean="0">
                <a:latin typeface="Arial" panose="020B0604020202020204" pitchFamily="34" charset="0"/>
                <a:cs typeface="B Koodak" panose="00000700000000000000" pitchFamily="2" charset="-78"/>
              </a:rPr>
              <a:t> – Electrical Safety in the Workplace</a:t>
            </a:r>
          </a:p>
          <a:p>
            <a:pPr marL="0" indent="0" algn="r" rtl="1">
              <a:buNone/>
            </a:pPr>
            <a:r>
              <a:rPr lang="en-US" sz="1800" dirty="0" smtClean="0">
                <a:latin typeface="Arial" panose="020B0604020202020204" pitchFamily="34" charset="0"/>
                <a:cs typeface="B Koodak" panose="00000700000000000000" pitchFamily="2" charset="-78"/>
              </a:rPr>
              <a:t> </a:t>
            </a:r>
          </a:p>
          <a:p>
            <a:pPr marL="0" indent="0" algn="r" rtl="1">
              <a:buNone/>
            </a:pPr>
            <a:r>
              <a:rPr lang="fa-IR" sz="1800" b="1" dirty="0" smtClean="0">
                <a:solidFill>
                  <a:srgbClr val="FF0000"/>
                </a:solidFill>
                <a:latin typeface="Arial" panose="020B0604020202020204" pitchFamily="34" charset="0"/>
                <a:cs typeface="B Koodak" panose="00000700000000000000" pitchFamily="2" charset="-78"/>
              </a:rPr>
              <a:t>10-2-</a:t>
            </a:r>
            <a:r>
              <a:rPr lang="fa-IR" sz="1800" dirty="0" smtClean="0">
                <a:solidFill>
                  <a:srgbClr val="FF0000"/>
                </a:solidFill>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راهنماهای صنعتی</a:t>
            </a:r>
            <a:r>
              <a:rPr lang="en-US" sz="1800" dirty="0" smtClean="0">
                <a:solidFill>
                  <a:srgbClr val="FF0000"/>
                </a:solidFill>
                <a:latin typeface="Arial" panose="020B0604020202020204" pitchFamily="34" charset="0"/>
                <a:cs typeface="B Koodak" panose="00000700000000000000" pitchFamily="2" charset="-78"/>
              </a:rPr>
              <a:t> (OEM)</a:t>
            </a:r>
          </a:p>
          <a:p>
            <a:pPr marL="0" indent="0" algn="r" rtl="1">
              <a:buNone/>
            </a:pPr>
            <a:endParaRPr lang="en-US" sz="1800" dirty="0" smtClean="0">
              <a:latin typeface="Arial" panose="020B0604020202020204" pitchFamily="34" charset="0"/>
              <a:cs typeface="B Koodak" panose="00000700000000000000" pitchFamily="2" charset="-78"/>
            </a:endParaRPr>
          </a:p>
          <a:p>
            <a:pPr marL="0" lvl="0" indent="0">
              <a:buNone/>
            </a:pPr>
            <a:r>
              <a:rPr lang="en-US" sz="1800" b="1" dirty="0" smtClean="0">
                <a:latin typeface="Arial" panose="020B0604020202020204" pitchFamily="34" charset="0"/>
                <a:cs typeface="B Koodak" panose="00000700000000000000" pitchFamily="2" charset="-78"/>
              </a:rPr>
              <a:t>ABB – Transformer Rectifier Units for </a:t>
            </a:r>
            <a:r>
              <a:rPr lang="en-US" sz="1800" b="1" dirty="0" err="1" smtClean="0">
                <a:latin typeface="Arial" panose="020B0604020202020204" pitchFamily="34" charset="0"/>
                <a:cs typeface="B Koodak" panose="00000700000000000000" pitchFamily="2" charset="-78"/>
              </a:rPr>
              <a:t>Cathodic</a:t>
            </a:r>
            <a:r>
              <a:rPr lang="en-US" sz="1800" b="1" dirty="0" smtClean="0">
                <a:latin typeface="Arial" panose="020B0604020202020204" pitchFamily="34" charset="0"/>
                <a:cs typeface="B Koodak" panose="00000700000000000000" pitchFamily="2" charset="-78"/>
              </a:rPr>
              <a:t> Protection</a:t>
            </a:r>
            <a:endParaRPr lang="en-US" sz="1800" dirty="0" smtClean="0">
              <a:latin typeface="Arial" panose="020B0604020202020204" pitchFamily="34" charset="0"/>
              <a:cs typeface="B Koodak" panose="00000700000000000000" pitchFamily="2" charset="-78"/>
            </a:endParaRPr>
          </a:p>
          <a:p>
            <a:pPr marL="0" lvl="0" indent="0">
              <a:buNone/>
            </a:pPr>
            <a:r>
              <a:rPr lang="en-US" sz="1800" b="1" dirty="0" smtClean="0">
                <a:latin typeface="Arial" panose="020B0604020202020204" pitchFamily="34" charset="0"/>
                <a:cs typeface="B Koodak" panose="00000700000000000000" pitchFamily="2" charset="-78"/>
              </a:rPr>
              <a:t>Siemens – Rectifier Systems for CP</a:t>
            </a:r>
            <a:endParaRPr lang="en-US" sz="1800" dirty="0" smtClean="0">
              <a:latin typeface="Arial" panose="020B0604020202020204" pitchFamily="34" charset="0"/>
              <a:cs typeface="B Koodak" panose="00000700000000000000" pitchFamily="2" charset="-78"/>
            </a:endParaRPr>
          </a:p>
          <a:p>
            <a:pPr marL="0" lvl="0" indent="0">
              <a:buNone/>
            </a:pPr>
            <a:r>
              <a:rPr lang="en-US" sz="1800" b="1" dirty="0" smtClean="0">
                <a:latin typeface="Arial" panose="020B0604020202020204" pitchFamily="34" charset="0"/>
                <a:cs typeface="B Koodak" panose="00000700000000000000" pitchFamily="2" charset="-78"/>
              </a:rPr>
              <a:t>Universal Rectifiers – Maintenance &amp; Troubleshooting Guide</a:t>
            </a:r>
            <a:endParaRPr lang="en-US" sz="1800" dirty="0" smtClean="0">
              <a:latin typeface="Arial" panose="020B0604020202020204" pitchFamily="34" charset="0"/>
              <a:cs typeface="B Koodak" panose="00000700000000000000" pitchFamily="2" charset="-78"/>
            </a:endParaRPr>
          </a:p>
          <a:p>
            <a:pPr marL="0" lvl="0" indent="0">
              <a:buNone/>
            </a:pPr>
            <a:r>
              <a:rPr lang="en-US" sz="1800" b="1" dirty="0" smtClean="0">
                <a:latin typeface="Arial" panose="020B0604020202020204" pitchFamily="34" charset="0"/>
                <a:cs typeface="B Koodak" panose="00000700000000000000" pitchFamily="2" charset="-78"/>
              </a:rPr>
              <a:t>AEGIS / </a:t>
            </a:r>
            <a:r>
              <a:rPr lang="en-US" sz="1800" b="1" dirty="0" err="1" smtClean="0">
                <a:latin typeface="Arial" panose="020B0604020202020204" pitchFamily="34" charset="0"/>
                <a:cs typeface="B Koodak" panose="00000700000000000000" pitchFamily="2" charset="-78"/>
              </a:rPr>
              <a:t>Corrpro</a:t>
            </a:r>
            <a:r>
              <a:rPr lang="en-US" sz="1800" b="1" dirty="0" smtClean="0">
                <a:latin typeface="Arial" panose="020B0604020202020204" pitchFamily="34" charset="0"/>
                <a:cs typeface="B Koodak" panose="00000700000000000000" pitchFamily="2" charset="-78"/>
              </a:rPr>
              <a:t> Manuals</a:t>
            </a:r>
            <a:endParaRPr lang="en-US" sz="1800" dirty="0" smtClean="0">
              <a:latin typeface="Arial" panose="020B0604020202020204" pitchFamily="34" charset="0"/>
              <a:cs typeface="B Koodak" panose="00000700000000000000" pitchFamily="2" charset="-78"/>
            </a:endParaRPr>
          </a:p>
          <a:p>
            <a:pPr marL="0" indent="0" algn="r" rtl="1">
              <a:buNone/>
            </a:pPr>
            <a:r>
              <a:rPr lang="en-US" sz="1800" dirty="0" smtClean="0">
                <a:latin typeface="Arial" panose="020B0604020202020204" pitchFamily="34" charset="0"/>
                <a:cs typeface="B Koodak" panose="00000700000000000000" pitchFamily="2" charset="-78"/>
              </a:rPr>
              <a:t> </a:t>
            </a: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86</a:t>
            </a:fld>
            <a:endParaRPr lang="en-US" dirty="0"/>
          </a:p>
        </p:txBody>
      </p:sp>
      <p:sp>
        <p:nvSpPr>
          <p:cNvPr id="5" name="Rectangle 4"/>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pic>
        <p:nvPicPr>
          <p:cNvPr id="6" name="Picture 5"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2892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411" y="1484784"/>
            <a:ext cx="8229600" cy="4389437"/>
          </a:xfrm>
        </p:spPr>
        <p:txBody>
          <a:bodyPr/>
          <a:lstStyle/>
          <a:p>
            <a:pPr marL="0" indent="0" algn="r" rtl="1">
              <a:buNone/>
            </a:pPr>
            <a:r>
              <a:rPr lang="fa-IR" sz="1800" dirty="0">
                <a:latin typeface="Arial" panose="020B0604020202020204" pitchFamily="34" charset="0"/>
                <a:cs typeface="B Koodak" panose="00000700000000000000" pitchFamily="2" charset="-78"/>
              </a:rPr>
              <a:t> </a:t>
            </a:r>
            <a:r>
              <a:rPr lang="fa-IR" sz="1800" b="1" dirty="0" smtClean="0">
                <a:solidFill>
                  <a:srgbClr val="FF0000"/>
                </a:solidFill>
                <a:latin typeface="Arial" panose="020B0604020202020204" pitchFamily="34" charset="0"/>
                <a:cs typeface="B Koodak" panose="00000700000000000000" pitchFamily="2" charset="-78"/>
              </a:rPr>
              <a:t>10-3-</a:t>
            </a:r>
            <a:r>
              <a:rPr lang="fa-IR" sz="1800" dirty="0" smtClean="0">
                <a:solidFill>
                  <a:srgbClr val="FF0000"/>
                </a:solidFill>
                <a:latin typeface="Arial" panose="020B0604020202020204" pitchFamily="34" charset="0"/>
                <a:cs typeface="B Koodak" panose="00000700000000000000" pitchFamily="2" charset="-78"/>
              </a:rPr>
              <a:t> </a:t>
            </a:r>
            <a:r>
              <a:rPr lang="fa-IR" sz="1800" b="1" dirty="0">
                <a:solidFill>
                  <a:srgbClr val="FF0000"/>
                </a:solidFill>
                <a:latin typeface="Arial" panose="020B0604020202020204" pitchFamily="34" charset="0"/>
                <a:cs typeface="B Koodak" panose="00000700000000000000" pitchFamily="2" charset="-78"/>
              </a:rPr>
              <a:t>رفرنس‌های تخصصی حفاظت </a:t>
            </a:r>
            <a:r>
              <a:rPr lang="fa-IR" sz="1800" b="1" dirty="0" smtClean="0">
                <a:solidFill>
                  <a:srgbClr val="FF0000"/>
                </a:solidFill>
                <a:latin typeface="Arial" panose="020B0604020202020204" pitchFamily="34" charset="0"/>
                <a:cs typeface="B Koodak" panose="00000700000000000000" pitchFamily="2" charset="-78"/>
              </a:rPr>
              <a:t>کاتدی</a:t>
            </a:r>
            <a:endParaRPr lang="en-US" sz="1800" b="1" dirty="0" smtClean="0">
              <a:solidFill>
                <a:srgbClr val="FF0000"/>
              </a:solidFill>
              <a:latin typeface="Arial" panose="020B0604020202020204" pitchFamily="34" charset="0"/>
              <a:cs typeface="B Koodak" panose="00000700000000000000" pitchFamily="2" charset="-78"/>
            </a:endParaRPr>
          </a:p>
          <a:p>
            <a:pPr marL="0" indent="0" algn="r" rtl="1">
              <a:buNone/>
            </a:pPr>
            <a:endParaRPr lang="en-US" sz="1800" dirty="0">
              <a:solidFill>
                <a:srgbClr val="FF0000"/>
              </a:solidFill>
              <a:latin typeface="Arial" panose="020B0604020202020204" pitchFamily="34" charset="0"/>
              <a:cs typeface="B Koodak" panose="00000700000000000000" pitchFamily="2" charset="-78"/>
            </a:endParaRPr>
          </a:p>
          <a:p>
            <a:pPr marL="0" lvl="0" indent="0">
              <a:buNone/>
            </a:pPr>
            <a:r>
              <a:rPr lang="en-US" sz="1800" b="1" dirty="0">
                <a:latin typeface="Arial" panose="020B0604020202020204" pitchFamily="34" charset="0"/>
                <a:cs typeface="B Koodak" panose="00000700000000000000" pitchFamily="2" charset="-78"/>
              </a:rPr>
              <a:t>NACE SP0169 / AMPP</a:t>
            </a:r>
            <a:endParaRPr lang="en-US" sz="1800" dirty="0">
              <a:latin typeface="Arial" panose="020B0604020202020204" pitchFamily="34" charset="0"/>
              <a:cs typeface="B Koodak" panose="00000700000000000000" pitchFamily="2" charset="-78"/>
            </a:endParaRPr>
          </a:p>
          <a:p>
            <a:pPr marL="0" lvl="0" indent="0">
              <a:buNone/>
            </a:pPr>
            <a:r>
              <a:rPr lang="en-US" sz="1800" b="1" dirty="0">
                <a:latin typeface="Arial" panose="020B0604020202020204" pitchFamily="34" charset="0"/>
                <a:cs typeface="B Koodak" panose="00000700000000000000" pitchFamily="2" charset="-78"/>
              </a:rPr>
              <a:t>Peabody’s Control of Pipeline Corrosion</a:t>
            </a:r>
            <a:endParaRPr lang="en-US" sz="1800" dirty="0">
              <a:latin typeface="Arial" panose="020B0604020202020204" pitchFamily="34" charset="0"/>
              <a:cs typeface="B Koodak" panose="00000700000000000000" pitchFamily="2" charset="-78"/>
            </a:endParaRPr>
          </a:p>
          <a:p>
            <a:pPr marL="0" lvl="0" indent="0">
              <a:buNone/>
            </a:pPr>
            <a:r>
              <a:rPr lang="en-US" sz="1800" b="1" dirty="0" smtClean="0">
                <a:latin typeface="Arial" panose="020B0604020202020204" pitchFamily="34" charset="0"/>
                <a:cs typeface="B Koodak" panose="00000700000000000000" pitchFamily="2" charset="-78"/>
              </a:rPr>
              <a:t>Hulling's </a:t>
            </a:r>
            <a:r>
              <a:rPr lang="en-US" sz="1800" b="1" dirty="0">
                <a:latin typeface="Arial" panose="020B0604020202020204" pitchFamily="34" charset="0"/>
                <a:cs typeface="B Koodak" panose="00000700000000000000" pitchFamily="2" charset="-78"/>
              </a:rPr>
              <a:t>Corrosion Handbook</a:t>
            </a:r>
            <a:endParaRPr lang="en-US" sz="1800" dirty="0">
              <a:latin typeface="Arial" panose="020B0604020202020204" pitchFamily="34" charset="0"/>
              <a:cs typeface="B Koodak" panose="00000700000000000000" pitchFamily="2" charset="-78"/>
            </a:endParaRPr>
          </a:p>
          <a:p>
            <a:pPr marL="0" indent="0" algn="r">
              <a:buNone/>
            </a:pPr>
            <a:r>
              <a:rPr lang="en-US" sz="1800" b="1" dirty="0">
                <a:latin typeface="Arial" panose="020B0604020202020204" pitchFamily="34" charset="0"/>
                <a:cs typeface="B Koodak" panose="00000700000000000000" pitchFamily="2" charset="-78"/>
              </a:rPr>
              <a:t> </a:t>
            </a:r>
            <a:endParaRPr lang="en-US" sz="1800" dirty="0">
              <a:latin typeface="Arial" panose="020B0604020202020204" pitchFamily="34" charset="0"/>
              <a:cs typeface="B Koodak" panose="00000700000000000000" pitchFamily="2" charset="-78"/>
            </a:endParaRPr>
          </a:p>
          <a:p>
            <a:pPr marL="0" indent="0" algn="r" rtl="1">
              <a:buNone/>
            </a:pPr>
            <a:r>
              <a:rPr lang="fa-IR" sz="1800" b="1" dirty="0">
                <a:solidFill>
                  <a:srgbClr val="FF0000"/>
                </a:solidFill>
                <a:latin typeface="Arial" panose="020B0604020202020204" pitchFamily="34" charset="0"/>
                <a:cs typeface="B Koodak" panose="00000700000000000000" pitchFamily="2" charset="-78"/>
              </a:rPr>
              <a:t>10-4-رفرنس‌های داخلی (ایرانی</a:t>
            </a:r>
            <a:r>
              <a:rPr lang="fa-IR" sz="1800" b="1" dirty="0" smtClean="0">
                <a:solidFill>
                  <a:srgbClr val="FF0000"/>
                </a:solidFill>
                <a:latin typeface="Arial" panose="020B0604020202020204" pitchFamily="34" charset="0"/>
                <a:cs typeface="B Koodak" panose="00000700000000000000" pitchFamily="2" charset="-78"/>
              </a:rPr>
              <a:t>)</a:t>
            </a:r>
            <a:endParaRPr lang="en-US" sz="1800" b="1" dirty="0" smtClean="0">
              <a:solidFill>
                <a:srgbClr val="FF0000"/>
              </a:solidFill>
              <a:latin typeface="Arial" panose="020B0604020202020204" pitchFamily="34" charset="0"/>
              <a:cs typeface="B Koodak" panose="00000700000000000000" pitchFamily="2" charset="-78"/>
            </a:endParaRPr>
          </a:p>
          <a:p>
            <a:pPr marL="0" indent="0" algn="r" rtl="1">
              <a:buNone/>
            </a:pPr>
            <a:endParaRPr lang="en-US" sz="1800" dirty="0">
              <a:solidFill>
                <a:srgbClr val="FF0000"/>
              </a:solidFill>
              <a:latin typeface="Arial" panose="020B0604020202020204" pitchFamily="34" charset="0"/>
              <a:cs typeface="B Koodak" panose="00000700000000000000" pitchFamily="2" charset="-78"/>
            </a:endParaRPr>
          </a:p>
          <a:p>
            <a:pPr marL="0" lvl="0" indent="0" algn="r" rtl="1">
              <a:buNone/>
            </a:pPr>
            <a:r>
              <a:rPr lang="ar-SA" sz="1800" b="1" dirty="0">
                <a:latin typeface="Arial" panose="020B0604020202020204" pitchFamily="34" charset="0"/>
                <a:cs typeface="B Koodak" panose="00000700000000000000" pitchFamily="2" charset="-78"/>
              </a:rPr>
              <a:t>دستورالعمل‌های بهره‌برداری شرکت ملی گاز ایران</a:t>
            </a:r>
            <a:r>
              <a:rPr lang="en-US" sz="1800" dirty="0">
                <a:latin typeface="Arial" panose="020B0604020202020204" pitchFamily="34" charset="0"/>
                <a:cs typeface="B Koodak" panose="00000700000000000000" pitchFamily="2" charset="-78"/>
              </a:rPr>
              <a:t> (IGS)</a:t>
            </a:r>
          </a:p>
          <a:p>
            <a:pPr marL="0" lvl="0" indent="0" algn="r" rtl="1">
              <a:buNone/>
            </a:pPr>
            <a:r>
              <a:rPr lang="ar-SA" sz="1800" b="1" dirty="0">
                <a:latin typeface="Arial" panose="020B0604020202020204" pitchFamily="34" charset="0"/>
                <a:cs typeface="B Koodak" panose="00000700000000000000" pitchFamily="2" charset="-78"/>
              </a:rPr>
              <a:t>استانداردهای توانیر در حوزه ترانس</a:t>
            </a:r>
            <a:endParaRPr lang="en-US" sz="1800" dirty="0">
              <a:latin typeface="Arial" panose="020B0604020202020204" pitchFamily="34" charset="0"/>
              <a:cs typeface="B Koodak" panose="00000700000000000000" pitchFamily="2" charset="-78"/>
            </a:endParaRPr>
          </a:p>
          <a:p>
            <a:pPr marL="0" lvl="0" indent="0" algn="r" rtl="1">
              <a:buNone/>
            </a:pPr>
            <a:r>
              <a:rPr lang="ar-SA" sz="1800" b="1" dirty="0">
                <a:latin typeface="Arial" panose="020B0604020202020204" pitchFamily="34" charset="0"/>
                <a:cs typeface="B Koodak" panose="00000700000000000000" pitchFamily="2" charset="-78"/>
              </a:rPr>
              <a:t>مستندات آموزشی شرکت‌های سازنده داخلی</a:t>
            </a:r>
            <a:r>
              <a:rPr lang="en-US" sz="1800" dirty="0">
                <a:latin typeface="Arial" panose="020B0604020202020204" pitchFamily="34" charset="0"/>
                <a:cs typeface="B Koodak" panose="00000700000000000000" pitchFamily="2" charset="-78"/>
              </a:rPr>
              <a:t> T/R </a:t>
            </a:r>
            <a:r>
              <a:rPr lang="ar-SA" sz="1800" b="1" dirty="0">
                <a:latin typeface="Arial" panose="020B0604020202020204" pitchFamily="34" charset="0"/>
                <a:cs typeface="B Koodak" panose="00000700000000000000" pitchFamily="2" charset="-78"/>
              </a:rPr>
              <a:t>(مثل برنا الکترونیک)</a:t>
            </a:r>
            <a:endParaRPr lang="en-US" sz="1800" dirty="0">
              <a:latin typeface="Arial" panose="020B0604020202020204" pitchFamily="34" charset="0"/>
              <a:cs typeface="B Koodak" panose="00000700000000000000" pitchFamily="2" charset="-78"/>
            </a:endParaRPr>
          </a:p>
        </p:txBody>
      </p:sp>
      <p:sp>
        <p:nvSpPr>
          <p:cNvPr id="4" name="Slide Number Placeholder 3"/>
          <p:cNvSpPr>
            <a:spLocks noGrp="1"/>
          </p:cNvSpPr>
          <p:nvPr>
            <p:ph type="sldNum" sz="quarter" idx="12"/>
          </p:nvPr>
        </p:nvSpPr>
        <p:spPr/>
        <p:txBody>
          <a:bodyPr/>
          <a:lstStyle/>
          <a:p>
            <a:pPr>
              <a:defRPr/>
            </a:pPr>
            <a:fld id="{54208C29-2B8A-4C34-814A-6A1A8FC142C7}" type="slidenum">
              <a:rPr lang="en-US" smtClean="0"/>
              <a:pPr>
                <a:defRPr/>
              </a:pPr>
              <a:t>87</a:t>
            </a:fld>
            <a:endParaRPr lang="en-US" dirty="0"/>
          </a:p>
        </p:txBody>
      </p:sp>
      <p:pic>
        <p:nvPicPr>
          <p:cNvPr id="5" name="Picture 4"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6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93313" y="6611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Tree>
    <p:extLst>
      <p:ext uri="{BB962C8B-B14F-4D97-AF65-F5344CB8AC3E}">
        <p14:creationId xmlns:p14="http://schemas.microsoft.com/office/powerpoint/2010/main" val="23540070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a:off x="-2616457" y="15053"/>
            <a:ext cx="5969256" cy="6842947"/>
          </a:xfrm>
          <a:prstGeom prst="arc">
            <a:avLst>
              <a:gd name="adj1" fmla="val 16200000"/>
              <a:gd name="adj2" fmla="val 5392005"/>
            </a:avLst>
          </a:prstGeom>
          <a:noFill/>
          <a:ln w="57150">
            <a:gradFill flip="none" rotWithShape="1">
              <a:gsLst>
                <a:gs pos="0">
                  <a:schemeClr val="tx2">
                    <a:lumMod val="20000"/>
                    <a:lumOff val="80000"/>
                    <a:alpha val="30000"/>
                  </a:schemeClr>
                </a:gs>
                <a:gs pos="100000">
                  <a:schemeClr val="accent5">
                    <a:lumMod val="20000"/>
                    <a:lumOff val="80000"/>
                    <a:alpha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solidFill>
                <a:prstClr val="white"/>
              </a:solidFill>
            </a:endParaRPr>
          </a:p>
        </p:txBody>
      </p:sp>
      <p:sp>
        <p:nvSpPr>
          <p:cNvPr id="7" name="Arc 6"/>
          <p:cNvSpPr/>
          <p:nvPr/>
        </p:nvSpPr>
        <p:spPr>
          <a:xfrm>
            <a:off x="-2819400" y="15053"/>
            <a:ext cx="5969256" cy="6665147"/>
          </a:xfrm>
          <a:prstGeom prst="arc">
            <a:avLst>
              <a:gd name="adj1" fmla="val 16200000"/>
              <a:gd name="adj2" fmla="val 5392005"/>
            </a:avLst>
          </a:prstGeom>
          <a:noFill/>
          <a:ln w="57150">
            <a:gradFill flip="none" rotWithShape="1">
              <a:gsLst>
                <a:gs pos="0">
                  <a:schemeClr val="tx2">
                    <a:lumMod val="20000"/>
                    <a:lumOff val="80000"/>
                    <a:alpha val="30000"/>
                  </a:schemeClr>
                </a:gs>
                <a:gs pos="100000">
                  <a:schemeClr val="accent5">
                    <a:lumMod val="20000"/>
                    <a:lumOff val="80000"/>
                    <a:alpha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solidFill>
                <a:prstClr val="white"/>
              </a:solidFill>
            </a:endParaRPr>
          </a:p>
        </p:txBody>
      </p:sp>
      <p:pic>
        <p:nvPicPr>
          <p:cNvPr id="12" name="Gears_720x720 (seamless loop)_v3.wmv">
            <a:hlinkClick r:id="" action="ppaction://media"/>
          </p:cNvPr>
          <p:cNvPicPr>
            <a:picLocks noChangeAspect="1"/>
          </p:cNvPicPr>
          <p:nvPr>
            <a:videoFile r:link="rId1"/>
          </p:nvPr>
        </p:nvPicPr>
        <p:blipFill>
          <a:blip r:embed="rId3" cstate="print"/>
          <a:stretch>
            <a:fillRect/>
          </a:stretch>
        </p:blipFill>
        <p:spPr>
          <a:xfrm>
            <a:off x="-2209800" y="131815"/>
            <a:ext cx="5044639" cy="6726185"/>
          </a:xfrm>
          <a:prstGeom prst="chord">
            <a:avLst>
              <a:gd name="adj1" fmla="val 15899861"/>
              <a:gd name="adj2" fmla="val 5700170"/>
            </a:avLst>
          </a:prstGeom>
          <a:effectLst>
            <a:outerShdw blurRad="254000" dist="38100" algn="l" rotWithShape="0">
              <a:schemeClr val="tx1">
                <a:alpha val="86000"/>
              </a:schemeClr>
            </a:outerShdw>
          </a:effectLst>
          <a:scene3d>
            <a:camera prst="orthographicFront"/>
            <a:lightRig rig="threePt" dir="t"/>
          </a:scene3d>
          <a:sp3d>
            <a:bevelT/>
          </a:sp3d>
        </p:spPr>
      </p:pic>
      <p:sp>
        <p:nvSpPr>
          <p:cNvPr id="13" name="Arc 12"/>
          <p:cNvSpPr/>
          <p:nvPr/>
        </p:nvSpPr>
        <p:spPr>
          <a:xfrm>
            <a:off x="-3198813" y="-4763"/>
            <a:ext cx="6627813" cy="6862763"/>
          </a:xfrm>
          <a:prstGeom prst="arc">
            <a:avLst>
              <a:gd name="adj1" fmla="val 16200000"/>
              <a:gd name="adj2" fmla="val 5392005"/>
            </a:avLst>
          </a:prstGeom>
          <a:noFill/>
          <a:ln w="2540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solidFill>
                <a:prstClr val="white"/>
              </a:solidFill>
            </a:endParaRPr>
          </a:p>
        </p:txBody>
      </p:sp>
      <p:pic>
        <p:nvPicPr>
          <p:cNvPr id="3" name="Picture 2"/>
          <p:cNvPicPr>
            <a:picLocks noChangeAspect="1"/>
          </p:cNvPicPr>
          <p:nvPr/>
        </p:nvPicPr>
        <p:blipFill>
          <a:blip r:embed="rId4" cstate="print"/>
          <a:stretch>
            <a:fillRect/>
          </a:stretch>
        </p:blipFill>
        <p:spPr>
          <a:xfrm>
            <a:off x="3860800" y="2438400"/>
            <a:ext cx="3740150" cy="263525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3240324" y="630872"/>
            <a:ext cx="5105400" cy="1107996"/>
          </a:xfrm>
          <a:prstGeom prst="rect">
            <a:avLst/>
          </a:prstGeom>
          <a:noFill/>
        </p:spPr>
        <p:txBody>
          <a:bodyPr>
            <a:spAutoFit/>
            <a:scene3d>
              <a:camera prst="orthographicFront"/>
              <a:lightRig rig="threePt" dir="t"/>
            </a:scene3d>
            <a:sp3d extrusionH="57150">
              <a:bevelT w="38100" h="38100"/>
            </a:sp3d>
          </a:bodyPr>
          <a:lstStyle/>
          <a:p>
            <a:pPr algn="l" rtl="0" fontAlgn="auto">
              <a:spcBef>
                <a:spcPts val="0"/>
              </a:spcBef>
              <a:spcAft>
                <a:spcPts val="0"/>
              </a:spcAft>
              <a:defRPr/>
            </a:pPr>
            <a:r>
              <a:rPr lang="da-DK" sz="6600" dirty="0">
                <a:ln w="18415" cmpd="sng">
                  <a:solidFill>
                    <a:prstClr val="black"/>
                  </a:solidFill>
                  <a:prstDash val="solid"/>
                </a:ln>
                <a:solidFill>
                  <a:prstClr val="black"/>
                </a:solidFill>
                <a:effectLst>
                  <a:outerShdw blurRad="50800" dist="38100" dir="2700000" algn="tl" rotWithShape="0">
                    <a:prstClr val="black">
                      <a:alpha val="40000"/>
                    </a:prstClr>
                  </a:outerShdw>
                </a:effectLst>
                <a:latin typeface="+mn-lt"/>
                <a:cs typeface="+mn-cs"/>
              </a:rPr>
              <a:t>BORNA Group</a:t>
            </a:r>
            <a:endParaRPr lang="en-US" sz="6600" dirty="0">
              <a:ln w="18415" cmpd="sng">
                <a:solidFill>
                  <a:prstClr val="black"/>
                </a:solidFill>
                <a:prstDash val="solid"/>
              </a:ln>
              <a:solidFill>
                <a:prstClr val="black"/>
              </a:solidFill>
              <a:effectLst>
                <a:outerShdw blurRad="50800" dist="38100" dir="2700000" algn="tl" rotWithShape="0">
                  <a:prstClr val="black">
                    <a:alpha val="40000"/>
                  </a:prstClr>
                </a:outerShdw>
              </a:effectLst>
              <a:latin typeface="+mn-lt"/>
              <a:cs typeface="+mn-cs"/>
            </a:endParaRPr>
          </a:p>
        </p:txBody>
      </p:sp>
      <p:pic>
        <p:nvPicPr>
          <p:cNvPr id="5735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0650" y="5664200"/>
            <a:ext cx="14541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5705475"/>
            <a:ext cx="9144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380084D-0C1F-4E20-90BA-462B32463132}" type="slidenum">
              <a:rPr lang="en-US" smtClean="0"/>
              <a:pPr>
                <a:defRPr/>
              </a:pPr>
              <a:t>88</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480" fill="hold"/>
                                        <p:tgtEl>
                                          <p:spTgt spid="12"/>
                                        </p:tgtEl>
                                      </p:cBhvr>
                                    </p:cmd>
                                  </p:childTnLst>
                                </p:cTn>
                              </p:par>
                              <p:par>
                                <p:cTn id="7" presetID="6" presetClass="emph" presetSubtype="0" repeatCount="indefinite" fill="remove" nodeType="withEffect">
                                  <p:stCondLst>
                                    <p:cond delay="0"/>
                                  </p:stCondLst>
                                  <p:endCondLst>
                                    <p:cond evt="onNext" delay="0">
                                      <p:tgtEl>
                                        <p:sldTgt/>
                                      </p:tgtEl>
                                    </p:cond>
                                  </p:endCondLst>
                                  <p:childTnLst>
                                    <p:animScale>
                                      <p:cBhvr>
                                        <p:cTn id="8" dur="5000" fill="hold"/>
                                        <p:tgtEl>
                                          <p:spTgt spid="14"/>
                                        </p:tgtEl>
                                      </p:cBhvr>
                                      <p:by x="500000" y="500000"/>
                                    </p:animScale>
                                  </p:childTnLst>
                                </p:cTn>
                              </p:par>
                              <p:par>
                                <p:cTn id="9" presetID="6" presetClass="emph" presetSubtype="0" repeatCount="indefinite" fill="remove" nodeType="withEffect">
                                  <p:stCondLst>
                                    <p:cond delay="1000"/>
                                  </p:stCondLst>
                                  <p:childTnLst>
                                    <p:animScale>
                                      <p:cBhvr>
                                        <p:cTn id="10" dur="5000" fill="hold"/>
                                        <p:tgtEl>
                                          <p:spTgt spid="7"/>
                                        </p:tgtEl>
                                      </p:cBhvr>
                                      <p:by x="500000" y="5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1552" y="1232403"/>
            <a:ext cx="6463248" cy="923330"/>
          </a:xfrm>
          <a:prstGeom prst="rect">
            <a:avLst/>
          </a:prstGeom>
        </p:spPr>
        <p:txBody>
          <a:bodyPr wrap="square">
            <a:spAutoFit/>
          </a:bodyPr>
          <a:lstStyle/>
          <a:p>
            <a:pPr algn="ctr"/>
            <a:r>
              <a:rPr lang="ar-SA" sz="3000" b="1" dirty="0" smtClean="0">
                <a:solidFill>
                  <a:srgbClr val="C00000"/>
                </a:solidFill>
                <a:cs typeface="B Koodak" pitchFamily="2" charset="-78"/>
              </a:rPr>
              <a:t>بخش </a:t>
            </a:r>
            <a:r>
              <a:rPr lang="fa-IR" sz="3000" b="1" dirty="0" smtClean="0">
                <a:solidFill>
                  <a:srgbClr val="C00000"/>
                </a:solidFill>
                <a:cs typeface="B Koodak" pitchFamily="2" charset="-78"/>
              </a:rPr>
              <a:t>3: </a:t>
            </a:r>
            <a:r>
              <a:rPr lang="ar-SA" sz="3000" b="1" dirty="0" smtClean="0">
                <a:solidFill>
                  <a:srgbClr val="C00000"/>
                </a:solidFill>
                <a:cs typeface="B Koodak" pitchFamily="2" charset="-78"/>
              </a:rPr>
              <a:t>اصول </a:t>
            </a:r>
            <a:r>
              <a:rPr lang="ar-SA" sz="3000" b="1" dirty="0">
                <a:solidFill>
                  <a:srgbClr val="C00000"/>
                </a:solidFill>
                <a:cs typeface="B Koodak" pitchFamily="2" charset="-78"/>
              </a:rPr>
              <a:t>و روش‌های عیب‌یابی سیستماتیک</a:t>
            </a:r>
            <a:endParaRPr lang="en-US" sz="3000" b="1" dirty="0">
              <a:solidFill>
                <a:srgbClr val="C00000"/>
              </a:solidFill>
              <a:cs typeface="B Koodak" pitchFamily="2" charset="-78"/>
            </a:endParaRPr>
          </a:p>
          <a:p>
            <a:endParaRPr lang="en-US" sz="2400" b="1" dirty="0">
              <a:solidFill>
                <a:srgbClr val="C00000"/>
              </a:solidFill>
              <a:cs typeface="B Koodak" pitchFamily="2" charset="-78"/>
            </a:endParaRPr>
          </a:p>
        </p:txBody>
      </p:sp>
      <p:sp>
        <p:nvSpPr>
          <p:cNvPr id="5" name="Rectangle 4"/>
          <p:cNvSpPr/>
          <p:nvPr/>
        </p:nvSpPr>
        <p:spPr>
          <a:xfrm>
            <a:off x="5408" y="2016450"/>
            <a:ext cx="8681392" cy="2154436"/>
          </a:xfrm>
          <a:prstGeom prst="rect">
            <a:avLst/>
          </a:prstGeom>
        </p:spPr>
        <p:txBody>
          <a:bodyPr wrap="square">
            <a:spAutoFit/>
          </a:bodyPr>
          <a:lstStyle/>
          <a:p>
            <a:r>
              <a:rPr lang="ar-SA" sz="2600" b="1" dirty="0">
                <a:effectLst>
                  <a:outerShdw blurRad="38100" dist="19050" dir="2700000" algn="tl">
                    <a:schemeClr val="dk1">
                      <a:alpha val="40000"/>
                    </a:schemeClr>
                  </a:outerShdw>
                </a:effectLst>
                <a:cs typeface="B Koodak" panose="00000700000000000000" pitchFamily="2" charset="-78"/>
              </a:rPr>
              <a:t>عیب‌یابی صحیح همیشه از ورودی به خروجی انجام می‌شود، نه بالعکس</a:t>
            </a:r>
            <a:r>
              <a:rPr lang="ar-SA" sz="2600" b="1" dirty="0" smtClean="0">
                <a:effectLst>
                  <a:outerShdw blurRad="38100" dist="19050" dir="2700000" algn="tl">
                    <a:schemeClr val="dk1">
                      <a:alpha val="40000"/>
                    </a:schemeClr>
                  </a:outerShdw>
                </a:effectLst>
                <a:cs typeface="B Koodak" panose="00000700000000000000" pitchFamily="2" charset="-78"/>
              </a:rPr>
              <a:t>.</a:t>
            </a:r>
            <a:endParaRPr lang="fa-IR" sz="2600" b="1" dirty="0" smtClean="0">
              <a:effectLst>
                <a:outerShdw blurRad="38100" dist="19050" dir="2700000" algn="tl">
                  <a:schemeClr val="dk1">
                    <a:alpha val="40000"/>
                  </a:schemeClr>
                </a:outerShdw>
              </a:effectLst>
              <a:cs typeface="B Koodak" panose="00000700000000000000" pitchFamily="2" charset="-78"/>
            </a:endParaRPr>
          </a:p>
          <a:p>
            <a:endParaRPr lang="fa-IR" b="1" dirty="0">
              <a:effectLst>
                <a:outerShdw blurRad="38100" dist="19050" dir="2700000" algn="tl">
                  <a:schemeClr val="dk1">
                    <a:alpha val="40000"/>
                  </a:schemeClr>
                </a:outerShdw>
              </a:effectLst>
            </a:endParaRPr>
          </a:p>
          <a:p>
            <a:endParaRPr lang="fa-IR" b="1" dirty="0" smtClean="0">
              <a:effectLst>
                <a:outerShdw blurRad="38100" dist="19050" dir="2700000" algn="tl">
                  <a:schemeClr val="dk1">
                    <a:alpha val="40000"/>
                  </a:schemeClr>
                </a:outerShdw>
              </a:effectLst>
            </a:endParaRPr>
          </a:p>
          <a:p>
            <a:endParaRPr lang="fa-IR" b="1" dirty="0">
              <a:effectLst>
                <a:outerShdw blurRad="38100" dist="19050" dir="2700000" algn="tl">
                  <a:schemeClr val="dk1">
                    <a:alpha val="40000"/>
                  </a:schemeClr>
                </a:outerShdw>
              </a:effectLst>
            </a:endParaRPr>
          </a:p>
          <a:p>
            <a:endParaRPr lang="fa-IR" b="1" dirty="0" smtClean="0">
              <a:effectLst>
                <a:outerShdw blurRad="38100" dist="19050" dir="2700000" algn="tl">
                  <a:schemeClr val="dk1">
                    <a:alpha val="40000"/>
                  </a:schemeClr>
                </a:outerShdw>
              </a:effectLst>
            </a:endParaRPr>
          </a:p>
          <a:p>
            <a:endParaRPr lang="fa-IR" b="1" dirty="0" smtClean="0">
              <a:effectLst>
                <a:outerShdw blurRad="38100" dist="19050" dir="2700000" algn="tl">
                  <a:schemeClr val="dk1">
                    <a:alpha val="40000"/>
                  </a:schemeClr>
                </a:outerShdw>
              </a:effectLst>
            </a:endParaRPr>
          </a:p>
          <a:p>
            <a:endParaRPr lang="en-US" dirty="0">
              <a:cs typeface="B Koodak" panose="00000700000000000000" pitchFamily="2" charset="-78"/>
            </a:endParaRPr>
          </a:p>
        </p:txBody>
      </p:sp>
      <p:pic>
        <p:nvPicPr>
          <p:cNvPr id="9" name="Picture 8" descr="\\JALILI-PC\Users\Public\Borna_Logo_Final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8" y="-24"/>
            <a:ext cx="868526" cy="4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93313" y="17480"/>
            <a:ext cx="2079415" cy="338554"/>
          </a:xfrm>
          <a:prstGeom prst="rect">
            <a:avLst/>
          </a:prstGeom>
        </p:spPr>
        <p:txBody>
          <a:bodyPr wrap="none">
            <a:spAutoFit/>
          </a:bodyPr>
          <a:lstStyle/>
          <a:p>
            <a:r>
              <a:rPr lang="en-US" sz="1400" dirty="0"/>
              <a:t>BORNA</a:t>
            </a:r>
            <a:r>
              <a:rPr lang="en-US" sz="1600" dirty="0"/>
              <a:t> </a:t>
            </a:r>
            <a:r>
              <a:rPr lang="en-US" sz="1050" dirty="0"/>
              <a:t>ELECTRONICS CO</a:t>
            </a:r>
          </a:p>
        </p:txBody>
      </p:sp>
      <p:sp>
        <p:nvSpPr>
          <p:cNvPr id="2" name="Slide Number Placeholder 1"/>
          <p:cNvSpPr>
            <a:spLocks noGrp="1"/>
          </p:cNvSpPr>
          <p:nvPr>
            <p:ph type="sldNum" sz="quarter" idx="12"/>
          </p:nvPr>
        </p:nvSpPr>
        <p:spPr/>
        <p:txBody>
          <a:bodyPr/>
          <a:lstStyle/>
          <a:p>
            <a:pPr>
              <a:defRPr/>
            </a:pPr>
            <a:fld id="{54208C29-2B8A-4C34-814A-6A1A8FC142C7}" type="slidenum">
              <a:rPr lang="en-US" smtClean="0"/>
              <a:pPr>
                <a:defRPr/>
              </a:pPr>
              <a:t>9</a:t>
            </a:fld>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540473" y="2795158"/>
            <a:ext cx="4126865" cy="2751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043222" y="5652588"/>
            <a:ext cx="3121368" cy="421654"/>
          </a:xfrm>
          <a:prstGeom prst="rect">
            <a:avLst/>
          </a:prstGeom>
        </p:spPr>
        <p:txBody>
          <a:bodyPr wrap="none">
            <a:spAutoFit/>
          </a:bodyPr>
          <a:lstStyle/>
          <a:p>
            <a:pPr algn="ctr">
              <a:lnSpc>
                <a:spcPct val="107000"/>
              </a:lnSpc>
              <a:spcAft>
                <a:spcPts val="800"/>
              </a:spcAft>
            </a:pPr>
            <a:r>
              <a:rPr lang="ar-SA" sz="2000" b="1" dirty="0">
                <a:effectLst>
                  <a:outerShdw blurRad="38100" dist="19050" dir="2700000" algn="tl">
                    <a:schemeClr val="dk1">
                      <a:alpha val="40000"/>
                    </a:schemeClr>
                  </a:outerShdw>
                </a:effectLst>
                <a:cs typeface="B Koodak" panose="00000700000000000000" pitchFamily="2" charset="-78"/>
              </a:rPr>
              <a:t>عیب‌یابی هرگز نباید تصادفی باشد.</a:t>
            </a:r>
            <a:endParaRPr lang="en-US" sz="2000" b="1" dirty="0">
              <a:effectLst>
                <a:outerShdw blurRad="38100" dist="19050" dir="2700000" algn="tl">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47573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مدتهاست همراه صنعتیم2</Template>
  <TotalTime>5309</TotalTime>
  <Words>4186</Words>
  <Application>Microsoft Office PowerPoint</Application>
  <PresentationFormat>On-screen Show (4:3)</PresentationFormat>
  <Paragraphs>1139</Paragraphs>
  <Slides>88</Slides>
  <Notes>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88</vt:i4>
      </vt:variant>
    </vt:vector>
  </HeadingPairs>
  <TitlesOfParts>
    <vt:vector size="103" baseType="lpstr">
      <vt:lpstr>Arial</vt:lpstr>
      <vt:lpstr>B Koodak</vt:lpstr>
      <vt:lpstr>B Nazanin</vt:lpstr>
      <vt:lpstr>B Titr</vt:lpstr>
      <vt:lpstr>B Yekan</vt:lpstr>
      <vt:lpstr>Calibri</vt:lpstr>
      <vt:lpstr>Cambria Math</vt:lpstr>
      <vt:lpstr>Constantia</vt:lpstr>
      <vt:lpstr>Majalla UI</vt:lpstr>
      <vt:lpstr>Symbol</vt:lpstr>
      <vt:lpstr>Times New Roman</vt:lpstr>
      <vt:lpstr>Wingdings</vt:lpstr>
      <vt:lpstr>Wingdings 2</vt:lpstr>
      <vt:lpstr>Flow</vt:lpstr>
      <vt:lpstr>2_Flow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مدتهاست همراه صنعتیم</dc:title>
  <dc:creator>tavakkoli</dc:creator>
  <cp:lastModifiedBy>Cathodic</cp:lastModifiedBy>
  <cp:revision>603</cp:revision>
  <dcterms:created xsi:type="dcterms:W3CDTF">2014-09-11T05:09:41Z</dcterms:created>
  <dcterms:modified xsi:type="dcterms:W3CDTF">2026-01-25T11:54:38Z</dcterms:modified>
</cp:coreProperties>
</file>