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84" r:id="rId5"/>
    <p:sldId id="285" r:id="rId6"/>
    <p:sldId id="286" r:id="rId7"/>
    <p:sldId id="287" r:id="rId8"/>
    <p:sldId id="288" r:id="rId9"/>
    <p:sldId id="258" r:id="rId10"/>
    <p:sldId id="290" r:id="rId11"/>
    <p:sldId id="291" r:id="rId12"/>
    <p:sldId id="292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93" r:id="rId33"/>
    <p:sldId id="294" r:id="rId34"/>
    <p:sldId id="295" r:id="rId35"/>
    <p:sldId id="278" r:id="rId36"/>
    <p:sldId id="279" r:id="rId37"/>
    <p:sldId id="280" r:id="rId38"/>
    <p:sldId id="281" r:id="rId39"/>
    <p:sldId id="282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A35E-9498-2C7A-70E2-152C7883E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B6842-917F-0BF0-99EC-55E93BE5F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0C940-759A-988A-4112-5F16A05A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19759-6A9F-0C52-5C37-8FFDB6BE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02A1-7C1F-0614-9C04-F7E4B3B2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00A6-4082-19F1-630C-F7B4EF5B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D9346-604D-99B2-4CD2-2848B5518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4A076-4880-20F7-598E-5B50906A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4CF0-E75D-CF61-9355-8A472CE0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FC060-7C26-585C-52AB-08D11F14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6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B7E88-7D15-2587-AA8D-21E835046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E138C-AD07-6A9C-379C-BF95CC68F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BC72A-2791-7837-7DDB-9DA76B9C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6861-A60E-0EA5-E895-E9FF6FFB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655B7-79F7-BD1D-3EB9-1929164C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8710-73D0-2792-0150-FFA710D1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C381E-2920-F538-4D9C-B6EB3819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598C-90A0-8F1D-3AAE-837CD733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DEAEA-1A02-4A5E-7397-597E99A0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6107-2324-C13E-F529-E0799DB1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BF62-18FE-31F4-4544-D6699B9F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F449-8CCC-7E3C-065F-A8857D4F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74F5F-23DB-6637-B7A2-82875009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44109-11D6-8E56-2732-80BAB503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9C81-FBE2-C2DD-1FE5-B57E68A9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2667-1A07-9CEE-2D0D-13E3FE64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F7B-1B60-F73F-962E-FA3C01CDC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28DD8-CFA1-A12B-C8F4-EC6A3C504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164A7-FFA2-B695-542C-D7FD2153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57CA9-6F05-3FFF-DE71-1FD94126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C37FF-2DDC-F361-7783-3B690773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0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E8F9-C78E-750A-B347-0C2890EC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76588-CEF7-84E6-3992-BE216798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10906-C3F9-E234-2716-A26D541C3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F611B-5C0C-B832-2063-E9A1C1A94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E3E97-54EF-477D-0662-EC4743C0F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F0CF4-BADE-EB74-357D-62899B32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6455B-0B70-241A-CD36-1F8B6DBB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E81BC-0306-4917-F449-A5C4E48B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443F-3B8F-AD5D-66A4-17D5F085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9339D-2F5D-6F2E-84E3-FE3B4EA7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D7C0C-1EF9-4B41-7ECA-ECA67304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7A861-275A-EA24-4918-C0CDB8FE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4CD3D-BD15-E698-4C19-9B0061C5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C6961-C71C-5386-CEDA-BACCB877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A08C1-F3A0-F135-EF3F-8DD1D3F0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071E-15DF-3318-F339-206066DA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B0CC-F9BC-8549-751A-E6E91349E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B2700-139E-80C1-F042-37F4489DD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A5B12-0AE6-F3AC-01F5-12EC645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09711-CBEE-DD84-DCBF-78091519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B1BB9-EEF1-1654-B959-D209B3E5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2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31C0-98C6-8386-4C0B-1B1789D7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A36F5-C671-B313-7095-6FAF271B2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03E9A-6A5F-8723-61EB-03FBBAA60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83530-8348-76E5-F1F0-F629AEAC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48D47-F90D-D9F2-9064-592992E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48E92-B3B6-6270-1AD0-C076601C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4D091-FFB3-FDF7-AADD-9A53451F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72A77-B129-0833-6EF4-8D2B85B85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832BF-6F7B-C5BA-6B84-CD087E1D4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17FD8-515F-4C31-9907-FB7822DDA87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F3BB-F627-C190-7CC7-B4D532B22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EF2D-6A81-D962-E91D-FBC17A6A0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D308-B34F-4487-BE49-76584E96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B9DF-43E7-9604-93E8-F24045C5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Polyolefin Catalysts</a:t>
            </a:r>
          </a:p>
        </p:txBody>
      </p:sp>
    </p:spTree>
    <p:extLst>
      <p:ext uri="{BB962C8B-B14F-4D97-AF65-F5344CB8AC3E}">
        <p14:creationId xmlns:p14="http://schemas.microsoft.com/office/powerpoint/2010/main" val="183958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A4519-49FB-BD35-997D-16D25CF9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40" y="0"/>
            <a:ext cx="907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7497-C7C0-3883-C066-AB5EC697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97" y="59396"/>
            <a:ext cx="9000967" cy="67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DAEBE-F1E6-BDF3-AE0E-63CAFEF4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97" y="-19088"/>
            <a:ext cx="9520511" cy="68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6E569-F43E-F8AC-4E7D-B7403F5DDAAE}"/>
              </a:ext>
            </a:extLst>
          </p:cNvPr>
          <p:cNvSpPr txBox="1"/>
          <p:nvPr/>
        </p:nvSpPr>
        <p:spPr>
          <a:xfrm>
            <a:off x="626052" y="407616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MlwqrgAdvOTf9b4e953.B"/>
              </a:rPr>
              <a:t>Third Generation: “Activated” MgCl2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9E494-5681-FB45-086B-EB9B5A899EB1}"/>
              </a:ext>
            </a:extLst>
          </p:cNvPr>
          <p:cNvSpPr txBox="1"/>
          <p:nvPr/>
        </p:nvSpPr>
        <p:spPr>
          <a:xfrm>
            <a:off x="771525" y="1093416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TiCl4 supported on MgCl2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77ABD-CC29-0AAC-9626-417DD97FA052}"/>
              </a:ext>
            </a:extLst>
          </p:cNvPr>
          <p:cNvSpPr txBox="1"/>
          <p:nvPr/>
        </p:nvSpPr>
        <p:spPr>
          <a:xfrm>
            <a:off x="854652" y="2375824"/>
            <a:ext cx="821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SklwkqAdvOTab62ddd1"/>
              </a:rPr>
              <a:t>I</a:t>
            </a:r>
            <a:r>
              <a:rPr lang="en-US" sz="1800" b="0" i="0" u="none" strike="noStrike" baseline="0" dirty="0">
                <a:latin typeface="SklwkqAdvOTab62ddd1"/>
              </a:rPr>
              <a:t>ncorporation into the catalyst system of electron donors giving higher catalyst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stereospeci</a:t>
            </a:r>
            <a:r>
              <a:rPr lang="en-US" sz="1800" b="0" i="0" u="none" strike="noStrike" baseline="0" dirty="0">
                <a:latin typeface="SmgmwyAdvOTab62ddd1+fb"/>
              </a:rPr>
              <a:t>fi</a:t>
            </a:r>
            <a:r>
              <a:rPr lang="en-US" sz="1800" b="0" i="0" u="none" strike="noStrike" baseline="0" dirty="0">
                <a:latin typeface="SklwkqAdvOTab62ddd1"/>
              </a:rPr>
              <a:t>city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8836-F0A7-CC5F-FABC-B37820992D01}"/>
              </a:ext>
            </a:extLst>
          </p:cNvPr>
          <p:cNvSpPr txBox="1"/>
          <p:nvPr/>
        </p:nvSpPr>
        <p:spPr>
          <a:xfrm>
            <a:off x="854652" y="4159010"/>
            <a:ext cx="9373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Initially, activated MgCl2 was prepared by ball milling a mixture of magnesium chloride and ethyl benzoate, which leads to the formation of very small (3 nm thick) primary crystallites of MgCl2</a:t>
            </a:r>
          </a:p>
        </p:txBody>
      </p:sp>
    </p:spTree>
    <p:extLst>
      <p:ext uri="{BB962C8B-B14F-4D97-AF65-F5344CB8AC3E}">
        <p14:creationId xmlns:p14="http://schemas.microsoft.com/office/powerpoint/2010/main" val="88198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47595-17D3-91A9-B8D9-80BAB44C15CA}"/>
              </a:ext>
            </a:extLst>
          </p:cNvPr>
          <p:cNvSpPr txBox="1"/>
          <p:nvPr/>
        </p:nvSpPr>
        <p:spPr>
          <a:xfrm>
            <a:off x="678006" y="433822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MlwqrgAdvOTf9b4e953.B"/>
              </a:rPr>
              <a:t>Fourth Generation: Phthalate ID/Alkoxysilane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3158-EBE2-0F50-74FC-6890899024E6}"/>
              </a:ext>
            </a:extLst>
          </p:cNvPr>
          <p:cNvSpPr txBox="1"/>
          <p:nvPr/>
        </p:nvSpPr>
        <p:spPr>
          <a:xfrm>
            <a:off x="968952" y="1103945"/>
            <a:ext cx="8528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Spherical MgCl2-based catalyst</a:t>
            </a:r>
            <a:r>
              <a:rPr lang="en-US" dirty="0"/>
              <a:t>s with controlled particle size and porosity, afforded via chemical rather than mechanical activation of magnesium chloride.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1660C-A424-AA14-B9C8-3829CB54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6" y="2290303"/>
            <a:ext cx="6793954" cy="40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4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E9AA5C-56EA-983D-8D84-C9EE03830E52}"/>
              </a:ext>
            </a:extLst>
          </p:cNvPr>
          <p:cNvSpPr txBox="1"/>
          <p:nvPr/>
        </p:nvSpPr>
        <p:spPr>
          <a:xfrm>
            <a:off x="1104034" y="414590"/>
            <a:ext cx="7717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MlwqrgAdvOTf9b4e953.B"/>
              </a:rPr>
              <a:t>Fifth-Generation Catalysts: Diethers, Succinates, and Polyol Esters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08B43-5A5B-9E6D-34FA-6B26A1B07C77}"/>
              </a:ext>
            </a:extLst>
          </p:cNvPr>
          <p:cNvSpPr txBox="1"/>
          <p:nvPr/>
        </p:nvSpPr>
        <p:spPr>
          <a:xfrm>
            <a:off x="1104035" y="1467765"/>
            <a:ext cx="5433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It was found that certain diether compounds, in particular 2,2-disubstituted-1,3-dimethoxypropanes with an oxygen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bnrtmAdvOTab62ddd1+20"/>
              </a:rPr>
              <a:t>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oxygen distance in the range 2.8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bnrtmAdvOTab62ddd1+20"/>
              </a:rPr>
              <a:t>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3.2 Å (Fig.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SklwkqAdvOTab62ddd1"/>
              </a:rPr>
              <a:t>1.3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), similar to those of the alkoxysilane external donors are not extracted when the catalyst is brought into contact with the AlEt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SklwkqAdvOTab62ddd1"/>
              </a:rPr>
              <a:t>3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cocatalyst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74D16-151C-26FE-9B3D-232017EE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67" y="1730745"/>
            <a:ext cx="5433531" cy="3810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03E54-861E-DECE-856B-3DA9D863797F}"/>
              </a:ext>
            </a:extLst>
          </p:cNvPr>
          <p:cNvSpPr txBox="1"/>
          <p:nvPr/>
        </p:nvSpPr>
        <p:spPr>
          <a:xfrm>
            <a:off x="1104034" y="3635910"/>
            <a:ext cx="46482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Fifth-generation diether catalyst systems show particularly high polymerization activity and good stability, typically giving yields exceeding 100 kg PP/g catalyst. They also give relatively narrow molecular weight distribution and show high sensitivity to hydrogen.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6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9841F6-E3E8-282B-DD58-03CAA6E96D31}"/>
              </a:ext>
            </a:extLst>
          </p:cNvPr>
          <p:cNvSpPr txBox="1"/>
          <p:nvPr/>
        </p:nvSpPr>
        <p:spPr>
          <a:xfrm>
            <a:off x="2107013" y="2773464"/>
            <a:ext cx="7665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The essential difference between these catalysts is that the succinate-based systems </a:t>
            </a:r>
            <a:r>
              <a:rPr lang="en-US" sz="1800" b="0" i="0" u="sng" strike="noStrike" baseline="0" dirty="0">
                <a:solidFill>
                  <a:srgbClr val="00B050"/>
                </a:solidFill>
                <a:latin typeface="SklwkqAdvOTab62ddd1"/>
              </a:rPr>
              <a:t>produce polypropylene having much broader molecular weight distribution.</a:t>
            </a:r>
            <a:endParaRPr lang="en-US" u="sng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4F07A-EB0B-8EF9-1037-F9FF67C24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13" y="167535"/>
            <a:ext cx="6066046" cy="2408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F54D6F-C15D-C812-57EE-2437E68E29DC}"/>
              </a:ext>
            </a:extLst>
          </p:cNvPr>
          <p:cNvSpPr txBox="1"/>
          <p:nvPr/>
        </p:nvSpPr>
        <p:spPr>
          <a:xfrm>
            <a:off x="2200885" y="3696794"/>
            <a:ext cx="8023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In addition, they also generate 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SklwkqAdvOTab62ddd1"/>
              </a:rPr>
              <a:t>ethylene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TbnrtmAdvOTab62ddd1+20"/>
              </a:rPr>
              <a:t>–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SklwkqAdvOTab62ddd1"/>
              </a:rPr>
              <a:t>propylene copolymers </a:t>
            </a:r>
            <a:r>
              <a:rPr lang="en-US" sz="1800" b="0" i="0" u="none" strike="noStrike" baseline="0" dirty="0">
                <a:latin typeface="SklwkqAdvOTab62ddd1"/>
              </a:rPr>
              <a:t>having considerably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lower glass transition temperature, coupled with better intermolecular and intramolecular comonomer distribution with respect to their conventional counterparts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CDFEE-B142-E8A5-AFBD-5D3529BA33BD}"/>
              </a:ext>
            </a:extLst>
          </p:cNvPr>
          <p:cNvSpPr txBox="1"/>
          <p:nvPr/>
        </p:nvSpPr>
        <p:spPr>
          <a:xfrm>
            <a:off x="2107013" y="5094192"/>
            <a:ext cx="9182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production of </a:t>
            </a:r>
            <a:r>
              <a:rPr lang="en-US" sz="1800" b="0" i="0" u="none" strike="noStrike" baseline="0" dirty="0" err="1">
                <a:solidFill>
                  <a:srgbClr val="00B050"/>
                </a:solidFill>
                <a:latin typeface="SklwkqAdvOTab62ddd1"/>
              </a:rPr>
              <a:t>heterophasic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SklwkqAdvOTab62ddd1"/>
              </a:rPr>
              <a:t> copolymers </a:t>
            </a:r>
            <a:r>
              <a:rPr lang="en-US" sz="1800" b="0" i="0" u="none" strike="noStrike" baseline="0" dirty="0">
                <a:latin typeface="SklwkqAdvOTab62ddd1"/>
              </a:rPr>
              <a:t>having an improved balance of stiffness and impact strength, taking into account that the incorporation of a rubbery (ethylene</a:t>
            </a:r>
            <a:r>
              <a:rPr lang="en-US" sz="1800" b="0" i="0" u="none" strike="noStrike" baseline="0" dirty="0">
                <a:latin typeface="TbnrtmAdvOTab62ddd1+20"/>
              </a:rPr>
              <a:t>–</a:t>
            </a:r>
            <a:r>
              <a:rPr lang="en-US" sz="1800" b="0" i="0" u="none" strike="noStrike" baseline="0" dirty="0">
                <a:latin typeface="SklwkqAdvOTab62ddd1"/>
              </a:rPr>
              <a:t>propylene) copolymer phase into a PP homopolymer matrix increases impact strength but leads at the same time to decreased stiffness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5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CD3FDC-965E-7AD6-8816-96F18A48E5A8}"/>
              </a:ext>
            </a:extLst>
          </p:cNvPr>
          <p:cNvSpPr txBox="1"/>
          <p:nvPr/>
        </p:nvSpPr>
        <p:spPr>
          <a:xfrm>
            <a:off x="712418" y="592814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MlwqrgAdvOTf9b4e953.B"/>
              </a:rPr>
              <a:t>Sixth-Generation Ziegler: Phthalate Replacement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80006-8A97-6C5A-1EE8-AB0811724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20" y="51265"/>
            <a:ext cx="5179880" cy="6755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926C3-806E-3F79-F454-473A1B07F04C}"/>
              </a:ext>
            </a:extLst>
          </p:cNvPr>
          <p:cNvSpPr txBox="1"/>
          <p:nvPr/>
        </p:nvSpPr>
        <p:spPr>
          <a:xfrm>
            <a:off x="926084" y="2028597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SklwkqAdvOTab62ddd1"/>
              </a:rPr>
              <a:t>DOW </a:t>
            </a:r>
            <a:r>
              <a:rPr lang="en-US" sz="1800" b="0" i="0" u="none" strike="noStrike" baseline="0" dirty="0" err="1">
                <a:latin typeface="SklwkqAdvOTab62ddd1"/>
              </a:rPr>
              <a:t>Consista</a:t>
            </a:r>
            <a:r>
              <a:rPr lang="en-US" sz="1800" b="0" i="0" u="none" strike="noStrike" baseline="0" dirty="0">
                <a:latin typeface="SklwkqAdvOTab62ddd1"/>
              </a:rPr>
              <a:t> Donors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26A2A-1AAF-5958-E79C-0798A2259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6" y="2650603"/>
            <a:ext cx="3459780" cy="2720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82BDE7-F3A5-0DAD-8D21-236C90EB785E}"/>
              </a:ext>
            </a:extLst>
          </p:cNvPr>
          <p:cNvSpPr txBox="1"/>
          <p:nvPr/>
        </p:nvSpPr>
        <p:spPr>
          <a:xfrm>
            <a:off x="1353416" y="549574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1,2-phenylene </a:t>
            </a:r>
            <a:r>
              <a:rPr lang="en-US" sz="1800" b="0" i="0" u="none" strike="noStrike" baseline="0" dirty="0" err="1">
                <a:latin typeface="SklwkqAdvOTab62ddd1"/>
              </a:rPr>
              <a:t>dibenzoate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7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EB0394-B945-7440-6147-EA6EC36D257E}"/>
              </a:ext>
            </a:extLst>
          </p:cNvPr>
          <p:cNvSpPr txBox="1"/>
          <p:nvPr/>
        </p:nvSpPr>
        <p:spPr>
          <a:xfrm>
            <a:off x="1446933" y="812861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sng" strike="noStrike" baseline="0" dirty="0">
                <a:solidFill>
                  <a:srgbClr val="002060"/>
                </a:solidFill>
                <a:latin typeface="MlwqrgAdvOTf9b4e953.B"/>
              </a:rPr>
              <a:t>Catalyst Morphology Control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100B6-E859-C6EE-00EC-CD22A3BA861D}"/>
              </a:ext>
            </a:extLst>
          </p:cNvPr>
          <p:cNvSpPr txBox="1"/>
          <p:nvPr/>
        </p:nvSpPr>
        <p:spPr>
          <a:xfrm>
            <a:off x="1446933" y="1804244"/>
            <a:ext cx="90167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1. Complexation of MgCl</a:t>
            </a:r>
            <a:r>
              <a:rPr lang="en-US" sz="800" b="0" i="0" u="none" strike="noStrike" baseline="0" dirty="0">
                <a:latin typeface="SklwkqAdvOTab62ddd1"/>
              </a:rPr>
              <a:t>2 </a:t>
            </a:r>
            <a:r>
              <a:rPr lang="en-US" sz="1800" b="0" i="0" u="none" strike="noStrike" baseline="0" dirty="0">
                <a:latin typeface="SklwkqAdvOTab62ddd1"/>
              </a:rPr>
              <a:t>with an alcohol, forming a viscous melt at elevated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temperature, which is then processed to form a spherical MgCl</a:t>
            </a:r>
            <a:r>
              <a:rPr lang="en-US" sz="800" b="0" i="0" u="none" strike="noStrike" baseline="0" dirty="0">
                <a:latin typeface="SklwkqAdvOTab62ddd1"/>
              </a:rPr>
              <a:t>2</a:t>
            </a:r>
            <a:r>
              <a:rPr lang="en-US" sz="1800" b="0" i="0" u="none" strike="noStrike" baseline="0" dirty="0">
                <a:latin typeface="SklwkqAdvOTab62ddd1"/>
              </a:rPr>
              <a:t>EtOH</a:t>
            </a:r>
            <a:r>
              <a:rPr lang="en-US" sz="800" b="0" i="0" u="none" strike="noStrike" baseline="0" dirty="0">
                <a:latin typeface="KfhfgtAdvOTc0286d31.I"/>
              </a:rPr>
              <a:t>n </a:t>
            </a:r>
            <a:r>
              <a:rPr lang="en-US" sz="1800" b="0" i="0" u="none" strike="noStrike" baseline="0" dirty="0">
                <a:latin typeface="SklwkqAdvOTab62ddd1"/>
              </a:rPr>
              <a:t>support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with controllable EtOH content either via spray drying or emulsi</a:t>
            </a:r>
            <a:r>
              <a:rPr lang="en-US" sz="1800" b="0" i="0" u="none" strike="noStrike" baseline="0" dirty="0">
                <a:latin typeface="SmgmwyAdvOTab62ddd1+fb"/>
              </a:rPr>
              <a:t>fi</a:t>
            </a:r>
            <a:r>
              <a:rPr lang="en-US" sz="1800" b="0" i="0" u="none" strike="noStrike" baseline="0" dirty="0">
                <a:latin typeface="SklwkqAdvOTab62ddd1"/>
              </a:rPr>
              <a:t>cation/solidi</a:t>
            </a:r>
            <a:r>
              <a:rPr lang="en-US" sz="1800" b="0" i="0" u="none" strike="noStrike" baseline="0" dirty="0">
                <a:latin typeface="SmgmwyAdvOTab62ddd1+fb"/>
              </a:rPr>
              <a:t>fi</a:t>
            </a:r>
            <a:r>
              <a:rPr lang="en-US" sz="1800" b="0" i="0" u="none" strike="noStrike" baseline="0" dirty="0">
                <a:latin typeface="SklwkqAdvOTab62ddd1"/>
              </a:rPr>
              <a:t>cation.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The support material is treated with the external donor and </a:t>
            </a:r>
            <a:r>
              <a:rPr lang="en-US" sz="1800" b="0" i="0" u="none" strike="noStrike" baseline="0" dirty="0" err="1">
                <a:latin typeface="SklwkqAdvOTab62ddd1"/>
              </a:rPr>
              <a:t>titanated</a:t>
            </a:r>
            <a:r>
              <a:rPr lang="en-US" sz="1800" b="0" i="0" u="none" strike="noStrike" baseline="0" dirty="0">
                <a:latin typeface="SklwkqAdvOTab62ddd1"/>
              </a:rPr>
              <a:t> to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form the </a:t>
            </a:r>
            <a:r>
              <a:rPr lang="en-US" sz="1800" b="0" i="0" u="none" strike="noStrike" baseline="0" dirty="0">
                <a:latin typeface="SmgmwyAdvOTab62ddd1+fb"/>
              </a:rPr>
              <a:t>fi</a:t>
            </a:r>
            <a:r>
              <a:rPr lang="en-US" sz="1800" b="0" i="0" u="none" strike="noStrike" baseline="0" dirty="0">
                <a:latin typeface="SklwkqAdvOTab62ddd1"/>
              </a:rPr>
              <a:t>nal catalyst product.</a:t>
            </a:r>
          </a:p>
          <a:p>
            <a:pPr algn="l"/>
            <a:endParaRPr lang="en-US" sz="1800" b="0" i="0" u="none" strike="noStrike" baseline="0" dirty="0">
              <a:latin typeface="SklwkqAdvOTab62ddd1"/>
            </a:endParaRP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2. Complexation of MgCl</a:t>
            </a:r>
            <a:r>
              <a:rPr lang="en-US" sz="800" b="0" i="0" u="none" strike="noStrike" baseline="0" dirty="0">
                <a:latin typeface="SklwkqAdvOTab62ddd1"/>
              </a:rPr>
              <a:t>2 </a:t>
            </a:r>
            <a:r>
              <a:rPr lang="en-US" sz="1800" b="0" i="0" u="none" strike="noStrike" baseline="0" dirty="0">
                <a:latin typeface="SklwkqAdvOTab62ddd1"/>
              </a:rPr>
              <a:t>with an alcohol in a hydrocarbon, followed by controlled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precipitation of the reaction products following addition of a chlorinating agent or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TiCl</a:t>
            </a:r>
            <a:r>
              <a:rPr lang="en-US" sz="800" b="0" i="0" u="none" strike="noStrike" baseline="0" dirty="0">
                <a:latin typeface="SklwkqAdvOTab62ddd1"/>
              </a:rPr>
              <a:t>4</a:t>
            </a:r>
            <a:r>
              <a:rPr lang="en-US" sz="1800" b="0" i="0" u="none" strike="noStrike" baseline="0" dirty="0">
                <a:latin typeface="SklwkqAdvOTab62ddd1"/>
              </a:rPr>
              <a:t>.</a:t>
            </a:r>
          </a:p>
          <a:p>
            <a:pPr algn="l"/>
            <a:endParaRPr lang="en-US" sz="1800" b="0" i="0" u="none" strike="noStrike" baseline="0" dirty="0">
              <a:latin typeface="SklwkqAdvOTab62ddd1"/>
            </a:endParaRP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3. Controlled precipitation of the reaction products of a magnesium alkyl or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alkoxide-containing complex with a chlorinating agent or TiCl</a:t>
            </a:r>
            <a:r>
              <a:rPr lang="en-US" sz="800" b="0" i="0" u="none" strike="noStrike" baseline="0" dirty="0">
                <a:latin typeface="SklwkqAdvOTab62ddd1"/>
              </a:rPr>
              <a:t>4</a:t>
            </a:r>
            <a:r>
              <a:rPr lang="en-US" sz="1800" b="0" i="0" u="none" strike="noStrike" baseline="0" dirty="0">
                <a:latin typeface="SklwkqAdvOTab62ddd1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Finally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D8A8E-FB4A-350F-A5C5-82421414289D}"/>
              </a:ext>
            </a:extLst>
          </p:cNvPr>
          <p:cNvSpPr txBox="1"/>
          <p:nvPr/>
        </p:nvSpPr>
        <p:spPr>
          <a:xfrm>
            <a:off x="1446933" y="5675807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SklwkqAdvOTab62ddd1"/>
              </a:rPr>
              <a:t>4. the impregnation of a silica carrier with the catalyst reagents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07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0290BD-55A9-A304-2E2F-B356104CAD7B}"/>
              </a:ext>
            </a:extLst>
          </p:cNvPr>
          <p:cNvSpPr txBox="1"/>
          <p:nvPr/>
        </p:nvSpPr>
        <p:spPr>
          <a:xfrm>
            <a:off x="1321512" y="709091"/>
            <a:ext cx="8611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This base material has provided the backbone for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LyondellBasell developments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of Ziegler PP catalyst as well as</a:t>
            </a:r>
          </a:p>
          <a:p>
            <a:pPr algn="l"/>
            <a:r>
              <a:rPr lang="en-US" sz="1800" b="0" i="0" u="none" strike="noStrike" baseline="0" dirty="0">
                <a:latin typeface="SklwkqAdvOTab62ddd1"/>
              </a:rPr>
              <a:t> Zeigler PE catalyst for gas phase polymerization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0F181-D0A1-6C0A-0FB1-0A57AEFE7124}"/>
              </a:ext>
            </a:extLst>
          </p:cNvPr>
          <p:cNvSpPr txBox="1"/>
          <p:nvPr/>
        </p:nvSpPr>
        <p:spPr>
          <a:xfrm>
            <a:off x="1436543" y="1840790"/>
            <a:ext cx="8299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SklwkqAdvOTab62ddd1"/>
              </a:rPr>
              <a:t>Similar carrier material is employed in the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Sinopec/BRICI DQ-catalyst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C8377-25AE-2F54-4F2C-3F73746FFB6D}"/>
              </a:ext>
            </a:extLst>
          </p:cNvPr>
          <p:cNvSpPr txBox="1"/>
          <p:nvPr/>
        </p:nvSpPr>
        <p:spPr>
          <a:xfrm>
            <a:off x="1546797" y="2487121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Novolen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9BD5A-DAF2-5298-AF96-62E7E536DD8A}"/>
              </a:ext>
            </a:extLst>
          </p:cNvPr>
          <p:cNvSpPr txBox="1"/>
          <p:nvPr/>
        </p:nvSpPr>
        <p:spPr>
          <a:xfrm>
            <a:off x="1436543" y="3012041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Süd-</a:t>
            </a:r>
            <a:r>
              <a:rPr lang="en-US" sz="1800" b="1" i="0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Chemie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C12347-D2D7-94DA-DB05-A55A69B0E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6" y="555344"/>
            <a:ext cx="5075360" cy="55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CBE43E-D645-51C7-69F3-3BFA3DD12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209" y="5538354"/>
            <a:ext cx="9144000" cy="75853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 of Polyolefin knowledge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2E119-A3E4-1E31-B0B0-D00E947A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1" y="58292"/>
            <a:ext cx="11027096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2EAF0-7A3C-AAD5-A09F-206AD4A04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5" y="933233"/>
            <a:ext cx="9800169" cy="4991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74898-0B84-DA62-DBAE-B326FB99F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2" y="910371"/>
            <a:ext cx="10097375" cy="5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3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71F707-512E-0BFF-1B86-52596AC2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384463"/>
            <a:ext cx="7199794" cy="6297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E5AF4F-0693-60E4-08C5-65F66F6BF36D}"/>
              </a:ext>
            </a:extLst>
          </p:cNvPr>
          <p:cNvSpPr txBox="1"/>
          <p:nvPr/>
        </p:nvSpPr>
        <p:spPr>
          <a:xfrm>
            <a:off x="688397" y="282925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Donors</a:t>
            </a:r>
          </a:p>
        </p:txBody>
      </p:sp>
    </p:spTree>
    <p:extLst>
      <p:ext uri="{BB962C8B-B14F-4D97-AF65-F5344CB8AC3E}">
        <p14:creationId xmlns:p14="http://schemas.microsoft.com/office/powerpoint/2010/main" val="337961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878FE-DFFD-CFB3-B53D-E8D28ACF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62" y="1298864"/>
            <a:ext cx="9637472" cy="28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1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1ECB-D922-DD53-484F-51610BB7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Ziegler Catalysts: Polyethylene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876D-E15D-0539-324C-96A5F69A7F6D}"/>
              </a:ext>
            </a:extLst>
          </p:cNvPr>
          <p:cNvSpPr txBox="1"/>
          <p:nvPr/>
        </p:nvSpPr>
        <p:spPr>
          <a:xfrm>
            <a:off x="1010516" y="1506022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MgCl2–Titanium Catalysts on Silica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8F8D7-04BA-B70F-0C62-F625587391A6}"/>
              </a:ext>
            </a:extLst>
          </p:cNvPr>
          <p:cNvSpPr txBox="1"/>
          <p:nvPr/>
        </p:nvSpPr>
        <p:spPr>
          <a:xfrm>
            <a:off x="1010516" y="2611150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pore volume and surface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534F6-E547-A238-7350-3191D8092143}"/>
              </a:ext>
            </a:extLst>
          </p:cNvPr>
          <p:cNvSpPr txBox="1"/>
          <p:nvPr/>
        </p:nvSpPr>
        <p:spPr>
          <a:xfrm>
            <a:off x="1010516" y="3322087"/>
            <a:ext cx="9546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silica is either physically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impregnated with a solution of MgCl2/TiCl4 in THF</a:t>
            </a:r>
          </a:p>
          <a:p>
            <a:r>
              <a:rPr lang="en-US" dirty="0"/>
              <a:t>or chemically impregnated with the catalyst components, which can either be added</a:t>
            </a:r>
          </a:p>
          <a:p>
            <a:r>
              <a:rPr lang="en-US" dirty="0"/>
              <a:t>together or in differing orders. Common practice is to pacify the surface with an</a:t>
            </a:r>
          </a:p>
          <a:p>
            <a:r>
              <a:rPr lang="en-US" dirty="0"/>
              <a:t>alkyl-aluminum, magnesium complex or an </a:t>
            </a:r>
            <a:r>
              <a:rPr lang="en-US" dirty="0" err="1"/>
              <a:t>organosilane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FE037-97E6-10A1-16D2-6C6DE0CD5476}"/>
              </a:ext>
            </a:extLst>
          </p:cNvPr>
          <p:cNvSpPr txBox="1"/>
          <p:nvPr/>
        </p:nvSpPr>
        <p:spPr>
          <a:xfrm>
            <a:off x="1083253" y="4861314"/>
            <a:ext cx="8569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Mobil [189] and UCC [190, 191], respectively. These catalysts, when combined with AlMe3 as a cocatalyst, were the first to produce so called “super-hexene” grade LLDPE, with</a:t>
            </a:r>
          </a:p>
          <a:p>
            <a:r>
              <a:rPr lang="en-US" dirty="0"/>
              <a:t>improved dart impart strength and hexane extractables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6F831-694C-D01B-8850-79760106F63E}"/>
              </a:ext>
            </a:extLst>
          </p:cNvPr>
          <p:cNvSpPr txBox="1"/>
          <p:nvPr/>
        </p:nvSpPr>
        <p:spPr>
          <a:xfrm>
            <a:off x="1083253" y="6123542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NOVACAT range</a:t>
            </a:r>
          </a:p>
        </p:txBody>
      </p:sp>
    </p:spTree>
    <p:extLst>
      <p:ext uri="{BB962C8B-B14F-4D97-AF65-F5344CB8AC3E}">
        <p14:creationId xmlns:p14="http://schemas.microsoft.com/office/powerpoint/2010/main" val="79285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CB9C18-009C-C754-AAEE-8B977283EC73}"/>
              </a:ext>
            </a:extLst>
          </p:cNvPr>
          <p:cNvSpPr txBox="1"/>
          <p:nvPr/>
        </p:nvSpPr>
        <p:spPr>
          <a:xfrm>
            <a:off x="1145599" y="5590446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super-hexene” grade LLDPE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A483C-D055-99E8-9720-2B03DA54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3" y="474814"/>
            <a:ext cx="8378114" cy="501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E2991-C070-3AC6-5701-FC67BE65B1B3}"/>
              </a:ext>
            </a:extLst>
          </p:cNvPr>
          <p:cNvSpPr txBox="1"/>
          <p:nvPr/>
        </p:nvSpPr>
        <p:spPr>
          <a:xfrm>
            <a:off x="1145599" y="6060020"/>
            <a:ext cx="9650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respect to bimodal processes, the silica-based catalysts of Borealis for</a:t>
            </a:r>
          </a:p>
          <a:p>
            <a:r>
              <a:rPr lang="en-US" dirty="0" err="1"/>
              <a:t>Borstar</a:t>
            </a:r>
            <a:r>
              <a:rPr lang="en-US" dirty="0"/>
              <a:t> and CX processes have excelled</a:t>
            </a:r>
          </a:p>
        </p:txBody>
      </p:sp>
    </p:spTree>
    <p:extLst>
      <p:ext uri="{BB962C8B-B14F-4D97-AF65-F5344CB8AC3E}">
        <p14:creationId xmlns:p14="http://schemas.microsoft.com/office/powerpoint/2010/main" val="204292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5842B-E000-05A2-BA87-C2FADFFE0B80}"/>
              </a:ext>
            </a:extLst>
          </p:cNvPr>
          <p:cNvSpPr txBox="1"/>
          <p:nvPr/>
        </p:nvSpPr>
        <p:spPr>
          <a:xfrm>
            <a:off x="626053" y="179016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Spray-Dried MgCl2–Titanium Catalysts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0C720-39EE-6323-768A-7D30BF783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73" y="502384"/>
            <a:ext cx="9091209" cy="59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8BCE11-B640-CD5C-44BE-C7298A9A1876}"/>
              </a:ext>
            </a:extLst>
          </p:cNvPr>
          <p:cNvSpPr txBox="1"/>
          <p:nvPr/>
        </p:nvSpPr>
        <p:spPr>
          <a:xfrm>
            <a:off x="407842" y="210188"/>
            <a:ext cx="7780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MgCl2–Titanium Catalysts Based on Mg(OR)2   HOCHEST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D5C98-3CBA-636F-F6FF-615590D38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26" y="1221744"/>
            <a:ext cx="8134283" cy="54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5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90E270-22F0-4B6B-FC76-60E9DDADDB1D}"/>
              </a:ext>
            </a:extLst>
          </p:cNvPr>
          <p:cNvSpPr txBox="1"/>
          <p:nvPr/>
        </p:nvSpPr>
        <p:spPr>
          <a:xfrm>
            <a:off x="470189" y="241361"/>
            <a:ext cx="809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MgCl2–Titanium Catalysts Based on MgCl2 alcohol adducts  MITSUIE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D9358-D108-7F5F-3A84-ED4855E6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40"/>
          <a:stretch>
            <a:fillRect/>
          </a:stretch>
        </p:blipFill>
        <p:spPr>
          <a:xfrm>
            <a:off x="2121594" y="1402044"/>
            <a:ext cx="7593905" cy="50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7DF58-9014-D7E7-8181-4CFA2C69E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96" y="519545"/>
            <a:ext cx="9653657" cy="57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06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F9384-7D27-13D6-FD31-4160A3C73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27" y="178827"/>
            <a:ext cx="5501163" cy="61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38E4-141C-F90F-8BEA-D7251DCD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41" y="385906"/>
            <a:ext cx="5427518" cy="1325563"/>
          </a:xfrm>
        </p:spPr>
        <p:txBody>
          <a:bodyPr/>
          <a:lstStyle/>
          <a:p>
            <a:r>
              <a:rPr lang="en-US" sz="4400" b="1" i="0" u="sng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wqrgAdvOTf9b4e953.B"/>
              </a:rPr>
              <a:t>Ziegler Catalysts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C34E9-4B3B-F337-E4DF-FFD448CE7CDC}"/>
              </a:ext>
            </a:extLst>
          </p:cNvPr>
          <p:cNvSpPr txBox="1"/>
          <p:nvPr/>
        </p:nvSpPr>
        <p:spPr>
          <a:xfrm>
            <a:off x="1498889" y="1846551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Ziegler/Natta Polypropylene Catalysis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8611F-1712-2C02-3FD4-5B7CC95466DF}"/>
              </a:ext>
            </a:extLst>
          </p:cNvPr>
          <p:cNvSpPr txBox="1"/>
          <p:nvPr/>
        </p:nvSpPr>
        <p:spPr>
          <a:xfrm>
            <a:off x="1322243" y="2828697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B0F0"/>
                </a:solidFill>
                <a:latin typeface="MlwqrgAdvOTf9b4e953.B"/>
              </a:rPr>
              <a:t>TiCl3 Catalysts (First Generation)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01E82-3328-4B5A-26C9-4E812D34E30C}"/>
              </a:ext>
            </a:extLst>
          </p:cNvPr>
          <p:cNvSpPr txBox="1"/>
          <p:nvPr/>
        </p:nvSpPr>
        <p:spPr>
          <a:xfrm>
            <a:off x="1498889" y="3429000"/>
            <a:ext cx="8268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SklwkqAdvOTab62ddd1"/>
              </a:rPr>
              <a:t>The reduction of TiCl</a:t>
            </a:r>
            <a:r>
              <a:rPr lang="en-US" sz="800" b="0" i="0" u="none" strike="noStrike" baseline="0" dirty="0">
                <a:latin typeface="SklwkqAdvOTab62ddd1"/>
              </a:rPr>
              <a:t>4 </a:t>
            </a:r>
            <a:r>
              <a:rPr lang="en-US" sz="1800" b="0" i="0" u="none" strike="noStrike" baseline="0" dirty="0">
                <a:latin typeface="SklwkqAdvOTab62ddd1"/>
              </a:rPr>
              <a:t>with an aluminum alkyl, generating a solid TiCl</a:t>
            </a:r>
            <a:r>
              <a:rPr lang="en-US" sz="800" b="0" i="0" u="none" strike="noStrike" baseline="0" dirty="0">
                <a:latin typeface="SklwkqAdvOTab62ddd1"/>
              </a:rPr>
              <a:t>3 </a:t>
            </a:r>
            <a:r>
              <a:rPr lang="en-US" sz="1800" b="0" i="0" u="none" strike="noStrike" baseline="0" dirty="0">
                <a:latin typeface="SklwkqAdvOTab62ddd1"/>
              </a:rPr>
              <a:t>precipitate.</a:t>
            </a:r>
          </a:p>
          <a:p>
            <a:pPr algn="just"/>
            <a:r>
              <a:rPr lang="en-US" sz="1800" b="0" i="0" u="none" strike="noStrike" baseline="0" dirty="0">
                <a:latin typeface="SklwkqAdvOTab62ddd1"/>
              </a:rPr>
              <a:t>TiCl</a:t>
            </a:r>
            <a:r>
              <a:rPr lang="en-US" sz="800" b="0" i="0" u="none" strike="noStrike" baseline="0" dirty="0">
                <a:latin typeface="SklwkqAdvOTab62ddd1"/>
              </a:rPr>
              <a:t>3 </a:t>
            </a:r>
            <a:r>
              <a:rPr lang="en-US" sz="1800" b="0" i="0" u="none" strike="noStrike" baseline="0" dirty="0">
                <a:latin typeface="SklwkqAdvOTab62ddd1"/>
              </a:rPr>
              <a:t>exists in four crystalline modi</a:t>
            </a:r>
            <a:r>
              <a:rPr lang="en-US" sz="1800" b="0" i="0" u="none" strike="noStrike" baseline="0" dirty="0">
                <a:latin typeface="SmgmwyAdvOTab62ddd1+fb"/>
              </a:rPr>
              <a:t>fi</a:t>
            </a:r>
            <a:r>
              <a:rPr lang="en-US" sz="1800" b="0" i="0" u="none" strike="noStrike" baseline="0" dirty="0">
                <a:latin typeface="SklwkqAdvOTab62ddd1"/>
              </a:rPr>
              <a:t>cations, </a:t>
            </a:r>
            <a:r>
              <a:rPr lang="en-US" sz="1800" b="0" i="0" u="none" strike="noStrike" baseline="0" dirty="0">
                <a:latin typeface="MvrqvgAdvOT8608a8d1+03"/>
              </a:rPr>
              <a:t>α</a:t>
            </a:r>
            <a:r>
              <a:rPr lang="en-US" sz="1800" b="0" i="0" u="none" strike="noStrike" baseline="0" dirty="0">
                <a:latin typeface="SklwkqAdvOTab62ddd1"/>
              </a:rPr>
              <a:t>, </a:t>
            </a:r>
            <a:r>
              <a:rPr lang="en-US" sz="1800" b="0" i="0" u="none" strike="noStrike" baseline="0" dirty="0">
                <a:latin typeface="MvrqvgAdvOT8608a8d1+03"/>
              </a:rPr>
              <a:t>β</a:t>
            </a:r>
            <a:r>
              <a:rPr lang="en-US" sz="1800" b="0" i="0" u="none" strike="noStrike" baseline="0" dirty="0">
                <a:latin typeface="SklwkqAdvOTab62ddd1"/>
              </a:rPr>
              <a:t>, </a:t>
            </a:r>
            <a:r>
              <a:rPr lang="en-US" sz="1800" b="0" i="0" u="none" strike="noStrike" baseline="0" dirty="0">
                <a:latin typeface="MvrqvgAdvOT8608a8d1+03"/>
              </a:rPr>
              <a:t>δ</a:t>
            </a:r>
            <a:r>
              <a:rPr lang="en-US" sz="1800" b="0" i="0" u="none" strike="noStrike" baseline="0" dirty="0">
                <a:latin typeface="SklwkqAdvOTab62ddd1"/>
              </a:rPr>
              <a:t>, and </a:t>
            </a:r>
            <a:r>
              <a:rPr lang="en-US" sz="1800" b="0" i="0" u="none" strike="noStrike" baseline="0" dirty="0">
                <a:latin typeface="MvrqvgAdvOT8608a8d1+03"/>
              </a:rPr>
              <a:t>γ </a:t>
            </a:r>
            <a:r>
              <a:rPr lang="en-US" sz="1800" b="0" i="0" u="none" strike="noStrike" baseline="0" dirty="0">
                <a:latin typeface="SklwkqAdvOTab62ddd1"/>
              </a:rPr>
              <a:t>forms. The </a:t>
            </a:r>
            <a:r>
              <a:rPr lang="en-US" sz="1800" b="0" i="0" u="none" strike="noStrike" baseline="0" dirty="0">
                <a:latin typeface="MvrqvgAdvOT8608a8d1+03"/>
              </a:rPr>
              <a:t>β</a:t>
            </a:r>
            <a:r>
              <a:rPr lang="en-US" sz="1800" b="0" i="0" u="none" strike="noStrike" baseline="0" dirty="0">
                <a:latin typeface="SklwkqAdvOTab62ddd1"/>
              </a:rPr>
              <a:t>-modi</a:t>
            </a:r>
            <a:r>
              <a:rPr lang="en-US" sz="1800" b="0" i="0" u="none" strike="noStrike" baseline="0" dirty="0">
                <a:latin typeface="SmgmwyAdvOTab62ddd1+fb"/>
              </a:rPr>
              <a:t>fi</a:t>
            </a:r>
            <a:r>
              <a:rPr lang="en-US" sz="1800" b="0" i="0" u="none" strike="noStrike" baseline="0" dirty="0">
                <a:latin typeface="SklwkqAdvOTab62ddd1"/>
              </a:rPr>
              <a:t>cation has a linear chain-like structure, while </a:t>
            </a:r>
            <a:r>
              <a:rPr lang="en-US" sz="1800" b="0" i="0" u="none" strike="noStrike" baseline="0" dirty="0">
                <a:latin typeface="MvrqvgAdvOT8608a8d1+03"/>
              </a:rPr>
              <a:t>α</a:t>
            </a:r>
            <a:r>
              <a:rPr lang="en-US" sz="1800" b="0" i="0" u="none" strike="noStrike" baseline="0" dirty="0">
                <a:latin typeface="SklwkqAdvOTab62ddd1"/>
              </a:rPr>
              <a:t>, </a:t>
            </a:r>
            <a:r>
              <a:rPr lang="en-US" sz="1800" b="0" i="0" u="none" strike="noStrike" baseline="0" dirty="0">
                <a:latin typeface="MvrqvgAdvOT8608a8d1+03"/>
              </a:rPr>
              <a:t>δ</a:t>
            </a:r>
            <a:r>
              <a:rPr lang="en-US" sz="1800" b="0" i="0" u="none" strike="noStrike" baseline="0" dirty="0">
                <a:latin typeface="SklwkqAdvOTab62ddd1"/>
              </a:rPr>
              <a:t>, and </a:t>
            </a:r>
            <a:r>
              <a:rPr lang="en-US" sz="1800" b="0" i="0" u="none" strike="noStrike" baseline="0" dirty="0">
                <a:latin typeface="MvrqvgAdvOT8608a8d1+03"/>
              </a:rPr>
              <a:t>γ </a:t>
            </a:r>
            <a:r>
              <a:rPr lang="en-US" sz="1800" b="0" i="0" u="none" strike="noStrike" baseline="0" dirty="0">
                <a:latin typeface="SklwkqAdvOTab62ddd1"/>
              </a:rPr>
              <a:t>forms possess layer structures.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97C65-3D4C-1E3F-4A58-4369DF76746E}"/>
              </a:ext>
            </a:extLst>
          </p:cNvPr>
          <p:cNvSpPr txBox="1"/>
          <p:nvPr/>
        </p:nvSpPr>
        <p:spPr>
          <a:xfrm>
            <a:off x="1571625" y="4484673"/>
            <a:ext cx="9557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klwkqAdvOTab62ddd1"/>
              </a:rPr>
              <a:t>Typically, the reaction of TiCl</a:t>
            </a:r>
            <a:r>
              <a:rPr lang="en-US" sz="800" b="0" i="0" u="none" strike="noStrike" baseline="0" dirty="0">
                <a:latin typeface="SklwkqAdvOTab62ddd1"/>
              </a:rPr>
              <a:t>4 </a:t>
            </a:r>
            <a:r>
              <a:rPr lang="en-US" sz="1800" b="0" i="0" u="none" strike="noStrike" baseline="0" dirty="0">
                <a:latin typeface="SklwkqAdvOTab62ddd1"/>
              </a:rPr>
              <a:t>and AlEt</a:t>
            </a:r>
            <a:r>
              <a:rPr lang="en-US" sz="800" b="0" i="0" u="none" strike="noStrike" baseline="0" dirty="0">
                <a:latin typeface="SklwkqAdvOTab62ddd1"/>
              </a:rPr>
              <a:t>3 </a:t>
            </a:r>
            <a:r>
              <a:rPr lang="en-US" sz="1800" b="0" i="0" u="none" strike="noStrike" baseline="0" dirty="0">
                <a:latin typeface="SklwkqAdvOTab62ddd1"/>
              </a:rPr>
              <a:t>(at low Al/Ti ratios) at low temperatures in hydrocarbon solution resulted in the controlled precipitation of catalysts having spheroidal particle morphology, yielding the </a:t>
            </a:r>
            <a:r>
              <a:rPr lang="en-US" sz="1800" b="0" i="0" u="none" strike="noStrike" baseline="0" dirty="0">
                <a:latin typeface="MvrqvgAdvOT8608a8d1+03"/>
              </a:rPr>
              <a:t>β</a:t>
            </a:r>
            <a:r>
              <a:rPr lang="en-US" sz="1800" b="0" i="0" u="none" strike="noStrike" baseline="0" dirty="0">
                <a:latin typeface="SklwkqAdvOTab62ddd1"/>
              </a:rPr>
              <a:t>-TiCl</a:t>
            </a:r>
            <a:r>
              <a:rPr lang="en-US" sz="800" b="0" i="0" u="none" strike="noStrike" baseline="0" dirty="0">
                <a:latin typeface="SklwkqAdvOTab62ddd1"/>
              </a:rPr>
              <a:t>3 </a:t>
            </a:r>
            <a:r>
              <a:rPr lang="en-US" sz="1800" b="0" i="0" u="none" strike="noStrike" baseline="0" dirty="0">
                <a:latin typeface="SklwkqAdvOTab62ddd1"/>
              </a:rPr>
              <a:t>form with </a:t>
            </a:r>
            <a:r>
              <a:rPr lang="en-US" sz="1800" b="0" i="0" u="none" strike="noStrike" baseline="0" dirty="0" err="1">
                <a:latin typeface="SklwkqAdvOTab62ddd1"/>
              </a:rPr>
              <a:t>cocrystallized</a:t>
            </a:r>
            <a:r>
              <a:rPr lang="en-US" sz="1800" b="0" i="0" u="none" strike="noStrike" baseline="0" dirty="0">
                <a:latin typeface="SklwkqAdvOTab62ddd1"/>
              </a:rPr>
              <a:t> AlCl</a:t>
            </a:r>
            <a:r>
              <a:rPr lang="en-US" sz="800" b="0" i="0" u="none" strike="noStrike" baseline="0" dirty="0">
                <a:latin typeface="SklwkqAdvOTab62ddd1"/>
              </a:rPr>
              <a:t>3</a:t>
            </a:r>
            <a:r>
              <a:rPr lang="en-US" sz="1800" b="0" i="0" u="none" strike="noStrike" baseline="0" dirty="0">
                <a:latin typeface="SklwkqAdvOTab62ddd1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2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87872-688D-E4DB-D4F2-DEC095F8A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57" y="301336"/>
            <a:ext cx="7541552" cy="58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50D13B-8795-D3AA-8173-2B757A17C777}"/>
              </a:ext>
            </a:extLst>
          </p:cNvPr>
          <p:cNvSpPr txBox="1"/>
          <p:nvPr/>
        </p:nvSpPr>
        <p:spPr>
          <a:xfrm>
            <a:off x="490971" y="116671"/>
            <a:ext cx="115417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wqrgAdvOTf9b4e953.B"/>
                <a:ea typeface="+mj-ea"/>
                <a:cs typeface="+mj-cs"/>
              </a:rPr>
              <a:t>Polypropylene Complex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A3362-0ADE-90C8-ECAB-CA958F685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6" y="1898907"/>
            <a:ext cx="10143099" cy="4701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2FC27-73AF-BC10-C86F-AF1CF9FD88D7}"/>
              </a:ext>
            </a:extLst>
          </p:cNvPr>
          <p:cNvSpPr txBox="1"/>
          <p:nvPr/>
        </p:nvSpPr>
        <p:spPr>
          <a:xfrm>
            <a:off x="1190705" y="1096972"/>
            <a:ext cx="1036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C</a:t>
            </a:r>
            <a:r>
              <a:rPr lang="en-US" sz="2800" b="1" i="0" u="none" strike="noStrike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omplexes used for copolymerization of propylene with </a:t>
            </a:r>
            <a:r>
              <a:rPr lang="en-US" sz="2800" b="1" i="0" u="none" strike="noStrike" baseline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longerchain</a:t>
            </a:r>
            <a:endParaRPr lang="en-US" sz="2800" b="1" i="0" u="none" strike="noStrike" baseline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lwkqAdvOTab62ddd1"/>
            </a:endParaRPr>
          </a:p>
          <a:p>
            <a:pPr algn="l"/>
            <a:r>
              <a:rPr lang="nb-NO" sz="2800" b="1" i="0" u="none" strike="noStrike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ole</a:t>
            </a:r>
            <a:r>
              <a:rPr lang="nb-NO" sz="2800" b="1" i="0" u="none" strike="noStrike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mgmwyAdvOTab62ddd1+fb"/>
              </a:rPr>
              <a:t>fi</a:t>
            </a:r>
            <a:r>
              <a:rPr lang="nb-NO" sz="2800" b="1" i="0" u="none" strike="noStrike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lwkqAdvOTab62ddd1"/>
              </a:rPr>
              <a:t>ns (1-butene, 1-hexene, 1-octene etc.)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364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116A1-4326-0118-8A68-EB2137C12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75" y="1371421"/>
            <a:ext cx="8870449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48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9F058-0406-D77E-CFC1-23A8BE918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7" y="1283784"/>
            <a:ext cx="11598645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5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F3B94-D94A-8C8C-1F26-CB0D083F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8" y="491235"/>
            <a:ext cx="10653683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8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681C01-EF52-D0F2-A384-A3CAF2AFC6ED}"/>
              </a:ext>
            </a:extLst>
          </p:cNvPr>
          <p:cNvSpPr txBox="1"/>
          <p:nvPr/>
        </p:nvSpPr>
        <p:spPr>
          <a:xfrm>
            <a:off x="678006" y="241361"/>
            <a:ext cx="91829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wqrgAdvOTf9b4e953.B"/>
                <a:ea typeface="+mj-ea"/>
                <a:cs typeface="+mj-cs"/>
              </a:rPr>
              <a:t>Polyethylene Complex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4E977-82D5-EC44-616B-CDFAA760A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59" y="975417"/>
            <a:ext cx="8728995" cy="55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4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42A6F-0D6D-3FF6-F06E-22E0CEB81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81" y="1569148"/>
            <a:ext cx="10179628" cy="37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8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B88E8-E34C-D20D-538C-863FA55A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0" y="1384408"/>
            <a:ext cx="10767192" cy="37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6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BB9C81-0AD9-D00F-1644-AD51335D4455}"/>
              </a:ext>
            </a:extLst>
          </p:cNvPr>
          <p:cNvSpPr txBox="1"/>
          <p:nvPr/>
        </p:nvSpPr>
        <p:spPr>
          <a:xfrm>
            <a:off x="1259897" y="459570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Supported Activator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AAD17-850C-FB52-F1C1-47F5E7BC77AE}"/>
              </a:ext>
            </a:extLst>
          </p:cNvPr>
          <p:cNvSpPr txBox="1"/>
          <p:nvPr/>
        </p:nvSpPr>
        <p:spPr>
          <a:xfrm>
            <a:off x="1259897" y="1141953"/>
            <a:ext cx="6907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Silica-Supported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Methylaluminoxane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Boron-Based Cocatalysts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28317-9D93-81AB-774A-C93D2ABB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32" y="1511285"/>
            <a:ext cx="7276668" cy="53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50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3D3725-CCC5-C8E1-F34A-FF6276E132E0}"/>
              </a:ext>
            </a:extLst>
          </p:cNvPr>
          <p:cNvSpPr txBox="1"/>
          <p:nvPr/>
        </p:nvSpPr>
        <p:spPr>
          <a:xfrm>
            <a:off x="262370" y="22057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Methylaluminoxane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Free of a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27866-E9CD-8406-165B-3F8DA206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40" y="589911"/>
            <a:ext cx="5006774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0C386-B2A0-947C-9238-9FD103D10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99" y="101938"/>
            <a:ext cx="8979283" cy="6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2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1F635-190D-FE0B-6ECF-827C516F04F4}"/>
              </a:ext>
            </a:extLst>
          </p:cNvPr>
          <p:cNvSpPr txBox="1"/>
          <p:nvPr/>
        </p:nvSpPr>
        <p:spPr>
          <a:xfrm>
            <a:off x="293543" y="251753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Hybrid Catalyst for Multimodal Polyethylene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D957A-7AFB-2884-2D60-47BFD6DB4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71" y="866027"/>
            <a:ext cx="6690257" cy="59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40CA6-46C2-84B8-F1D0-4BE03721C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07" y="25388"/>
            <a:ext cx="10116257" cy="66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6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6A58B-A054-3409-D5AE-10712864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4" y="0"/>
            <a:ext cx="907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3D69F-B4D5-2943-1F33-72B2FD1C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97" y="0"/>
            <a:ext cx="907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8C6EB-E330-0754-DC6C-2F74878F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97" y="0"/>
            <a:ext cx="907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143C8C-BFBC-89C0-41C1-5BE40D151F4C}"/>
              </a:ext>
            </a:extLst>
          </p:cNvPr>
          <p:cNvSpPr txBox="1"/>
          <p:nvPr/>
        </p:nvSpPr>
        <p:spPr>
          <a:xfrm>
            <a:off x="748145" y="570729"/>
            <a:ext cx="103077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This precursor can be converted to the more stereoselective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vrqvgAdvOT8608a8d1+03"/>
              </a:rPr>
              <a:t>γ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-form by heating to 160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bnrtmAdvOTab62ddd1+20"/>
              </a:rPr>
              <a:t>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200 C [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SklwkqAdvOTab62ddd1"/>
              </a:rPr>
              <a:t>21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]. The catalysts were typically activated by AlEt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SklwkqAdvOTab62ddd1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Cl to afford poorly productive systems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KfhfgtAdvOTc0286d31.I"/>
              </a:rPr>
              <a:t>ca.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1 kg PP/g Cat) which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in many cases yielded polypropylene resins that required extractive removal of atactic polymer and removal of catalyst residues (deashing).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5DA1A-1FBA-D216-6695-6EAA917A202C}"/>
              </a:ext>
            </a:extLst>
          </p:cNvPr>
          <p:cNvSpPr txBox="1"/>
          <p:nvPr/>
        </p:nvSpPr>
        <p:spPr>
          <a:xfrm>
            <a:off x="937777" y="2674502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MlwqrgAdvOTf9b4e953.B"/>
              </a:rPr>
              <a:t>TiCl3 Catalysts (Second Generation</a:t>
            </a:r>
            <a:r>
              <a:rPr lang="en-US" sz="2000" b="0" i="0" u="none" strike="noStrike" baseline="0" dirty="0">
                <a:latin typeface="MlwqrgAdvOTf9b4e953.B"/>
              </a:rPr>
              <a:t>)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CDD2C-C9D6-C7EB-BCA9-ABEE8FAEC80D}"/>
              </a:ext>
            </a:extLst>
          </p:cNvPr>
          <p:cNvSpPr txBox="1"/>
          <p:nvPr/>
        </p:nvSpPr>
        <p:spPr>
          <a:xfrm>
            <a:off x="937777" y="3321724"/>
            <a:ext cx="10118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The catalytic activity could be greatly improved by extraction of the co-crystallized aluminum chloride with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SklwkqAdvOTab62ddd1"/>
              </a:rPr>
              <a:t>diisoamyl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 ether, giving 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bnrtmAdvOTab62ddd1+20"/>
              </a:rPr>
              <a:t>“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pure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bnrtmAdvOTab62ddd1+20"/>
              </a:rPr>
              <a:t>”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MvrqvgAdvOT8608a8d1+03"/>
              </a:rPr>
              <a:t>β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TiCl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SklwkqAdvOTab62ddd1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. Subsequent treatment with TiCl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SklwkqAdvOTab62ddd1"/>
              </a:rPr>
              <a:t>4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catalyzed the phase transformation from the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vrqvgAdvOT8608a8d1+03"/>
              </a:rPr>
              <a:t>β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- to the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vrqvgAdvOT8608a8d1+03"/>
              </a:rPr>
              <a:t>δ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-form of TiCl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SklwkqAdvOTab62ddd1"/>
              </a:rPr>
              <a:t>3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at a relatively mild temperature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RrchgxAdvP4C4E51"/>
              </a:rPr>
              <a:t>&lt;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100 C) [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SklwkqAdvOTab62ddd1"/>
              </a:rPr>
              <a:t>23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]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7CB0F-0145-A03D-8457-0A7E9D36C1E7}"/>
              </a:ext>
            </a:extLst>
          </p:cNvPr>
          <p:cNvSpPr txBox="1"/>
          <p:nvPr/>
        </p:nvSpPr>
        <p:spPr>
          <a:xfrm>
            <a:off x="1026098" y="4383422"/>
            <a:ext cx="9941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The innovation increased the activity and stereoselectivity and resulted 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polymerization productivities in the range 5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bnrtmAdvOTab62ddd1+20"/>
              </a:rPr>
              <a:t>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20 kg/g catalyst in bulk propylene and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produced polymers where the removal of the atactic fraction is spared [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SklwkqAdvOTab62ddd1"/>
              </a:rPr>
              <a:t>24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]. Although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SklwkqAdvOTab62ddd1"/>
              </a:rPr>
              <a:t>phased out in many locations these catalysts still survive to this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1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955</Words>
  <Application>Microsoft Office PowerPoint</Application>
  <PresentationFormat>Widescreen</PresentationFormat>
  <Paragraphs>81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KfhfgtAdvOTc0286d31.I</vt:lpstr>
      <vt:lpstr>MlwqrgAdvOTf9b4e953.B</vt:lpstr>
      <vt:lpstr>MvrqvgAdvOT8608a8d1+03</vt:lpstr>
      <vt:lpstr>RrchgxAdvP4C4E51</vt:lpstr>
      <vt:lpstr>SklwkqAdvOTab62ddd1</vt:lpstr>
      <vt:lpstr>SmgmwyAdvOTab62ddd1+fb</vt:lpstr>
      <vt:lpstr>TbnrtmAdvOTab62ddd1+20</vt:lpstr>
      <vt:lpstr>Office Theme</vt:lpstr>
      <vt:lpstr>Polyolefin Catalysts</vt:lpstr>
      <vt:lpstr>PowerPoint Presentation</vt:lpstr>
      <vt:lpstr>Ziegler Catalysts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Ziegler Catalysts: Polyethylene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mohammad vakili</dc:creator>
  <cp:lastModifiedBy>mohammad vakili</cp:lastModifiedBy>
  <cp:revision>69</cp:revision>
  <dcterms:created xsi:type="dcterms:W3CDTF">2025-09-16T12:09:49Z</dcterms:created>
  <dcterms:modified xsi:type="dcterms:W3CDTF">2025-10-09T11:09:42Z</dcterms:modified>
</cp:coreProperties>
</file>