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61" r:id="rId3"/>
    <p:sldId id="258" r:id="rId4"/>
    <p:sldId id="260" r:id="rId5"/>
    <p:sldId id="262" r:id="rId6"/>
    <p:sldId id="266" r:id="rId7"/>
    <p:sldId id="279" r:id="rId8"/>
    <p:sldId id="257" r:id="rId9"/>
    <p:sldId id="263" r:id="rId10"/>
    <p:sldId id="264" r:id="rId11"/>
    <p:sldId id="265" r:id="rId12"/>
    <p:sldId id="259" r:id="rId13"/>
    <p:sldId id="268" r:id="rId14"/>
    <p:sldId id="270" r:id="rId15"/>
    <p:sldId id="271" r:id="rId16"/>
    <p:sldId id="267" r:id="rId17"/>
    <p:sldId id="269" r:id="rId18"/>
    <p:sldId id="272" r:id="rId19"/>
    <p:sldId id="273" r:id="rId20"/>
    <p:sldId id="274" r:id="rId21"/>
    <p:sldId id="275" r:id="rId22"/>
    <p:sldId id="278" r:id="rId23"/>
    <p:sldId id="276" r:id="rId24"/>
    <p:sldId id="280" r:id="rId25"/>
    <p:sldId id="277"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64"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dirty="0"/>
              <a:pPr/>
              <a:t>6/6/2015</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pPr/>
              <a:t>6/6/2015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9" name="Picture 8"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6/6/2015</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1" name="Picture 10"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6/6/2015</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pPr/>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dirty="0"/>
              <a:pPr/>
              <a:t>6/6/2015</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pPr/>
              <a:t>6/6/2015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pPr/>
              <a:t>6/6/2015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pPr/>
              <a:t>6/6/2015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9" name="Picture 8"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dirty="0"/>
              <a:pPr/>
              <a:t>6/6/2015</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pPr/>
              <a:t>6/6/2015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6/6/2015</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pPr/>
              <a:t>6/6/2015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pPr/>
              <a:t>6/6/2015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pPr/>
              <a:t>6/6/2015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pPr/>
              <a:t>6/6/2015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smtClean="0"/>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pPr/>
              <a:t>6/6/2015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pPr/>
              <a:t>6/6/2015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3-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6/6/2015</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hyperlink" Target="http://www.up.iranjoman.com/"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870" y="914401"/>
            <a:ext cx="10598665" cy="3889419"/>
          </a:xfrm>
          <a:prstGeom prst="rect">
            <a:avLst/>
          </a:prstGeom>
        </p:spPr>
      </p:pic>
    </p:spTree>
    <p:extLst>
      <p:ext uri="{BB962C8B-B14F-4D97-AF65-F5344CB8AC3E}">
        <p14:creationId xmlns:p14="http://schemas.microsoft.com/office/powerpoint/2010/main" val="3529212194"/>
      </p:ext>
    </p:extLst>
  </p:cSld>
  <p:clrMapOvr>
    <a:masterClrMapping/>
  </p:clrMapOvr>
  <p:transition spd="slow">
    <p:zo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C:\Users\A.A\Desktop\Tulips-flowers.jpg"/>
          <p:cNvPicPr>
            <a:picLocks noChangeAspect="1" noChangeArrowheads="1"/>
          </p:cNvPicPr>
          <p:nvPr/>
        </p:nvPicPr>
        <p:blipFill rotWithShape="1">
          <a:blip r:embed="rId2">
            <a:extLst>
              <a:ext uri="{28A0092B-C50C-407E-A947-70E740481C1C}">
                <a14:useLocalDpi xmlns:a14="http://schemas.microsoft.com/office/drawing/2010/main" val="0"/>
              </a:ext>
            </a:extLst>
          </a:blip>
          <a:srcRect b="29534"/>
          <a:stretch/>
        </p:blipFill>
        <p:spPr bwMode="auto">
          <a:xfrm>
            <a:off x="0" y="4589369"/>
            <a:ext cx="4074459" cy="2268631"/>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7176" y="4589463"/>
            <a:ext cx="3854824" cy="2268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4459" y="4589369"/>
            <a:ext cx="4286250" cy="2268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410" y="1515267"/>
            <a:ext cx="2082054" cy="2914123"/>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
        <p:nvSpPr>
          <p:cNvPr id="4" name="Rectangle 3"/>
          <p:cNvSpPr/>
          <p:nvPr/>
        </p:nvSpPr>
        <p:spPr>
          <a:xfrm>
            <a:off x="2974959" y="742256"/>
            <a:ext cx="8882560" cy="3847207"/>
          </a:xfrm>
          <a:prstGeom prst="rect">
            <a:avLst/>
          </a:prstGeom>
        </p:spPr>
        <p:txBody>
          <a:bodyPr wrap="none">
            <a:spAutoFit/>
          </a:bodyPr>
          <a:lstStyle/>
          <a:p>
            <a:pPr marL="571500" indent="-571500" algn="r" rtl="1">
              <a:buFont typeface="Wingdings" pitchFamily="2" charset="2"/>
              <a:buChar char="v"/>
            </a:pPr>
            <a:r>
              <a:rPr lang="fa-IR" sz="3600" b="1" dirty="0">
                <a:solidFill>
                  <a:srgbClr val="0070C0"/>
                </a:solidFill>
                <a:cs typeface="B Nazanin" pitchFamily="2" charset="-78"/>
              </a:rPr>
              <a:t>در صورتی که آقایان کلاه داشته </a:t>
            </a:r>
            <a:r>
              <a:rPr lang="fa-IR" sz="3600" b="1" dirty="0" smtClean="0">
                <a:solidFill>
                  <a:srgbClr val="0070C0"/>
                </a:solidFill>
                <a:cs typeface="B Nazanin" pitchFamily="2" charset="-78"/>
              </a:rPr>
              <a:t>باشند:</a:t>
            </a:r>
          </a:p>
          <a:p>
            <a:pPr marL="457200" indent="-457200" algn="r" rtl="1">
              <a:buFont typeface="Wingdings" pitchFamily="2" charset="2"/>
              <a:buChar char="ü"/>
            </a:pPr>
            <a:r>
              <a:rPr lang="fa-IR" sz="3200" b="1" dirty="0">
                <a:cs typeface="B Nazanin" pitchFamily="2" charset="-78"/>
              </a:rPr>
              <a:t> هنگام سلام و احوالپرسی </a:t>
            </a:r>
            <a:r>
              <a:rPr lang="fa-IR" sz="3200" b="1" dirty="0" smtClean="0">
                <a:cs typeface="B Nazanin" pitchFamily="2" charset="-78"/>
              </a:rPr>
              <a:t>باید کلاه خود را بردارند.</a:t>
            </a:r>
          </a:p>
          <a:p>
            <a:pPr marL="457200" indent="-457200" algn="r" rtl="1">
              <a:buFont typeface="Wingdings" pitchFamily="2" charset="2"/>
              <a:buChar char="ü"/>
            </a:pPr>
            <a:r>
              <a:rPr lang="fa-IR" sz="3200" b="1" dirty="0">
                <a:cs typeface="B Nazanin" pitchFamily="2" charset="-78"/>
              </a:rPr>
              <a:t>تا قبل از خداحافظی آن را روی سر نگذارند</a:t>
            </a:r>
            <a:r>
              <a:rPr lang="fa-IR" sz="3200" b="1" dirty="0" smtClean="0">
                <a:cs typeface="B Nazanin" pitchFamily="2" charset="-78"/>
              </a:rPr>
              <a:t>.</a:t>
            </a:r>
          </a:p>
          <a:p>
            <a:pPr marL="571500" indent="-571500" algn="r" rtl="1">
              <a:buFont typeface="Wingdings" pitchFamily="2" charset="2"/>
              <a:buChar char="v"/>
            </a:pPr>
            <a:r>
              <a:rPr lang="fa-IR" sz="3600" b="1" dirty="0" smtClean="0">
                <a:solidFill>
                  <a:srgbClr val="0070C0"/>
                </a:solidFill>
                <a:cs typeface="B Nazanin" pitchFamily="2" charset="-78"/>
              </a:rPr>
              <a:t>اگر </a:t>
            </a:r>
            <a:r>
              <a:rPr lang="fa-IR" sz="3600" b="1" dirty="0">
                <a:solidFill>
                  <a:srgbClr val="0070C0"/>
                </a:solidFill>
                <a:cs typeface="B Nazanin" pitchFamily="2" charset="-78"/>
              </a:rPr>
              <a:t>از نظر سن، </a:t>
            </a:r>
            <a:r>
              <a:rPr lang="fa-IR" sz="3600" b="1" dirty="0" smtClean="0">
                <a:solidFill>
                  <a:srgbClr val="0070C0"/>
                </a:solidFill>
                <a:cs typeface="B Nazanin" pitchFamily="2" charset="-78"/>
              </a:rPr>
              <a:t>مقام، شغل با </a:t>
            </a:r>
            <a:r>
              <a:rPr lang="fa-IR" sz="3600" b="1" dirty="0">
                <a:solidFill>
                  <a:srgbClr val="0070C0"/>
                </a:solidFill>
                <a:cs typeface="B Nazanin" pitchFamily="2" charset="-78"/>
              </a:rPr>
              <a:t>مخاطب یکسان </a:t>
            </a:r>
            <a:r>
              <a:rPr lang="fa-IR" sz="3600" b="1" dirty="0" smtClean="0">
                <a:solidFill>
                  <a:srgbClr val="0070C0"/>
                </a:solidFill>
                <a:cs typeface="B Nazanin" pitchFamily="2" charset="-78"/>
              </a:rPr>
              <a:t>هستند:</a:t>
            </a:r>
          </a:p>
          <a:p>
            <a:pPr marL="571500" indent="-571500" algn="r" rtl="1">
              <a:buFont typeface="Wingdings" pitchFamily="2" charset="2"/>
              <a:buChar char="ü"/>
            </a:pPr>
            <a:r>
              <a:rPr lang="fa-IR" sz="3600" b="1" dirty="0">
                <a:cs typeface="B Nazanin" pitchFamily="2" charset="-78"/>
              </a:rPr>
              <a:t>دست را به لبه کلاه برده </a:t>
            </a:r>
            <a:endParaRPr lang="fa-IR" sz="3600" b="1" dirty="0" smtClean="0">
              <a:cs typeface="B Nazanin" pitchFamily="2" charset="-78"/>
            </a:endParaRPr>
          </a:p>
          <a:p>
            <a:pPr marL="571500" indent="-571500" algn="r" rtl="1">
              <a:buFont typeface="Wingdings" pitchFamily="2" charset="2"/>
              <a:buChar char="ü"/>
            </a:pPr>
            <a:r>
              <a:rPr lang="fa-IR" sz="3600" b="1" dirty="0">
                <a:cs typeface="B Nazanin" pitchFamily="2" charset="-78"/>
              </a:rPr>
              <a:t>خیلی کم کلاه را بالا </a:t>
            </a:r>
            <a:r>
              <a:rPr lang="fa-IR" sz="3600" b="1" dirty="0" smtClean="0">
                <a:cs typeface="B Nazanin" pitchFamily="2" charset="-78"/>
              </a:rPr>
              <a:t>می برند.</a:t>
            </a:r>
          </a:p>
          <a:p>
            <a:pPr marL="571500" indent="-571500" algn="r" rtl="1">
              <a:buFont typeface="Wingdings" pitchFamily="2" charset="2"/>
              <a:buChar char="ü"/>
            </a:pPr>
            <a:r>
              <a:rPr lang="fa-IR" sz="3600" b="1" dirty="0">
                <a:cs typeface="B Nazanin" pitchFamily="2" charset="-78"/>
              </a:rPr>
              <a:t>مجدداً برسر می </a:t>
            </a:r>
            <a:r>
              <a:rPr lang="fa-IR" sz="3600" b="1" dirty="0" smtClean="0">
                <a:cs typeface="B Nazanin" pitchFamily="2" charset="-78"/>
              </a:rPr>
              <a:t>گذارند.</a:t>
            </a:r>
            <a:endParaRPr lang="en-US" sz="3600" b="1" dirty="0">
              <a:cs typeface="B Nazanin" pitchFamily="2" charset="-78"/>
            </a:endParaRPr>
          </a:p>
        </p:txBody>
      </p:sp>
    </p:spTree>
    <p:extLst>
      <p:ext uri="{BB962C8B-B14F-4D97-AF65-F5344CB8AC3E}">
        <p14:creationId xmlns:p14="http://schemas.microsoft.com/office/powerpoint/2010/main" val="11227133"/>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4" presetClass="entr" presetSubtype="0"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from="(-#ppt_w/2)" to="(#ppt_x)" calcmode="lin" valueType="num">
                                      <p:cBhvr>
                                        <p:cTn id="13" dur="600" fill="hold">
                                          <p:stCondLst>
                                            <p:cond delay="0"/>
                                          </p:stCondLst>
                                        </p:cTn>
                                        <p:tgtEl>
                                          <p:spTgt spid="4">
                                            <p:txEl>
                                              <p:pRg st="1" end="1"/>
                                            </p:txEl>
                                          </p:spTgt>
                                        </p:tgtEl>
                                        <p:attrNameLst>
                                          <p:attrName>ppt_x</p:attrName>
                                        </p:attrNameLst>
                                      </p:cBhvr>
                                    </p:anim>
                                    <p:anim from="0" to="-1.0" calcmode="lin" valueType="num">
                                      <p:cBhvr>
                                        <p:cTn id="14" dur="200" decel="50000" autoRev="1" fill="hold">
                                          <p:stCondLst>
                                            <p:cond delay="600"/>
                                          </p:stCondLst>
                                        </p:cTn>
                                        <p:tgtEl>
                                          <p:spTgt spid="4">
                                            <p:txEl>
                                              <p:pRg st="1" end="1"/>
                                            </p:txEl>
                                          </p:spTgt>
                                        </p:tgtEl>
                                        <p:attrNameLst>
                                          <p:attrName>xshear</p:attrName>
                                        </p:attrNameLst>
                                      </p:cBhvr>
                                    </p:anim>
                                    <p:animScale>
                                      <p:cBhvr>
                                        <p:cTn id="15" dur="200" decel="100000" autoRev="1" fill="hold">
                                          <p:stCondLst>
                                            <p:cond delay="600"/>
                                          </p:stCondLst>
                                        </p:cTn>
                                        <p:tgtEl>
                                          <p:spTgt spid="4">
                                            <p:txEl>
                                              <p:pRg st="1" end="1"/>
                                            </p:txEl>
                                          </p:spTgt>
                                        </p:tgtEl>
                                      </p:cBhvr>
                                      <p:from x="100000" y="100000"/>
                                      <p:to x="80000" y="100000"/>
                                    </p:animScale>
                                    <p:anim by="(#ppt_h/3+#ppt_w*0.1)" calcmode="lin" valueType="num">
                                      <p:cBhvr additive="sum">
                                        <p:cTn id="16" dur="200" decel="100000" autoRev="1" fill="hold">
                                          <p:stCondLst>
                                            <p:cond delay="600"/>
                                          </p:stCondLst>
                                        </p:cTn>
                                        <p:tgtEl>
                                          <p:spTgt spid="4">
                                            <p:txEl>
                                              <p:pRg st="1" end="1"/>
                                            </p:txEl>
                                          </p:spTgt>
                                        </p:tgtEl>
                                        <p:attrNameLst>
                                          <p:attrName>ppt_x</p:attrName>
                                        </p:attrNameLst>
                                      </p:cBhvr>
                                    </p:anim>
                                  </p:childTnLst>
                                </p:cTn>
                              </p:par>
                            </p:childTnLst>
                          </p:cTn>
                        </p:par>
                      </p:childTnLst>
                    </p:cTn>
                  </p:par>
                  <p:par>
                    <p:cTn id="17" fill="hold">
                      <p:stCondLst>
                        <p:cond delay="indefinite"/>
                      </p:stCondLst>
                      <p:childTnLst>
                        <p:par>
                          <p:cTn id="18" fill="hold">
                            <p:stCondLst>
                              <p:cond delay="0"/>
                            </p:stCondLst>
                            <p:childTnLst>
                              <p:par>
                                <p:cTn id="19" presetID="34"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 from="(-#ppt_w/2)" to="(#ppt_x)" calcmode="lin" valueType="num">
                                      <p:cBhvr>
                                        <p:cTn id="21" dur="600" fill="hold">
                                          <p:stCondLst>
                                            <p:cond delay="0"/>
                                          </p:stCondLst>
                                        </p:cTn>
                                        <p:tgtEl>
                                          <p:spTgt spid="4">
                                            <p:txEl>
                                              <p:pRg st="2" end="2"/>
                                            </p:txEl>
                                          </p:spTgt>
                                        </p:tgtEl>
                                        <p:attrNameLst>
                                          <p:attrName>ppt_x</p:attrName>
                                        </p:attrNameLst>
                                      </p:cBhvr>
                                    </p:anim>
                                    <p:anim from="0" to="-1.0" calcmode="lin" valueType="num">
                                      <p:cBhvr>
                                        <p:cTn id="22" dur="200" decel="50000" autoRev="1" fill="hold">
                                          <p:stCondLst>
                                            <p:cond delay="600"/>
                                          </p:stCondLst>
                                        </p:cTn>
                                        <p:tgtEl>
                                          <p:spTgt spid="4">
                                            <p:txEl>
                                              <p:pRg st="2" end="2"/>
                                            </p:txEl>
                                          </p:spTgt>
                                        </p:tgtEl>
                                        <p:attrNameLst>
                                          <p:attrName>xshear</p:attrName>
                                        </p:attrNameLst>
                                      </p:cBhvr>
                                    </p:anim>
                                    <p:animScale>
                                      <p:cBhvr>
                                        <p:cTn id="23" dur="200" decel="100000" autoRev="1" fill="hold">
                                          <p:stCondLst>
                                            <p:cond delay="600"/>
                                          </p:stCondLst>
                                        </p:cTn>
                                        <p:tgtEl>
                                          <p:spTgt spid="4">
                                            <p:txEl>
                                              <p:pRg st="2" end="2"/>
                                            </p:txEl>
                                          </p:spTgt>
                                        </p:tgtEl>
                                      </p:cBhvr>
                                      <p:from x="100000" y="100000"/>
                                      <p:to x="80000" y="100000"/>
                                    </p:animScale>
                                    <p:anim by="(#ppt_h/3+#ppt_w*0.1)" calcmode="lin" valueType="num">
                                      <p:cBhvr additive="sum">
                                        <p:cTn id="24" dur="200" decel="100000" autoRev="1" fill="hold">
                                          <p:stCondLst>
                                            <p:cond delay="600"/>
                                          </p:stCondLst>
                                        </p:cTn>
                                        <p:tgtEl>
                                          <p:spTgt spid="4">
                                            <p:txEl>
                                              <p:pRg st="2" end="2"/>
                                            </p:txEl>
                                          </p:spTgt>
                                        </p:tgtEl>
                                        <p:attrNameLst>
                                          <p:attrName>ppt_x</p:attrName>
                                        </p:attrNameLst>
                                      </p:cBhvr>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anim calcmode="lin" valueType="num">
                                      <p:cBhvr additive="base">
                                        <p:cTn id="2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4"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 from="(-#ppt_w/2)" to="(#ppt_x)" calcmode="lin" valueType="num">
                                      <p:cBhvr>
                                        <p:cTn id="35" dur="600" fill="hold">
                                          <p:stCondLst>
                                            <p:cond delay="0"/>
                                          </p:stCondLst>
                                        </p:cTn>
                                        <p:tgtEl>
                                          <p:spTgt spid="4">
                                            <p:txEl>
                                              <p:pRg st="4" end="4"/>
                                            </p:txEl>
                                          </p:spTgt>
                                        </p:tgtEl>
                                        <p:attrNameLst>
                                          <p:attrName>ppt_x</p:attrName>
                                        </p:attrNameLst>
                                      </p:cBhvr>
                                    </p:anim>
                                    <p:anim from="0" to="-1.0" calcmode="lin" valueType="num">
                                      <p:cBhvr>
                                        <p:cTn id="36" dur="200" decel="50000" autoRev="1" fill="hold">
                                          <p:stCondLst>
                                            <p:cond delay="600"/>
                                          </p:stCondLst>
                                        </p:cTn>
                                        <p:tgtEl>
                                          <p:spTgt spid="4">
                                            <p:txEl>
                                              <p:pRg st="4" end="4"/>
                                            </p:txEl>
                                          </p:spTgt>
                                        </p:tgtEl>
                                        <p:attrNameLst>
                                          <p:attrName>xshear</p:attrName>
                                        </p:attrNameLst>
                                      </p:cBhvr>
                                    </p:anim>
                                    <p:animScale>
                                      <p:cBhvr>
                                        <p:cTn id="37" dur="200" decel="100000" autoRev="1" fill="hold">
                                          <p:stCondLst>
                                            <p:cond delay="600"/>
                                          </p:stCondLst>
                                        </p:cTn>
                                        <p:tgtEl>
                                          <p:spTgt spid="4">
                                            <p:txEl>
                                              <p:pRg st="4" end="4"/>
                                            </p:txEl>
                                          </p:spTgt>
                                        </p:tgtEl>
                                      </p:cBhvr>
                                      <p:from x="100000" y="100000"/>
                                      <p:to x="80000" y="100000"/>
                                    </p:animScale>
                                    <p:anim by="(#ppt_h/3+#ppt_w*0.1)" calcmode="lin" valueType="num">
                                      <p:cBhvr additive="sum">
                                        <p:cTn id="38" dur="200" decel="100000" autoRev="1" fill="hold">
                                          <p:stCondLst>
                                            <p:cond delay="600"/>
                                          </p:stCondLst>
                                        </p:cTn>
                                        <p:tgtEl>
                                          <p:spTgt spid="4">
                                            <p:txEl>
                                              <p:pRg st="4" end="4"/>
                                            </p:txEl>
                                          </p:spTgt>
                                        </p:tgtEl>
                                        <p:attrNameLst>
                                          <p:attrName>ppt_x</p:attrName>
                                        </p:attrNameLst>
                                      </p:cBhvr>
                                    </p:anim>
                                  </p:childTnLst>
                                </p:cTn>
                              </p:par>
                            </p:childTnLst>
                          </p:cTn>
                        </p:par>
                      </p:childTnLst>
                    </p:cTn>
                  </p:par>
                  <p:par>
                    <p:cTn id="39" fill="hold">
                      <p:stCondLst>
                        <p:cond delay="indefinite"/>
                      </p:stCondLst>
                      <p:childTnLst>
                        <p:par>
                          <p:cTn id="40" fill="hold">
                            <p:stCondLst>
                              <p:cond delay="0"/>
                            </p:stCondLst>
                            <p:childTnLst>
                              <p:par>
                                <p:cTn id="41" presetID="34" presetClass="entr" presetSubtype="0" fill="hold" nodeType="clickEffect">
                                  <p:stCondLst>
                                    <p:cond delay="0"/>
                                  </p:stCondLst>
                                  <p:childTnLst>
                                    <p:set>
                                      <p:cBhvr>
                                        <p:cTn id="42" dur="1" fill="hold">
                                          <p:stCondLst>
                                            <p:cond delay="0"/>
                                          </p:stCondLst>
                                        </p:cTn>
                                        <p:tgtEl>
                                          <p:spTgt spid="4">
                                            <p:txEl>
                                              <p:pRg st="5" end="5"/>
                                            </p:txEl>
                                          </p:spTgt>
                                        </p:tgtEl>
                                        <p:attrNameLst>
                                          <p:attrName>style.visibility</p:attrName>
                                        </p:attrNameLst>
                                      </p:cBhvr>
                                      <p:to>
                                        <p:strVal val="visible"/>
                                      </p:to>
                                    </p:set>
                                    <p:anim from="(-#ppt_w/2)" to="(#ppt_x)" calcmode="lin" valueType="num">
                                      <p:cBhvr>
                                        <p:cTn id="43" dur="600" fill="hold">
                                          <p:stCondLst>
                                            <p:cond delay="0"/>
                                          </p:stCondLst>
                                        </p:cTn>
                                        <p:tgtEl>
                                          <p:spTgt spid="4">
                                            <p:txEl>
                                              <p:pRg st="5" end="5"/>
                                            </p:txEl>
                                          </p:spTgt>
                                        </p:tgtEl>
                                        <p:attrNameLst>
                                          <p:attrName>ppt_x</p:attrName>
                                        </p:attrNameLst>
                                      </p:cBhvr>
                                    </p:anim>
                                    <p:anim from="0" to="-1.0" calcmode="lin" valueType="num">
                                      <p:cBhvr>
                                        <p:cTn id="44" dur="200" decel="50000" autoRev="1" fill="hold">
                                          <p:stCondLst>
                                            <p:cond delay="600"/>
                                          </p:stCondLst>
                                        </p:cTn>
                                        <p:tgtEl>
                                          <p:spTgt spid="4">
                                            <p:txEl>
                                              <p:pRg st="5" end="5"/>
                                            </p:txEl>
                                          </p:spTgt>
                                        </p:tgtEl>
                                        <p:attrNameLst>
                                          <p:attrName>xshear</p:attrName>
                                        </p:attrNameLst>
                                      </p:cBhvr>
                                    </p:anim>
                                    <p:animScale>
                                      <p:cBhvr>
                                        <p:cTn id="45" dur="200" decel="100000" autoRev="1" fill="hold">
                                          <p:stCondLst>
                                            <p:cond delay="600"/>
                                          </p:stCondLst>
                                        </p:cTn>
                                        <p:tgtEl>
                                          <p:spTgt spid="4">
                                            <p:txEl>
                                              <p:pRg st="5" end="5"/>
                                            </p:txEl>
                                          </p:spTgt>
                                        </p:tgtEl>
                                      </p:cBhvr>
                                      <p:from x="100000" y="100000"/>
                                      <p:to x="80000" y="100000"/>
                                    </p:animScale>
                                    <p:anim by="(#ppt_h/3+#ppt_w*0.1)" calcmode="lin" valueType="num">
                                      <p:cBhvr additive="sum">
                                        <p:cTn id="46" dur="200" decel="100000" autoRev="1" fill="hold">
                                          <p:stCondLst>
                                            <p:cond delay="600"/>
                                          </p:stCondLst>
                                        </p:cTn>
                                        <p:tgtEl>
                                          <p:spTgt spid="4">
                                            <p:txEl>
                                              <p:pRg st="5" end="5"/>
                                            </p:txEl>
                                          </p:spTgt>
                                        </p:tgtEl>
                                        <p:attrNameLst>
                                          <p:attrName>ppt_x</p:attrName>
                                        </p:attrNameLst>
                                      </p:cBhvr>
                                    </p:anim>
                                  </p:childTnLst>
                                </p:cTn>
                              </p:par>
                            </p:childTnLst>
                          </p:cTn>
                        </p:par>
                      </p:childTnLst>
                    </p:cTn>
                  </p:par>
                  <p:par>
                    <p:cTn id="47" fill="hold">
                      <p:stCondLst>
                        <p:cond delay="indefinite"/>
                      </p:stCondLst>
                      <p:childTnLst>
                        <p:par>
                          <p:cTn id="48" fill="hold">
                            <p:stCondLst>
                              <p:cond delay="0"/>
                            </p:stCondLst>
                            <p:childTnLst>
                              <p:par>
                                <p:cTn id="49" presetID="34" presetClass="entr" presetSubtype="0" fill="hold" nodeType="clickEffect">
                                  <p:stCondLst>
                                    <p:cond delay="0"/>
                                  </p:stCondLst>
                                  <p:childTnLst>
                                    <p:set>
                                      <p:cBhvr>
                                        <p:cTn id="50" dur="1" fill="hold">
                                          <p:stCondLst>
                                            <p:cond delay="0"/>
                                          </p:stCondLst>
                                        </p:cTn>
                                        <p:tgtEl>
                                          <p:spTgt spid="4">
                                            <p:txEl>
                                              <p:pRg st="6" end="6"/>
                                            </p:txEl>
                                          </p:spTgt>
                                        </p:tgtEl>
                                        <p:attrNameLst>
                                          <p:attrName>style.visibility</p:attrName>
                                        </p:attrNameLst>
                                      </p:cBhvr>
                                      <p:to>
                                        <p:strVal val="visible"/>
                                      </p:to>
                                    </p:set>
                                    <p:anim from="(-#ppt_w/2)" to="(#ppt_x)" calcmode="lin" valueType="num">
                                      <p:cBhvr>
                                        <p:cTn id="51" dur="600" fill="hold">
                                          <p:stCondLst>
                                            <p:cond delay="0"/>
                                          </p:stCondLst>
                                        </p:cTn>
                                        <p:tgtEl>
                                          <p:spTgt spid="4">
                                            <p:txEl>
                                              <p:pRg st="6" end="6"/>
                                            </p:txEl>
                                          </p:spTgt>
                                        </p:tgtEl>
                                        <p:attrNameLst>
                                          <p:attrName>ppt_x</p:attrName>
                                        </p:attrNameLst>
                                      </p:cBhvr>
                                    </p:anim>
                                    <p:anim from="0" to="-1.0" calcmode="lin" valueType="num">
                                      <p:cBhvr>
                                        <p:cTn id="52" dur="200" decel="50000" autoRev="1" fill="hold">
                                          <p:stCondLst>
                                            <p:cond delay="600"/>
                                          </p:stCondLst>
                                        </p:cTn>
                                        <p:tgtEl>
                                          <p:spTgt spid="4">
                                            <p:txEl>
                                              <p:pRg st="6" end="6"/>
                                            </p:txEl>
                                          </p:spTgt>
                                        </p:tgtEl>
                                        <p:attrNameLst>
                                          <p:attrName>xshear</p:attrName>
                                        </p:attrNameLst>
                                      </p:cBhvr>
                                    </p:anim>
                                    <p:animScale>
                                      <p:cBhvr>
                                        <p:cTn id="53" dur="200" decel="100000" autoRev="1" fill="hold">
                                          <p:stCondLst>
                                            <p:cond delay="600"/>
                                          </p:stCondLst>
                                        </p:cTn>
                                        <p:tgtEl>
                                          <p:spTgt spid="4">
                                            <p:txEl>
                                              <p:pRg st="6" end="6"/>
                                            </p:txEl>
                                          </p:spTgt>
                                        </p:tgtEl>
                                      </p:cBhvr>
                                      <p:from x="100000" y="100000"/>
                                      <p:to x="80000" y="100000"/>
                                    </p:animScale>
                                    <p:anim by="(#ppt_h/3+#ppt_w*0.1)" calcmode="lin" valueType="num">
                                      <p:cBhvr additive="sum">
                                        <p:cTn id="54" dur="200" decel="100000" autoRev="1" fill="hold">
                                          <p:stCondLst>
                                            <p:cond delay="600"/>
                                          </p:stCondLst>
                                        </p:cTn>
                                        <p:tgtEl>
                                          <p:spTgt spid="4">
                                            <p:txEl>
                                              <p:pRg st="6" end="6"/>
                                            </p:txEl>
                                          </p:spTgt>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A.A\Desktop\untitled.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5499641" y="2084295"/>
            <a:ext cx="6692359" cy="4773706"/>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32165" y="893856"/>
            <a:ext cx="3713163"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9274" y="3415553"/>
            <a:ext cx="2729875" cy="759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47492" y="1344706"/>
            <a:ext cx="2059871" cy="856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6894" y="4471148"/>
            <a:ext cx="3180716" cy="858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4530" y="5625400"/>
            <a:ext cx="3400647" cy="797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4"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5734" y="2201489"/>
            <a:ext cx="7993358" cy="1368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4846619"/>
      </p:ext>
    </p:extLst>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219"/>
                                        </p:tgtEl>
                                        <p:attrNameLst>
                                          <p:attrName>style.visibility</p:attrName>
                                        </p:attrNameLst>
                                      </p:cBhvr>
                                      <p:to>
                                        <p:strVal val="visible"/>
                                      </p:to>
                                    </p:set>
                                    <p:anim calcmode="lin" valueType="num">
                                      <p:cBhvr additive="base">
                                        <p:cTn id="7" dur="500" fill="hold"/>
                                        <p:tgtEl>
                                          <p:spTgt spid="9219"/>
                                        </p:tgtEl>
                                        <p:attrNameLst>
                                          <p:attrName>ppt_x</p:attrName>
                                        </p:attrNameLst>
                                      </p:cBhvr>
                                      <p:tavLst>
                                        <p:tav tm="0">
                                          <p:val>
                                            <p:strVal val="#ppt_x"/>
                                          </p:val>
                                        </p:tav>
                                        <p:tav tm="100000">
                                          <p:val>
                                            <p:strVal val="#ppt_x"/>
                                          </p:val>
                                        </p:tav>
                                      </p:tavLst>
                                    </p:anim>
                                    <p:anim calcmode="lin" valueType="num">
                                      <p:cBhvr additive="base">
                                        <p:cTn id="8" dur="500" fill="hold"/>
                                        <p:tgtEl>
                                          <p:spTgt spid="92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8" presetClass="entr" presetSubtype="16" fill="hold" nodeType="clickEffect">
                                  <p:stCondLst>
                                    <p:cond delay="0"/>
                                  </p:stCondLst>
                                  <p:childTnLst>
                                    <p:set>
                                      <p:cBhvr>
                                        <p:cTn id="12" dur="1" fill="hold">
                                          <p:stCondLst>
                                            <p:cond delay="0"/>
                                          </p:stCondLst>
                                        </p:cTn>
                                        <p:tgtEl>
                                          <p:spTgt spid="9221"/>
                                        </p:tgtEl>
                                        <p:attrNameLst>
                                          <p:attrName>style.visibility</p:attrName>
                                        </p:attrNameLst>
                                      </p:cBhvr>
                                      <p:to>
                                        <p:strVal val="visible"/>
                                      </p:to>
                                    </p:set>
                                    <p:animEffect transition="in" filter="diamond(in)">
                                      <p:cBhvr>
                                        <p:cTn id="13" dur="2000"/>
                                        <p:tgtEl>
                                          <p:spTgt spid="9221"/>
                                        </p:tgtEl>
                                      </p:cBhvr>
                                    </p:animEffect>
                                  </p:childTnLst>
                                </p:cTn>
                              </p:par>
                            </p:childTnLst>
                          </p:cTn>
                        </p:par>
                      </p:childTnLst>
                    </p:cTn>
                  </p:par>
                  <p:par>
                    <p:cTn id="14" fill="hold">
                      <p:stCondLst>
                        <p:cond delay="indefinite"/>
                      </p:stCondLst>
                      <p:childTnLst>
                        <p:par>
                          <p:cTn id="15" fill="hold">
                            <p:stCondLst>
                              <p:cond delay="0"/>
                            </p:stCondLst>
                            <p:childTnLst>
                              <p:par>
                                <p:cTn id="16" presetID="8" presetClass="entr" presetSubtype="16" fill="hold" nodeType="clickEffect">
                                  <p:stCondLst>
                                    <p:cond delay="0"/>
                                  </p:stCondLst>
                                  <p:childTnLst>
                                    <p:set>
                                      <p:cBhvr>
                                        <p:cTn id="17" dur="1" fill="hold">
                                          <p:stCondLst>
                                            <p:cond delay="0"/>
                                          </p:stCondLst>
                                        </p:cTn>
                                        <p:tgtEl>
                                          <p:spTgt spid="9224"/>
                                        </p:tgtEl>
                                        <p:attrNameLst>
                                          <p:attrName>style.visibility</p:attrName>
                                        </p:attrNameLst>
                                      </p:cBhvr>
                                      <p:to>
                                        <p:strVal val="visible"/>
                                      </p:to>
                                    </p:set>
                                    <p:animEffect transition="in" filter="diamond(in)">
                                      <p:cBhvr>
                                        <p:cTn id="18" dur="2000"/>
                                        <p:tgtEl>
                                          <p:spTgt spid="9224"/>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ntr" presetSubtype="16" fill="hold" nodeType="clickEffect">
                                  <p:stCondLst>
                                    <p:cond delay="0"/>
                                  </p:stCondLst>
                                  <p:childTnLst>
                                    <p:set>
                                      <p:cBhvr>
                                        <p:cTn id="22" dur="1" fill="hold">
                                          <p:stCondLst>
                                            <p:cond delay="0"/>
                                          </p:stCondLst>
                                        </p:cTn>
                                        <p:tgtEl>
                                          <p:spTgt spid="9220"/>
                                        </p:tgtEl>
                                        <p:attrNameLst>
                                          <p:attrName>style.visibility</p:attrName>
                                        </p:attrNameLst>
                                      </p:cBhvr>
                                      <p:to>
                                        <p:strVal val="visible"/>
                                      </p:to>
                                    </p:set>
                                    <p:animEffect transition="in" filter="diamond(in)">
                                      <p:cBhvr>
                                        <p:cTn id="23" dur="2000"/>
                                        <p:tgtEl>
                                          <p:spTgt spid="9220"/>
                                        </p:tgtEl>
                                      </p:cBhvr>
                                    </p:animEffect>
                                  </p:childTnLst>
                                </p:cTn>
                              </p:par>
                            </p:childTnLst>
                          </p:cTn>
                        </p:par>
                      </p:childTnLst>
                    </p:cTn>
                  </p:par>
                  <p:par>
                    <p:cTn id="24" fill="hold">
                      <p:stCondLst>
                        <p:cond delay="indefinite"/>
                      </p:stCondLst>
                      <p:childTnLst>
                        <p:par>
                          <p:cTn id="25" fill="hold">
                            <p:stCondLst>
                              <p:cond delay="0"/>
                            </p:stCondLst>
                            <p:childTnLst>
                              <p:par>
                                <p:cTn id="26" presetID="8" presetClass="entr" presetSubtype="16" fill="hold" nodeType="clickEffect">
                                  <p:stCondLst>
                                    <p:cond delay="0"/>
                                  </p:stCondLst>
                                  <p:childTnLst>
                                    <p:set>
                                      <p:cBhvr>
                                        <p:cTn id="27" dur="1" fill="hold">
                                          <p:stCondLst>
                                            <p:cond delay="0"/>
                                          </p:stCondLst>
                                        </p:cTn>
                                        <p:tgtEl>
                                          <p:spTgt spid="9222"/>
                                        </p:tgtEl>
                                        <p:attrNameLst>
                                          <p:attrName>style.visibility</p:attrName>
                                        </p:attrNameLst>
                                      </p:cBhvr>
                                      <p:to>
                                        <p:strVal val="visible"/>
                                      </p:to>
                                    </p:set>
                                    <p:animEffect transition="in" filter="diamond(in)">
                                      <p:cBhvr>
                                        <p:cTn id="28" dur="2000"/>
                                        <p:tgtEl>
                                          <p:spTgt spid="9222"/>
                                        </p:tgtEl>
                                      </p:cBhvr>
                                    </p:animEffect>
                                  </p:childTnLst>
                                </p:cTn>
                              </p:par>
                            </p:childTnLst>
                          </p:cTn>
                        </p:par>
                      </p:childTnLst>
                    </p:cTn>
                  </p:par>
                  <p:par>
                    <p:cTn id="29" fill="hold">
                      <p:stCondLst>
                        <p:cond delay="indefinite"/>
                      </p:stCondLst>
                      <p:childTnLst>
                        <p:par>
                          <p:cTn id="30" fill="hold">
                            <p:stCondLst>
                              <p:cond delay="0"/>
                            </p:stCondLst>
                            <p:childTnLst>
                              <p:par>
                                <p:cTn id="31" presetID="8" presetClass="entr" presetSubtype="16" fill="hold" nodeType="clickEffect">
                                  <p:stCondLst>
                                    <p:cond delay="0"/>
                                  </p:stCondLst>
                                  <p:childTnLst>
                                    <p:set>
                                      <p:cBhvr>
                                        <p:cTn id="32" dur="1" fill="hold">
                                          <p:stCondLst>
                                            <p:cond delay="0"/>
                                          </p:stCondLst>
                                        </p:cTn>
                                        <p:tgtEl>
                                          <p:spTgt spid="9223"/>
                                        </p:tgtEl>
                                        <p:attrNameLst>
                                          <p:attrName>style.visibility</p:attrName>
                                        </p:attrNameLst>
                                      </p:cBhvr>
                                      <p:to>
                                        <p:strVal val="visible"/>
                                      </p:to>
                                    </p:set>
                                    <p:animEffect transition="in" filter="diamond(in)">
                                      <p:cBhvr>
                                        <p:cTn id="33" dur="2000"/>
                                        <p:tgtEl>
                                          <p:spTgt spid="92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3143" y="661526"/>
            <a:ext cx="7936607" cy="5952455"/>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rot="21157784">
            <a:off x="196659" y="2298924"/>
            <a:ext cx="3777803" cy="2677656"/>
          </a:xfrm>
          <a:prstGeom prst="rect">
            <a:avLst/>
          </a:prstGeom>
        </p:spPr>
        <p:txBody>
          <a:bodyPr wrap="square">
            <a:spAutoFit/>
          </a:bodyPr>
          <a:lstStyle/>
          <a:p>
            <a:pPr algn="r"/>
            <a:r>
              <a:rPr lang="fa-IR" sz="2800" b="1" dirty="0">
                <a:cs typeface="B Nazanin" pitchFamily="2" charset="-78"/>
              </a:rPr>
              <a:t>امام صادق(ع) </a:t>
            </a:r>
            <a:r>
              <a:rPr lang="fa-IR" sz="2800" b="1" dirty="0" smtClean="0">
                <a:cs typeface="B Nazanin" pitchFamily="2" charset="-78"/>
              </a:rPr>
              <a:t>مي‌فرمايد :</a:t>
            </a:r>
          </a:p>
          <a:p>
            <a:pPr algn="r"/>
            <a:r>
              <a:rPr lang="fa-IR" sz="2800" b="1" dirty="0" smtClean="0">
                <a:cs typeface="B Nazanin" pitchFamily="2" charset="-78"/>
              </a:rPr>
              <a:t>كوچك </a:t>
            </a:r>
            <a:r>
              <a:rPr lang="fa-IR" sz="2800" b="1" dirty="0">
                <a:cs typeface="B Nazanin" pitchFamily="2" charset="-78"/>
              </a:rPr>
              <a:t>بر بزرگ، </a:t>
            </a:r>
            <a:endParaRPr lang="fa-IR" sz="2800" b="1" dirty="0" smtClean="0">
              <a:cs typeface="B Nazanin" pitchFamily="2" charset="-78"/>
            </a:endParaRPr>
          </a:p>
          <a:p>
            <a:pPr algn="r"/>
            <a:r>
              <a:rPr lang="fa-IR" sz="2800" b="1" dirty="0" smtClean="0">
                <a:cs typeface="B Nazanin" pitchFamily="2" charset="-78"/>
              </a:rPr>
              <a:t>        رهگذر </a:t>
            </a:r>
            <a:r>
              <a:rPr lang="fa-IR" sz="2800" b="1" dirty="0">
                <a:cs typeface="B Nazanin" pitchFamily="2" charset="-78"/>
              </a:rPr>
              <a:t>بر نشسته</a:t>
            </a:r>
            <a:r>
              <a:rPr lang="fa-IR" sz="2800" b="1" dirty="0" smtClean="0">
                <a:cs typeface="B Nazanin" pitchFamily="2" charset="-78"/>
              </a:rPr>
              <a:t>،</a:t>
            </a:r>
          </a:p>
          <a:p>
            <a:pPr algn="r"/>
            <a:r>
              <a:rPr lang="fa-IR" sz="2800" b="1" dirty="0" smtClean="0">
                <a:cs typeface="B Nazanin" pitchFamily="2" charset="-78"/>
              </a:rPr>
              <a:t>گروه </a:t>
            </a:r>
            <a:r>
              <a:rPr lang="fa-IR" sz="2800" b="1" dirty="0">
                <a:cs typeface="B Nazanin" pitchFamily="2" charset="-78"/>
              </a:rPr>
              <a:t>اندك بر گروه بزرگ</a:t>
            </a:r>
            <a:r>
              <a:rPr lang="fa-IR" sz="2800" b="1" dirty="0" smtClean="0">
                <a:cs typeface="B Nazanin" pitchFamily="2" charset="-78"/>
              </a:rPr>
              <a:t>،</a:t>
            </a:r>
          </a:p>
          <a:p>
            <a:pPr algn="r"/>
            <a:r>
              <a:rPr lang="fa-IR" sz="2800" b="1" dirty="0" smtClean="0">
                <a:cs typeface="B Nazanin" pitchFamily="2" charset="-78"/>
              </a:rPr>
              <a:t>          سواره </a:t>
            </a:r>
            <a:r>
              <a:rPr lang="fa-IR" sz="2800" b="1" dirty="0">
                <a:cs typeface="B Nazanin" pitchFamily="2" charset="-78"/>
              </a:rPr>
              <a:t>بر پياده و </a:t>
            </a:r>
            <a:endParaRPr lang="fa-IR" sz="2800" b="1" dirty="0" smtClean="0">
              <a:cs typeface="B Nazanin" pitchFamily="2" charset="-78"/>
            </a:endParaRPr>
          </a:p>
          <a:p>
            <a:pPr algn="r"/>
            <a:r>
              <a:rPr lang="fa-IR" sz="2800" b="1" dirty="0" smtClean="0">
                <a:cs typeface="B Nazanin" pitchFamily="2" charset="-78"/>
              </a:rPr>
              <a:t>ايستاده </a:t>
            </a:r>
            <a:r>
              <a:rPr lang="fa-IR" sz="2800" b="1" dirty="0">
                <a:cs typeface="B Nazanin" pitchFamily="2" charset="-78"/>
              </a:rPr>
              <a:t>بر نشسته سلام كند </a:t>
            </a:r>
            <a:r>
              <a:rPr lang="fa-IR" dirty="0"/>
              <a:t>.</a:t>
            </a:r>
          </a:p>
        </p:txBody>
      </p:sp>
      <p:pic>
        <p:nvPicPr>
          <p:cNvPr id="307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5305" t="41549" r="23259" b="35371"/>
          <a:stretch/>
        </p:blipFill>
        <p:spPr bwMode="auto">
          <a:xfrm rot="21187094">
            <a:off x="287226" y="702455"/>
            <a:ext cx="4185633" cy="1275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3189" r="21459"/>
          <a:stretch/>
        </p:blipFill>
        <p:spPr bwMode="auto">
          <a:xfrm rot="21146970">
            <a:off x="356226" y="5317152"/>
            <a:ext cx="4134118" cy="1274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6187396"/>
      </p:ext>
    </p:extLst>
  </p:cSld>
  <p:clrMapOvr>
    <a:masterClrMapping/>
  </p:clrMapOvr>
  <p:transition spd="slow">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circle(in)">
                                      <p:cBhvr>
                                        <p:cTn id="10" dur="2000"/>
                                        <p:tgtEl>
                                          <p:spTgt spid="5">
                                            <p:txEl>
                                              <p:pRg st="1" end="1"/>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circle(in)">
                                      <p:cBhvr>
                                        <p:cTn id="13" dur="2000"/>
                                        <p:tgtEl>
                                          <p:spTgt spid="5">
                                            <p:txEl>
                                              <p:pRg st="2" end="2"/>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circle(in)">
                                      <p:cBhvr>
                                        <p:cTn id="16" dur="2000"/>
                                        <p:tgtEl>
                                          <p:spTgt spid="5">
                                            <p:txEl>
                                              <p:pRg st="3" end="3"/>
                                            </p:txEl>
                                          </p:spTgt>
                                        </p:tgtEl>
                                      </p:cBhvr>
                                    </p:animEffect>
                                  </p:childTnLst>
                                </p:cTn>
                              </p:par>
                              <p:par>
                                <p:cTn id="17" presetID="6" presetClass="entr" presetSubtype="16"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circle(in)">
                                      <p:cBhvr>
                                        <p:cTn id="19" dur="2000"/>
                                        <p:tgtEl>
                                          <p:spTgt spid="5">
                                            <p:txEl>
                                              <p:pRg st="4" end="4"/>
                                            </p:txEl>
                                          </p:spTgt>
                                        </p:tgtEl>
                                      </p:cBhvr>
                                    </p:animEffect>
                                  </p:childTnLst>
                                </p:cTn>
                              </p:par>
                              <p:par>
                                <p:cTn id="20" presetID="6" presetClass="entr" presetSubtype="16" fill="hold" nodeType="with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circle(in)">
                                      <p:cBhvr>
                                        <p:cTn id="22" dur="20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5970494" y="2259106"/>
            <a:ext cx="6221506" cy="4598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963" y="1525142"/>
            <a:ext cx="2478554" cy="5222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015574" y="1306249"/>
            <a:ext cx="8482519" cy="2492990"/>
          </a:xfrm>
          <a:prstGeom prst="rect">
            <a:avLst/>
          </a:prstGeom>
        </p:spPr>
        <p:txBody>
          <a:bodyPr wrap="square">
            <a:spAutoFit/>
          </a:bodyPr>
          <a:lstStyle/>
          <a:p>
            <a:pPr algn="r"/>
            <a:r>
              <a:rPr lang="fa-IR" sz="3200" b="1" dirty="0">
                <a:cs typeface="B Nazanin" pitchFamily="2" charset="-78"/>
              </a:rPr>
              <a:t>دست </a:t>
            </a:r>
            <a:r>
              <a:rPr lang="fa-IR" sz="3200" b="1" dirty="0" smtClean="0">
                <a:cs typeface="B Nazanin" pitchFamily="2" charset="-78"/>
              </a:rPr>
              <a:t>های </a:t>
            </a:r>
            <a:r>
              <a:rPr lang="fa-IR" sz="3200" b="1" dirty="0">
                <a:cs typeface="B Nazanin" pitchFamily="2" charset="-78"/>
              </a:rPr>
              <a:t>در مقابل قفسه سینه </a:t>
            </a:r>
            <a:r>
              <a:rPr lang="fa-IR" sz="3200" b="1" dirty="0" smtClean="0">
                <a:cs typeface="B Nazanin" pitchFamily="2" charset="-78"/>
              </a:rPr>
              <a:t>در حالتی </a:t>
            </a:r>
            <a:r>
              <a:rPr lang="fa-IR" sz="3200" b="1" dirty="0">
                <a:cs typeface="B Nazanin" pitchFamily="2" charset="-78"/>
              </a:rPr>
              <a:t>که کف </a:t>
            </a:r>
            <a:r>
              <a:rPr lang="fa-IR" sz="3200" b="1" dirty="0" smtClean="0">
                <a:cs typeface="B Nazanin" pitchFamily="2" charset="-78"/>
              </a:rPr>
              <a:t>آنها به هم </a:t>
            </a:r>
          </a:p>
          <a:p>
            <a:pPr algn="r"/>
            <a:r>
              <a:rPr lang="fa-IR" sz="3200" b="1" dirty="0" smtClean="0">
                <a:cs typeface="B Nazanin" pitchFamily="2" charset="-78"/>
              </a:rPr>
              <a:t>چسبانده شده، نشانه ی سلام </a:t>
            </a:r>
            <a:r>
              <a:rPr lang="fa-IR" sz="3200" b="1" dirty="0">
                <a:cs typeface="B Nazanin" pitchFamily="2" charset="-78"/>
              </a:rPr>
              <a:t>کردن مردم </a:t>
            </a:r>
            <a:r>
              <a:rPr lang="fa-IR" sz="3200" b="1" dirty="0" smtClean="0">
                <a:solidFill>
                  <a:srgbClr val="00B050"/>
                </a:solidFill>
                <a:cs typeface="B Nazanin" pitchFamily="2" charset="-78"/>
              </a:rPr>
              <a:t>کامبوج</a:t>
            </a:r>
            <a:r>
              <a:rPr lang="fa-IR" sz="3200" b="1" dirty="0" smtClean="0">
                <a:cs typeface="B Nazanin" pitchFamily="2" charset="-78"/>
              </a:rPr>
              <a:t> است</a:t>
            </a:r>
            <a:r>
              <a:rPr lang="fa-IR" sz="3200" b="1" dirty="0">
                <a:cs typeface="B Nazanin" pitchFamily="2" charset="-78"/>
              </a:rPr>
              <a:t>.</a:t>
            </a:r>
          </a:p>
          <a:p>
            <a:pPr algn="r"/>
            <a:r>
              <a:rPr lang="fa-IR" sz="3200" b="1" dirty="0">
                <a:cs typeface="B Nazanin" pitchFamily="2" charset="-78"/>
              </a:rPr>
              <a:t> هر چه دست های فرد بالاتر باشد، نشان دهنده احترام بیشتری است که او نسبت به طرف مقابل ابراز می کند.</a:t>
            </a:r>
          </a:p>
          <a:p>
            <a:pPr algn="r"/>
            <a:r>
              <a:rPr lang="fa-IR" sz="2800" b="1" dirty="0">
                <a:cs typeface="B Nazanin" pitchFamily="2" charset="-78"/>
              </a:rPr>
              <a:t>   </a:t>
            </a:r>
            <a:r>
              <a:rPr lang="fa-IR" sz="2800" b="1" dirty="0" smtClean="0">
                <a:cs typeface="B Nazanin" pitchFamily="2" charset="-78"/>
              </a:rPr>
              <a:t>  </a:t>
            </a:r>
            <a:endParaRPr lang="en-US" sz="2800" b="1" dirty="0">
              <a:cs typeface="B Nazanin" pitchFamily="2" charset="-78"/>
            </a:endParaRPr>
          </a:p>
        </p:txBody>
      </p:sp>
    </p:spTree>
    <p:extLst>
      <p:ext uri="{BB962C8B-B14F-4D97-AF65-F5344CB8AC3E}">
        <p14:creationId xmlns:p14="http://schemas.microsoft.com/office/powerpoint/2010/main" val="736681006"/>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292"/>
                                        </p:tgtEl>
                                        <p:attrNameLst>
                                          <p:attrName>style.visibility</p:attrName>
                                        </p:attrNameLst>
                                      </p:cBhvr>
                                      <p:to>
                                        <p:strVal val="visible"/>
                                      </p:to>
                                    </p:set>
                                    <p:anim calcmode="lin" valueType="num">
                                      <p:cBhvr additive="base">
                                        <p:cTn id="7" dur="500" fill="hold"/>
                                        <p:tgtEl>
                                          <p:spTgt spid="12292"/>
                                        </p:tgtEl>
                                        <p:attrNameLst>
                                          <p:attrName>ppt_x</p:attrName>
                                        </p:attrNameLst>
                                      </p:cBhvr>
                                      <p:tavLst>
                                        <p:tav tm="0">
                                          <p:val>
                                            <p:strVal val="#ppt_x"/>
                                          </p:val>
                                        </p:tav>
                                        <p:tav tm="100000">
                                          <p:val>
                                            <p:strVal val="#ppt_x"/>
                                          </p:val>
                                        </p:tav>
                                      </p:tavLst>
                                    </p:anim>
                                    <p:anim calcmode="lin" valueType="num">
                                      <p:cBhvr additive="base">
                                        <p:cTn id="8" dur="500" fill="hold"/>
                                        <p:tgtEl>
                                          <p:spTgt spid="1229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6" presetClass="entr" presetSubtype="0" fill="hold" nodeType="clickEffect">
                                  <p:stCondLst>
                                    <p:cond delay="0"/>
                                  </p:stCondLst>
                                  <p:iterate type="lt">
                                    <p:tmPct val="10000"/>
                                  </p:iterate>
                                  <p:childTnLst>
                                    <p:set>
                                      <p:cBhvr>
                                        <p:cTn id="12" dur="1" fill="hold">
                                          <p:stCondLst>
                                            <p:cond delay="0"/>
                                          </p:stCondLst>
                                        </p:cTn>
                                        <p:tgtEl>
                                          <p:spTgt spid="4">
                                            <p:txEl>
                                              <p:pRg st="0" end="0"/>
                                            </p:txEl>
                                          </p:spTgt>
                                        </p:tgtEl>
                                        <p:attrNameLst>
                                          <p:attrName>style.visibility</p:attrName>
                                        </p:attrNameLst>
                                      </p:cBhvr>
                                      <p:to>
                                        <p:strVal val="visible"/>
                                      </p:to>
                                    </p:set>
                                    <p:anim by="(-#ppt_w*2)" calcmode="lin" valueType="num">
                                      <p:cBhvr rctx="PPT">
                                        <p:cTn id="13" dur="500" autoRev="1" fill="hold">
                                          <p:stCondLst>
                                            <p:cond delay="0"/>
                                          </p:stCondLst>
                                        </p:cTn>
                                        <p:tgtEl>
                                          <p:spTgt spid="4">
                                            <p:txEl>
                                              <p:pRg st="0" end="0"/>
                                            </p:txEl>
                                          </p:spTgt>
                                        </p:tgtEl>
                                        <p:attrNameLst>
                                          <p:attrName>ppt_w</p:attrName>
                                        </p:attrNameLst>
                                      </p:cBhvr>
                                    </p:anim>
                                    <p:anim by="(#ppt_w*0.50)" calcmode="lin" valueType="num">
                                      <p:cBhvr>
                                        <p:cTn id="14" dur="500" decel="50000" autoRev="1" fill="hold">
                                          <p:stCondLst>
                                            <p:cond delay="0"/>
                                          </p:stCondLst>
                                        </p:cTn>
                                        <p:tgtEl>
                                          <p:spTgt spid="4">
                                            <p:txEl>
                                              <p:pRg st="0" end="0"/>
                                            </p:txEl>
                                          </p:spTgt>
                                        </p:tgtEl>
                                        <p:attrNameLst>
                                          <p:attrName>ppt_x</p:attrName>
                                        </p:attrNameLst>
                                      </p:cBhvr>
                                    </p:anim>
                                    <p:anim from="(-#ppt_h/2)" to="(#ppt_y)" calcmode="lin" valueType="num">
                                      <p:cBhvr>
                                        <p:cTn id="15" dur="1000" fill="hold">
                                          <p:stCondLst>
                                            <p:cond delay="0"/>
                                          </p:stCondLst>
                                        </p:cTn>
                                        <p:tgtEl>
                                          <p:spTgt spid="4">
                                            <p:txEl>
                                              <p:pRg st="0" end="0"/>
                                            </p:txEl>
                                          </p:spTgt>
                                        </p:tgtEl>
                                        <p:attrNameLst>
                                          <p:attrName>ppt_y</p:attrName>
                                        </p:attrNameLst>
                                      </p:cBhvr>
                                    </p:anim>
                                    <p:animRot by="21600000">
                                      <p:cBhvr>
                                        <p:cTn id="16" dur="1000" fill="hold">
                                          <p:stCondLst>
                                            <p:cond delay="0"/>
                                          </p:stCondLst>
                                        </p:cTn>
                                        <p:tgtEl>
                                          <p:spTgt spid="4">
                                            <p:txEl>
                                              <p:pRg st="0" end="0"/>
                                            </p:txEl>
                                          </p:spTgt>
                                        </p:tgtEl>
                                        <p:attrNameLst>
                                          <p:attrName>r</p:attrName>
                                        </p:attrNameLst>
                                      </p:cBhvr>
                                    </p:animRot>
                                  </p:childTnLst>
                                </p:cTn>
                              </p:par>
                              <p:par>
                                <p:cTn id="17" presetID="56" presetClass="entr" presetSubtype="0" fill="hold" nodeType="withEffect">
                                  <p:stCondLst>
                                    <p:cond delay="0"/>
                                  </p:stCondLst>
                                  <p:iterate type="lt">
                                    <p:tmPct val="10000"/>
                                  </p:iterate>
                                  <p:childTnLst>
                                    <p:set>
                                      <p:cBhvr>
                                        <p:cTn id="18" dur="1" fill="hold">
                                          <p:stCondLst>
                                            <p:cond delay="0"/>
                                          </p:stCondLst>
                                        </p:cTn>
                                        <p:tgtEl>
                                          <p:spTgt spid="4">
                                            <p:txEl>
                                              <p:pRg st="1" end="1"/>
                                            </p:txEl>
                                          </p:spTgt>
                                        </p:tgtEl>
                                        <p:attrNameLst>
                                          <p:attrName>style.visibility</p:attrName>
                                        </p:attrNameLst>
                                      </p:cBhvr>
                                      <p:to>
                                        <p:strVal val="visible"/>
                                      </p:to>
                                    </p:set>
                                    <p:anim by="(-#ppt_w*2)" calcmode="lin" valueType="num">
                                      <p:cBhvr rctx="PPT">
                                        <p:cTn id="19" dur="500" autoRev="1" fill="hold">
                                          <p:stCondLst>
                                            <p:cond delay="0"/>
                                          </p:stCondLst>
                                        </p:cTn>
                                        <p:tgtEl>
                                          <p:spTgt spid="4">
                                            <p:txEl>
                                              <p:pRg st="1" end="1"/>
                                            </p:txEl>
                                          </p:spTgt>
                                        </p:tgtEl>
                                        <p:attrNameLst>
                                          <p:attrName>ppt_w</p:attrName>
                                        </p:attrNameLst>
                                      </p:cBhvr>
                                    </p:anim>
                                    <p:anim by="(#ppt_w*0.50)" calcmode="lin" valueType="num">
                                      <p:cBhvr>
                                        <p:cTn id="20" dur="500" decel="50000" autoRev="1" fill="hold">
                                          <p:stCondLst>
                                            <p:cond delay="0"/>
                                          </p:stCondLst>
                                        </p:cTn>
                                        <p:tgtEl>
                                          <p:spTgt spid="4">
                                            <p:txEl>
                                              <p:pRg st="1" end="1"/>
                                            </p:txEl>
                                          </p:spTgt>
                                        </p:tgtEl>
                                        <p:attrNameLst>
                                          <p:attrName>ppt_x</p:attrName>
                                        </p:attrNameLst>
                                      </p:cBhvr>
                                    </p:anim>
                                    <p:anim from="(-#ppt_h/2)" to="(#ppt_y)" calcmode="lin" valueType="num">
                                      <p:cBhvr>
                                        <p:cTn id="21" dur="1000" fill="hold">
                                          <p:stCondLst>
                                            <p:cond delay="0"/>
                                          </p:stCondLst>
                                        </p:cTn>
                                        <p:tgtEl>
                                          <p:spTgt spid="4">
                                            <p:txEl>
                                              <p:pRg st="1" end="1"/>
                                            </p:txEl>
                                          </p:spTgt>
                                        </p:tgtEl>
                                        <p:attrNameLst>
                                          <p:attrName>ppt_y</p:attrName>
                                        </p:attrNameLst>
                                      </p:cBhvr>
                                    </p:anim>
                                    <p:animRot by="21600000">
                                      <p:cBhvr>
                                        <p:cTn id="22" dur="1000" fill="hold">
                                          <p:stCondLst>
                                            <p:cond delay="0"/>
                                          </p:stCondLst>
                                        </p:cTn>
                                        <p:tgtEl>
                                          <p:spTgt spid="4">
                                            <p:txEl>
                                              <p:pRg st="1" end="1"/>
                                            </p:txEl>
                                          </p:spTgt>
                                        </p:tgtEl>
                                        <p:attrNameLst>
                                          <p:attrName>r</p:attrName>
                                        </p:attrNameLst>
                                      </p:cBhvr>
                                    </p:animRot>
                                  </p:childTnLst>
                                </p:cTn>
                              </p:par>
                              <p:par>
                                <p:cTn id="23" presetID="56" presetClass="entr" presetSubtype="0" fill="hold" nodeType="withEffect">
                                  <p:stCondLst>
                                    <p:cond delay="0"/>
                                  </p:stCondLst>
                                  <p:iterate type="lt">
                                    <p:tmPct val="10000"/>
                                  </p:iterate>
                                  <p:childTnLst>
                                    <p:set>
                                      <p:cBhvr>
                                        <p:cTn id="24" dur="1" fill="hold">
                                          <p:stCondLst>
                                            <p:cond delay="0"/>
                                          </p:stCondLst>
                                        </p:cTn>
                                        <p:tgtEl>
                                          <p:spTgt spid="4">
                                            <p:txEl>
                                              <p:pRg st="2" end="2"/>
                                            </p:txEl>
                                          </p:spTgt>
                                        </p:tgtEl>
                                        <p:attrNameLst>
                                          <p:attrName>style.visibility</p:attrName>
                                        </p:attrNameLst>
                                      </p:cBhvr>
                                      <p:to>
                                        <p:strVal val="visible"/>
                                      </p:to>
                                    </p:set>
                                    <p:anim by="(-#ppt_w*2)" calcmode="lin" valueType="num">
                                      <p:cBhvr rctx="PPT">
                                        <p:cTn id="25" dur="500" autoRev="1" fill="hold">
                                          <p:stCondLst>
                                            <p:cond delay="0"/>
                                          </p:stCondLst>
                                        </p:cTn>
                                        <p:tgtEl>
                                          <p:spTgt spid="4">
                                            <p:txEl>
                                              <p:pRg st="2" end="2"/>
                                            </p:txEl>
                                          </p:spTgt>
                                        </p:tgtEl>
                                        <p:attrNameLst>
                                          <p:attrName>ppt_w</p:attrName>
                                        </p:attrNameLst>
                                      </p:cBhvr>
                                    </p:anim>
                                    <p:anim by="(#ppt_w*0.50)" calcmode="lin" valueType="num">
                                      <p:cBhvr>
                                        <p:cTn id="26" dur="500" decel="50000" autoRev="1" fill="hold">
                                          <p:stCondLst>
                                            <p:cond delay="0"/>
                                          </p:stCondLst>
                                        </p:cTn>
                                        <p:tgtEl>
                                          <p:spTgt spid="4">
                                            <p:txEl>
                                              <p:pRg st="2" end="2"/>
                                            </p:txEl>
                                          </p:spTgt>
                                        </p:tgtEl>
                                        <p:attrNameLst>
                                          <p:attrName>ppt_x</p:attrName>
                                        </p:attrNameLst>
                                      </p:cBhvr>
                                    </p:anim>
                                    <p:anim from="(-#ppt_h/2)" to="(#ppt_y)" calcmode="lin" valueType="num">
                                      <p:cBhvr>
                                        <p:cTn id="27" dur="1000" fill="hold">
                                          <p:stCondLst>
                                            <p:cond delay="0"/>
                                          </p:stCondLst>
                                        </p:cTn>
                                        <p:tgtEl>
                                          <p:spTgt spid="4">
                                            <p:txEl>
                                              <p:pRg st="2" end="2"/>
                                            </p:txEl>
                                          </p:spTgt>
                                        </p:tgtEl>
                                        <p:attrNameLst>
                                          <p:attrName>ppt_y</p:attrName>
                                        </p:attrNameLst>
                                      </p:cBhvr>
                                    </p:anim>
                                    <p:animRot by="21600000">
                                      <p:cBhvr>
                                        <p:cTn id="28" dur="1000" fill="hold">
                                          <p:stCondLst>
                                            <p:cond delay="0"/>
                                          </p:stCondLst>
                                        </p:cTn>
                                        <p:tgtEl>
                                          <p:spTgt spid="4">
                                            <p:txEl>
                                              <p:pRg st="2" end="2"/>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7463116" y="0"/>
            <a:ext cx="472888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42765"/>
            <a:ext cx="2756647" cy="4015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870667" y="1122316"/>
            <a:ext cx="4457981" cy="4893647"/>
          </a:xfrm>
          <a:prstGeom prst="rect">
            <a:avLst/>
          </a:prstGeom>
        </p:spPr>
        <p:txBody>
          <a:bodyPr wrap="square">
            <a:spAutoFit/>
          </a:bodyPr>
          <a:lstStyle/>
          <a:p>
            <a:pPr marL="342900" indent="-342900" algn="just" rtl="1">
              <a:buFont typeface="Arial" pitchFamily="34" charset="0"/>
              <a:buChar char="•"/>
            </a:pPr>
            <a:r>
              <a:rPr lang="fa-IR" sz="2400" dirty="0">
                <a:cs typeface="B Nazanin" pitchFamily="2" charset="-78"/>
              </a:rPr>
              <a:t> </a:t>
            </a:r>
            <a:r>
              <a:rPr lang="fa-IR" sz="2400" b="1" dirty="0">
                <a:cs typeface="B Nazanin" pitchFamily="2" charset="-78"/>
              </a:rPr>
              <a:t>در این کشور پهناور گاهی حتی فرصت سلام کردن هم چنان </a:t>
            </a:r>
            <a:r>
              <a:rPr lang="fa-IR" sz="2400" b="1" dirty="0" smtClean="0">
                <a:cs typeface="B Nazanin" pitchFamily="2" charset="-78"/>
              </a:rPr>
              <a:t>محدود است </a:t>
            </a:r>
            <a:r>
              <a:rPr lang="fa-IR" sz="2400" b="1" dirty="0">
                <a:cs typeface="B Nazanin" pitchFamily="2" charset="-78"/>
              </a:rPr>
              <a:t>که آنها ناچار می شوند فقط به حرکت دادن سر اکتفا کنند.</a:t>
            </a:r>
          </a:p>
          <a:p>
            <a:pPr marL="342900" indent="-342900" algn="just" rtl="1">
              <a:buFont typeface="Arial" pitchFamily="34" charset="0"/>
              <a:buChar char="•"/>
            </a:pPr>
            <a:r>
              <a:rPr lang="fa-IR" sz="2400" b="1" dirty="0">
                <a:cs typeface="B Nazanin" pitchFamily="2" charset="-78"/>
              </a:rPr>
              <a:t>هنگامی که با یک گروه چینی آشنا می شوید، ممکن است آنها با دست زدن به شما خوشامد بگویند که انتظار می رود شما هم با آنها دست بزنید و جوابشان را بدهید.</a:t>
            </a:r>
          </a:p>
          <a:p>
            <a:pPr marL="342900" indent="-342900" algn="just" rtl="1">
              <a:buFont typeface="Arial" pitchFamily="34" charset="0"/>
              <a:buChar char="•"/>
            </a:pPr>
            <a:r>
              <a:rPr lang="fa-IR" sz="2400" b="1" dirty="0">
                <a:cs typeface="B Nazanin" pitchFamily="2" charset="-78"/>
              </a:rPr>
              <a:t>همیشه باید آنها را با نام خانوادگی شان صدا بزنید و تا زمانی که خودشان از شما نخواسته اند، به هیچ وجه اسم کوچک شان را به کار نبرید</a:t>
            </a:r>
            <a:r>
              <a:rPr lang="fa-IR" b="1" dirty="0"/>
              <a:t>.</a:t>
            </a:r>
            <a:endParaRPr lang="en-US" b="1" dirty="0"/>
          </a:p>
        </p:txBody>
      </p:sp>
    </p:spTree>
    <p:extLst>
      <p:ext uri="{BB962C8B-B14F-4D97-AF65-F5344CB8AC3E}">
        <p14:creationId xmlns:p14="http://schemas.microsoft.com/office/powerpoint/2010/main" val="2569047549"/>
      </p:ext>
    </p:extLst>
  </p:cSld>
  <p:clrMapOvr>
    <a:masterClrMapping/>
  </p:clrMapOvr>
  <p:transition>
    <p:wheel spokes="3"/>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2705" y="1008732"/>
            <a:ext cx="7799295" cy="5849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098" y="2877669"/>
            <a:ext cx="3539064" cy="232802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408580" y="3272001"/>
            <a:ext cx="4572000" cy="1138773"/>
          </a:xfrm>
          <a:prstGeom prst="rect">
            <a:avLst/>
          </a:prstGeom>
        </p:spPr>
        <p:txBody>
          <a:bodyPr wrap="square">
            <a:spAutoFit/>
          </a:bodyPr>
          <a:lstStyle/>
          <a:p>
            <a:pPr algn="r"/>
            <a:r>
              <a:rPr lang="fa-IR" sz="3600" b="1" dirty="0">
                <a:latin typeface="FrankRuehl" pitchFamily="34" charset="-79"/>
                <a:cs typeface="B Nazanin" pitchFamily="2" charset="-78"/>
              </a:rPr>
              <a:t>در اوردن زبان در تبت</a:t>
            </a:r>
          </a:p>
          <a:p>
            <a:pPr algn="r"/>
            <a:r>
              <a:rPr lang="fa-IR" sz="3200" b="1" dirty="0" smtClean="0">
                <a:latin typeface="FrankRuehl" pitchFamily="34" charset="-79"/>
                <a:cs typeface="B Nazanin" pitchFamily="2" charset="-78"/>
              </a:rPr>
              <a:t>نوعی </a:t>
            </a:r>
            <a:r>
              <a:rPr lang="fa-IR" sz="3200" b="1" dirty="0">
                <a:latin typeface="FrankRuehl" pitchFamily="34" charset="-79"/>
                <a:cs typeface="B Nazanin" pitchFamily="2" charset="-78"/>
              </a:rPr>
              <a:t>سلام کردن سنتی است. </a:t>
            </a:r>
            <a:endParaRPr lang="fa-IR" sz="2400" b="1" dirty="0">
              <a:cs typeface="B Nazanin" pitchFamily="2" charset="-78"/>
            </a:endParaRPr>
          </a:p>
        </p:txBody>
      </p:sp>
    </p:spTree>
    <p:extLst>
      <p:ext uri="{BB962C8B-B14F-4D97-AF65-F5344CB8AC3E}">
        <p14:creationId xmlns:p14="http://schemas.microsoft.com/office/powerpoint/2010/main" val="463403918"/>
      </p:ext>
    </p:extLst>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5363"/>
                                        </p:tgtEl>
                                        <p:attrNameLst>
                                          <p:attrName>style.visibility</p:attrName>
                                        </p:attrNameLst>
                                      </p:cBhvr>
                                      <p:to>
                                        <p:strVal val="visible"/>
                                      </p:to>
                                    </p:set>
                                    <p:animEffect transition="in" filter="blinds(horizontal)">
                                      <p:cBhvr>
                                        <p:cTn id="7" dur="500"/>
                                        <p:tgtEl>
                                          <p:spTgt spid="15363"/>
                                        </p:tgtEl>
                                      </p:cBhvr>
                                    </p:animEffect>
                                  </p:childTnLst>
                                </p:cTn>
                              </p:par>
                            </p:childTnLst>
                          </p:cTn>
                        </p:par>
                      </p:childTnLst>
                    </p:cTn>
                  </p:par>
                  <p:par>
                    <p:cTn id="8" fill="hold">
                      <p:stCondLst>
                        <p:cond delay="indefinite"/>
                      </p:stCondLst>
                      <p:childTnLst>
                        <p:par>
                          <p:cTn id="9" fill="hold">
                            <p:stCondLst>
                              <p:cond delay="0"/>
                            </p:stCondLst>
                            <p:childTnLst>
                              <p:par>
                                <p:cTn id="10" presetID="54" presetClass="entr" presetSubtype="0" accel="10000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p:cTn id="12" dur="500" fill="hold"/>
                                        <p:tgtEl>
                                          <p:spTgt spid="4">
                                            <p:txEl>
                                              <p:pRg st="0" end="0"/>
                                            </p:txEl>
                                          </p:spTgt>
                                        </p:tgtEl>
                                        <p:attrNameLst>
                                          <p:attrName>ppt_w</p:attrName>
                                        </p:attrNameLst>
                                      </p:cBhvr>
                                      <p:tavLst>
                                        <p:tav tm="0">
                                          <p:val>
                                            <p:strVal val="#ppt_w*0.05"/>
                                          </p:val>
                                        </p:tav>
                                        <p:tav tm="100000">
                                          <p:val>
                                            <p:strVal val="#ppt_w"/>
                                          </p:val>
                                        </p:tav>
                                      </p:tavLst>
                                    </p:anim>
                                    <p:anim calcmode="lin" valueType="num">
                                      <p:cBhvr>
                                        <p:cTn id="13" dur="500" fill="hold"/>
                                        <p:tgtEl>
                                          <p:spTgt spid="4">
                                            <p:txEl>
                                              <p:pRg st="0" end="0"/>
                                            </p:txEl>
                                          </p:spTgt>
                                        </p:tgtEl>
                                        <p:attrNameLst>
                                          <p:attrName>ppt_h</p:attrName>
                                        </p:attrNameLst>
                                      </p:cBhvr>
                                      <p:tavLst>
                                        <p:tav tm="0">
                                          <p:val>
                                            <p:strVal val="#ppt_h"/>
                                          </p:val>
                                        </p:tav>
                                        <p:tav tm="100000">
                                          <p:val>
                                            <p:strVal val="#ppt_h"/>
                                          </p:val>
                                        </p:tav>
                                      </p:tavLst>
                                    </p:anim>
                                    <p:anim calcmode="lin" valueType="num">
                                      <p:cBhvr>
                                        <p:cTn id="14" dur="500" fill="hold"/>
                                        <p:tgtEl>
                                          <p:spTgt spid="4">
                                            <p:txEl>
                                              <p:pRg st="0" end="0"/>
                                            </p:txEl>
                                          </p:spTgt>
                                        </p:tgtEl>
                                        <p:attrNameLst>
                                          <p:attrName>ppt_x</p:attrName>
                                        </p:attrNameLst>
                                      </p:cBhvr>
                                      <p:tavLst>
                                        <p:tav tm="0">
                                          <p:val>
                                            <p:strVal val="#ppt_x-.2"/>
                                          </p:val>
                                        </p:tav>
                                        <p:tav tm="100000">
                                          <p:val>
                                            <p:strVal val="#ppt_x"/>
                                          </p:val>
                                        </p:tav>
                                      </p:tavLst>
                                    </p:anim>
                                    <p:anim calcmode="lin" valueType="num">
                                      <p:cBhvr>
                                        <p:cTn id="15" dur="500" fill="hold"/>
                                        <p:tgtEl>
                                          <p:spTgt spid="4">
                                            <p:txEl>
                                              <p:pRg st="0" end="0"/>
                                            </p:txEl>
                                          </p:spTgt>
                                        </p:tgtEl>
                                        <p:attrNameLst>
                                          <p:attrName>ppt_y</p:attrName>
                                        </p:attrNameLst>
                                      </p:cBhvr>
                                      <p:tavLst>
                                        <p:tav tm="0">
                                          <p:val>
                                            <p:strVal val="#ppt_y"/>
                                          </p:val>
                                        </p:tav>
                                        <p:tav tm="100000">
                                          <p:val>
                                            <p:strVal val="#ppt_y"/>
                                          </p:val>
                                        </p:tav>
                                      </p:tavLst>
                                    </p:anim>
                                    <p:animEffect transition="in" filter="fade">
                                      <p:cBhvr>
                                        <p:cTn id="16" dur="500"/>
                                        <p:tgtEl>
                                          <p:spTgt spid="4">
                                            <p:txEl>
                                              <p:pRg st="0" end="0"/>
                                            </p:txEl>
                                          </p:spTgt>
                                        </p:tgtEl>
                                      </p:cBhvr>
                                    </p:animEffect>
                                  </p:childTnLst>
                                </p:cTn>
                              </p:par>
                              <p:par>
                                <p:cTn id="17" presetID="54" presetClass="entr" presetSubtype="0" accel="100000" fill="hold" nodeType="with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p:cTn id="19" dur="500" fill="hold"/>
                                        <p:tgtEl>
                                          <p:spTgt spid="4">
                                            <p:txEl>
                                              <p:pRg st="1" end="1"/>
                                            </p:txEl>
                                          </p:spTgt>
                                        </p:tgtEl>
                                        <p:attrNameLst>
                                          <p:attrName>ppt_w</p:attrName>
                                        </p:attrNameLst>
                                      </p:cBhvr>
                                      <p:tavLst>
                                        <p:tav tm="0">
                                          <p:val>
                                            <p:strVal val="#ppt_w*0.05"/>
                                          </p:val>
                                        </p:tav>
                                        <p:tav tm="100000">
                                          <p:val>
                                            <p:strVal val="#ppt_w"/>
                                          </p:val>
                                        </p:tav>
                                      </p:tavLst>
                                    </p:anim>
                                    <p:anim calcmode="lin" valueType="num">
                                      <p:cBhvr>
                                        <p:cTn id="20" dur="500" fill="hold"/>
                                        <p:tgtEl>
                                          <p:spTgt spid="4">
                                            <p:txEl>
                                              <p:pRg st="1" end="1"/>
                                            </p:txEl>
                                          </p:spTgt>
                                        </p:tgtEl>
                                        <p:attrNameLst>
                                          <p:attrName>ppt_h</p:attrName>
                                        </p:attrNameLst>
                                      </p:cBhvr>
                                      <p:tavLst>
                                        <p:tav tm="0">
                                          <p:val>
                                            <p:strVal val="#ppt_h"/>
                                          </p:val>
                                        </p:tav>
                                        <p:tav tm="100000">
                                          <p:val>
                                            <p:strVal val="#ppt_h"/>
                                          </p:val>
                                        </p:tav>
                                      </p:tavLst>
                                    </p:anim>
                                    <p:anim calcmode="lin" valueType="num">
                                      <p:cBhvr>
                                        <p:cTn id="21" dur="500" fill="hold"/>
                                        <p:tgtEl>
                                          <p:spTgt spid="4">
                                            <p:txEl>
                                              <p:pRg st="1" end="1"/>
                                            </p:txEl>
                                          </p:spTgt>
                                        </p:tgtEl>
                                        <p:attrNameLst>
                                          <p:attrName>ppt_x</p:attrName>
                                        </p:attrNameLst>
                                      </p:cBhvr>
                                      <p:tavLst>
                                        <p:tav tm="0">
                                          <p:val>
                                            <p:strVal val="#ppt_x-.2"/>
                                          </p:val>
                                        </p:tav>
                                        <p:tav tm="100000">
                                          <p:val>
                                            <p:strVal val="#ppt_x"/>
                                          </p:val>
                                        </p:tav>
                                      </p:tavLst>
                                    </p:anim>
                                    <p:anim calcmode="lin" valueType="num">
                                      <p:cBhvr>
                                        <p:cTn id="22" dur="500" fill="hold"/>
                                        <p:tgtEl>
                                          <p:spTgt spid="4">
                                            <p:txEl>
                                              <p:pRg st="1" end="1"/>
                                            </p:txEl>
                                          </p:spTgt>
                                        </p:tgtEl>
                                        <p:attrNameLst>
                                          <p:attrName>ppt_y</p:attrName>
                                        </p:attrNameLst>
                                      </p:cBhvr>
                                      <p:tavLst>
                                        <p:tav tm="0">
                                          <p:val>
                                            <p:strVal val="#ppt_y"/>
                                          </p:val>
                                        </p:tav>
                                        <p:tav tm="100000">
                                          <p:val>
                                            <p:strVal val="#ppt_y"/>
                                          </p:val>
                                        </p:tav>
                                      </p:tavLst>
                                    </p:anim>
                                    <p:animEffect transition="in" filter="fade">
                                      <p:cBhvr>
                                        <p:cTn id="23"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3" t="60064" r="-322" b="572"/>
          <a:stretch/>
        </p:blipFill>
        <p:spPr bwMode="auto">
          <a:xfrm>
            <a:off x="6091517" y="5177118"/>
            <a:ext cx="6100483" cy="1680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2" y="5177118"/>
            <a:ext cx="6091519" cy="1680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4134" y="910898"/>
            <a:ext cx="6327775" cy="476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rot="21251734">
            <a:off x="6133028" y="449233"/>
            <a:ext cx="5069016" cy="923330"/>
          </a:xfrm>
          <a:prstGeom prst="rect">
            <a:avLst/>
          </a:prstGeom>
          <a:noFill/>
        </p:spPr>
        <p:txBody>
          <a:bodyPr wrap="none" lIns="91440" tIns="45720" rIns="91440" bIns="45720">
            <a:spAutoFit/>
          </a:bodyPr>
          <a:lstStyle/>
          <a:p>
            <a:pPr algn="ctr"/>
            <a:r>
              <a:rPr lang="fa-IR" sz="5400" b="1" cap="none" spc="0" dirty="0" smtClean="0">
                <a:ln w="1905"/>
                <a:solidFill>
                  <a:srgbClr val="0070C0"/>
                </a:solidFill>
                <a:effectLst>
                  <a:innerShdw blurRad="69850" dist="43180" dir="5400000">
                    <a:srgbClr val="000000">
                      <a:alpha val="65000"/>
                    </a:srgbClr>
                  </a:innerShdw>
                </a:effectLst>
                <a:cs typeface="B Nazanin" pitchFamily="2" charset="-78"/>
              </a:rPr>
              <a:t>آداب سلام در روسیه</a:t>
            </a:r>
            <a:endParaRPr lang="en-US" sz="5400" b="1" cap="none" spc="0" dirty="0">
              <a:ln w="1905"/>
              <a:solidFill>
                <a:srgbClr val="0070C0"/>
              </a:solidFill>
              <a:effectLst>
                <a:innerShdw blurRad="69850" dist="43180" dir="5400000">
                  <a:srgbClr val="000000">
                    <a:alpha val="65000"/>
                  </a:srgbClr>
                </a:innerShdw>
              </a:effectLst>
              <a:cs typeface="B Nazanin" pitchFamily="2" charset="-78"/>
            </a:endParaRPr>
          </a:p>
        </p:txBody>
      </p:sp>
      <p:sp>
        <p:nvSpPr>
          <p:cNvPr id="5" name="Rectangle 4"/>
          <p:cNvSpPr/>
          <p:nvPr/>
        </p:nvSpPr>
        <p:spPr>
          <a:xfrm>
            <a:off x="81917" y="1421807"/>
            <a:ext cx="5662217" cy="3970318"/>
          </a:xfrm>
          <a:prstGeom prst="rect">
            <a:avLst/>
          </a:prstGeom>
        </p:spPr>
        <p:txBody>
          <a:bodyPr wrap="square">
            <a:spAutoFit/>
          </a:bodyPr>
          <a:lstStyle/>
          <a:p>
            <a:pPr marL="457200" indent="-457200" algn="r" rtl="1">
              <a:buFont typeface="Arial" pitchFamily="34" charset="0"/>
              <a:buChar char="•"/>
            </a:pPr>
            <a:r>
              <a:rPr lang="fa-IR" sz="2800" b="1" dirty="0" smtClean="0">
                <a:cs typeface="B Nazanin" pitchFamily="2" charset="-78"/>
              </a:rPr>
              <a:t>روس ها روحیه سرد و خشک دارند.</a:t>
            </a:r>
          </a:p>
          <a:p>
            <a:pPr marL="457200" indent="-457200" algn="r" rtl="1">
              <a:buFont typeface="Arial" pitchFamily="34" charset="0"/>
              <a:buChar char="•"/>
            </a:pPr>
            <a:r>
              <a:rPr lang="fa-IR" sz="2800" b="1" dirty="0" smtClean="0">
                <a:cs typeface="B Nazanin" pitchFamily="2" charset="-78"/>
              </a:rPr>
              <a:t> در اولین برخورد با گرمی و محبت شما را نمی پذیرند. </a:t>
            </a:r>
          </a:p>
          <a:p>
            <a:pPr marL="457200" indent="-457200" algn="r" rtl="1">
              <a:buFont typeface="Arial" pitchFamily="34" charset="0"/>
              <a:buChar char="•"/>
            </a:pPr>
            <a:r>
              <a:rPr lang="fa-IR" sz="2800" b="1" dirty="0" smtClean="0">
                <a:cs typeface="B Nazanin" pitchFamily="2" charset="-78"/>
              </a:rPr>
              <a:t>مردم هنگام ملاقات با یکدیگر محکم دست می دهند. </a:t>
            </a:r>
          </a:p>
          <a:p>
            <a:pPr marL="457200" indent="-457200" algn="r" rtl="1">
              <a:buFont typeface="Arial" pitchFamily="34" charset="0"/>
              <a:buChar char="•"/>
            </a:pPr>
            <a:r>
              <a:rPr lang="fa-IR" sz="2800" b="1" dirty="0" smtClean="0">
                <a:cs typeface="B Nazanin" pitchFamily="2" charset="-78"/>
              </a:rPr>
              <a:t>هنگام دیدارحتماً باید در چشم هم نگاه کنند.</a:t>
            </a:r>
          </a:p>
          <a:p>
            <a:pPr marL="457200" indent="-457200" algn="r" rtl="1">
              <a:buFont typeface="Arial" pitchFamily="34" charset="0"/>
              <a:buChar char="•"/>
            </a:pPr>
            <a:r>
              <a:rPr lang="fa-IR" sz="2800" b="1" dirty="0">
                <a:cs typeface="B Nazanin" pitchFamily="2" charset="-78"/>
              </a:rPr>
              <a:t>هنگام </a:t>
            </a:r>
            <a:r>
              <a:rPr lang="fa-IR" sz="2800" b="1" dirty="0" smtClean="0">
                <a:cs typeface="B Nazanin" pitchFamily="2" charset="-78"/>
              </a:rPr>
              <a:t>دیدار، هر </a:t>
            </a:r>
            <a:r>
              <a:rPr lang="fa-IR" sz="2800" b="1" dirty="0">
                <a:cs typeface="B Nazanin" pitchFamily="2" charset="-78"/>
              </a:rPr>
              <a:t>قدر هم که هوا سرد و </a:t>
            </a:r>
            <a:r>
              <a:rPr lang="fa-IR" sz="2800" b="1" dirty="0" smtClean="0">
                <a:cs typeface="B Nazanin" pitchFamily="2" charset="-78"/>
              </a:rPr>
              <a:t>باشد، با </a:t>
            </a:r>
            <a:r>
              <a:rPr lang="fa-IR" sz="2800" b="1" dirty="0">
                <a:cs typeface="B Nazanin" pitchFamily="2" charset="-78"/>
              </a:rPr>
              <a:t>دستکش دست </a:t>
            </a:r>
            <a:r>
              <a:rPr lang="fa-IR" sz="2800" b="1" dirty="0" smtClean="0">
                <a:cs typeface="B Nazanin" pitchFamily="2" charset="-78"/>
              </a:rPr>
              <a:t>نمی دهند.</a:t>
            </a:r>
            <a:endParaRPr lang="en-US" sz="2800" b="1" dirty="0">
              <a:cs typeface="B Nazanin" pitchFamily="2" charset="-78"/>
            </a:endParaRPr>
          </a:p>
        </p:txBody>
      </p:sp>
    </p:spTree>
    <p:extLst>
      <p:ext uri="{BB962C8B-B14F-4D97-AF65-F5344CB8AC3E}">
        <p14:creationId xmlns:p14="http://schemas.microsoft.com/office/powerpoint/2010/main" val="4099840317"/>
      </p:ext>
    </p:extLst>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fade">
                                      <p:cBhvr>
                                        <p:cTn id="7" dur="1000"/>
                                        <p:tgtEl>
                                          <p:spTgt spid="11268"/>
                                        </p:tgtEl>
                                      </p:cBhvr>
                                    </p:animEffect>
                                    <p:anim calcmode="lin" valueType="num">
                                      <p:cBhvr>
                                        <p:cTn id="8" dur="1000" fill="hold"/>
                                        <p:tgtEl>
                                          <p:spTgt spid="11268"/>
                                        </p:tgtEl>
                                        <p:attrNameLst>
                                          <p:attrName>ppt_x</p:attrName>
                                        </p:attrNameLst>
                                      </p:cBhvr>
                                      <p:tavLst>
                                        <p:tav tm="0">
                                          <p:val>
                                            <p:strVal val="#ppt_x"/>
                                          </p:val>
                                        </p:tav>
                                        <p:tav tm="100000">
                                          <p:val>
                                            <p:strVal val="#ppt_x"/>
                                          </p:val>
                                        </p:tav>
                                      </p:tavLst>
                                    </p:anim>
                                    <p:anim calcmode="lin" valueType="num">
                                      <p:cBhvr>
                                        <p:cTn id="9" dur="900" decel="100000" fill="hold"/>
                                        <p:tgtEl>
                                          <p:spTgt spid="1126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26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1000"/>
                                        <p:tgtEl>
                                          <p:spTgt spid="4">
                                            <p:txEl>
                                              <p:pRg st="0" end="0"/>
                                            </p:txEl>
                                          </p:spTgt>
                                        </p:tgtEl>
                                      </p:cBhvr>
                                    </p:animEffect>
                                    <p:anim calcmode="lin" valueType="num">
                                      <p:cBhvr>
                                        <p:cTn id="16"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4">
                                            <p:txEl>
                                              <p:pRg st="0" end="0"/>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4">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 calcmode="lin" valueType="num">
                                      <p:cBhvr additive="base">
                                        <p:cTn id="2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5">
                                            <p:txEl>
                                              <p:pRg st="1" end="1"/>
                                            </p:txEl>
                                          </p:spTgt>
                                        </p:tgtEl>
                                        <p:attrNameLst>
                                          <p:attrName>style.visibility</p:attrName>
                                        </p:attrNameLst>
                                      </p:cBhvr>
                                      <p:to>
                                        <p:strVal val="visible"/>
                                      </p:to>
                                    </p:set>
                                    <p:anim calcmode="lin" valueType="num">
                                      <p:cBhvr additive="base">
                                        <p:cTn id="2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5">
                                            <p:txEl>
                                              <p:pRg st="2" end="2"/>
                                            </p:txEl>
                                          </p:spTgt>
                                        </p:tgtEl>
                                        <p:attrNameLst>
                                          <p:attrName>style.visibility</p:attrName>
                                        </p:attrNameLst>
                                      </p:cBhvr>
                                      <p:to>
                                        <p:strVal val="visible"/>
                                      </p:to>
                                    </p:set>
                                    <p:anim calcmode="lin" valueType="num">
                                      <p:cBhvr additive="base">
                                        <p:cTn id="3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5">
                                            <p:txEl>
                                              <p:pRg st="3" end="3"/>
                                            </p:txEl>
                                          </p:spTgt>
                                        </p:tgtEl>
                                        <p:attrNameLst>
                                          <p:attrName>style.visibility</p:attrName>
                                        </p:attrNameLst>
                                      </p:cBhvr>
                                      <p:to>
                                        <p:strVal val="visible"/>
                                      </p:to>
                                    </p:set>
                                    <p:anim calcmode="lin" valueType="num">
                                      <p:cBhvr additive="base">
                                        <p:cTn id="41"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5">
                                            <p:txEl>
                                              <p:pRg st="4" end="4"/>
                                            </p:txEl>
                                          </p:spTgt>
                                        </p:tgtEl>
                                        <p:attrNameLst>
                                          <p:attrName>style.visibility</p:attrName>
                                        </p:attrNameLst>
                                      </p:cBhvr>
                                      <p:to>
                                        <p:strVal val="visible"/>
                                      </p:to>
                                    </p:set>
                                    <p:anim calcmode="lin" valueType="num">
                                      <p:cBhvr additive="base">
                                        <p:cTn id="47"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b="4860"/>
          <a:stretch/>
        </p:blipFill>
        <p:spPr bwMode="auto">
          <a:xfrm>
            <a:off x="5183186" y="1855694"/>
            <a:ext cx="7008813" cy="5002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r="27797"/>
          <a:stretch/>
        </p:blipFill>
        <p:spPr bwMode="auto">
          <a:xfrm>
            <a:off x="1" y="1855694"/>
            <a:ext cx="6454588" cy="5002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2846" y="2005513"/>
            <a:ext cx="3902075"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8034430" y="3156518"/>
            <a:ext cx="3950491" cy="1200329"/>
          </a:xfrm>
          <a:prstGeom prst="rect">
            <a:avLst/>
          </a:prstGeom>
        </p:spPr>
        <p:txBody>
          <a:bodyPr wrap="square">
            <a:spAutoFit/>
          </a:bodyPr>
          <a:lstStyle/>
          <a:p>
            <a:pPr algn="r"/>
            <a:r>
              <a:rPr lang="fa-IR" sz="3600" b="1" dirty="0">
                <a:cs typeface="B Nazanin" pitchFamily="2" charset="-78"/>
              </a:rPr>
              <a:t>نشانگر شور و اشـتیاق و سلطـه گـری اسـت</a:t>
            </a:r>
            <a:r>
              <a:rPr lang="fa-IR" sz="3600" b="1" dirty="0" smtClean="0">
                <a:cs typeface="B Nazanin" pitchFamily="2" charset="-78"/>
              </a:rPr>
              <a:t>.</a:t>
            </a:r>
            <a:endParaRPr lang="en-US" sz="3600" b="1" dirty="0">
              <a:cs typeface="B Nazanin" pitchFamily="2" charset="-78"/>
            </a:endParaRPr>
          </a:p>
        </p:txBody>
      </p:sp>
      <p:pic>
        <p:nvPicPr>
          <p:cNvPr id="1331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828364"/>
            <a:ext cx="7785100" cy="435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4989311"/>
      </p:ext>
    </p:extLst>
  </p:cSld>
  <p:clrMapOvr>
    <a:masterClrMapping/>
  </p:clrMapOvr>
  <p:transition>
    <p:strips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319"/>
                                        </p:tgtEl>
                                        <p:attrNameLst>
                                          <p:attrName>style.visibility</p:attrName>
                                        </p:attrNameLst>
                                      </p:cBhvr>
                                      <p:to>
                                        <p:strVal val="visible"/>
                                      </p:to>
                                    </p:set>
                                    <p:anim calcmode="lin" valueType="num">
                                      <p:cBhvr>
                                        <p:cTn id="7" dur="500" fill="hold"/>
                                        <p:tgtEl>
                                          <p:spTgt spid="13319"/>
                                        </p:tgtEl>
                                        <p:attrNameLst>
                                          <p:attrName>ppt_w</p:attrName>
                                        </p:attrNameLst>
                                      </p:cBhvr>
                                      <p:tavLst>
                                        <p:tav tm="0">
                                          <p:val>
                                            <p:fltVal val="0"/>
                                          </p:val>
                                        </p:tav>
                                        <p:tav tm="100000">
                                          <p:val>
                                            <p:strVal val="#ppt_w"/>
                                          </p:val>
                                        </p:tav>
                                      </p:tavLst>
                                    </p:anim>
                                    <p:anim calcmode="lin" valueType="num">
                                      <p:cBhvr>
                                        <p:cTn id="8" dur="500" fill="hold"/>
                                        <p:tgtEl>
                                          <p:spTgt spid="13319"/>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318"/>
                                        </p:tgtEl>
                                        <p:attrNameLst>
                                          <p:attrName>style.visibility</p:attrName>
                                        </p:attrNameLst>
                                      </p:cBhvr>
                                      <p:to>
                                        <p:strVal val="visible"/>
                                      </p:to>
                                    </p:set>
                                    <p:anim calcmode="lin" valueType="num">
                                      <p:cBhvr additive="base">
                                        <p:cTn id="13" dur="500" fill="hold"/>
                                        <p:tgtEl>
                                          <p:spTgt spid="13318"/>
                                        </p:tgtEl>
                                        <p:attrNameLst>
                                          <p:attrName>ppt_x</p:attrName>
                                        </p:attrNameLst>
                                      </p:cBhvr>
                                      <p:tavLst>
                                        <p:tav tm="0">
                                          <p:val>
                                            <p:strVal val="#ppt_x"/>
                                          </p:val>
                                        </p:tav>
                                        <p:tav tm="100000">
                                          <p:val>
                                            <p:strVal val="#ppt_x"/>
                                          </p:val>
                                        </p:tav>
                                      </p:tavLst>
                                    </p:anim>
                                    <p:anim calcmode="lin" valueType="num">
                                      <p:cBhvr additive="base">
                                        <p:cTn id="14" dur="500" fill="hold"/>
                                        <p:tgtEl>
                                          <p:spTgt spid="133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 calcmode="lin" valueType="num">
                                      <p:cBhvr additive="base">
                                        <p:cTn id="19"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66487" y="329079"/>
            <a:ext cx="2305050"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5134" y="2875245"/>
            <a:ext cx="6930884" cy="3982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2877671" y="1237129"/>
            <a:ext cx="8054788" cy="1477328"/>
          </a:xfrm>
          <a:prstGeom prst="rect">
            <a:avLst/>
          </a:prstGeom>
        </p:spPr>
        <p:txBody>
          <a:bodyPr wrap="square">
            <a:spAutoFit/>
          </a:bodyPr>
          <a:lstStyle/>
          <a:p>
            <a:pPr algn="r"/>
            <a:r>
              <a:rPr lang="fa-IR" sz="2400" b="1" dirty="0">
                <a:cs typeface="B Nazanin" pitchFamily="2" charset="-78"/>
              </a:rPr>
              <a:t>فشار دست دادن حس اعتماد بنفس و قدرت را انتقال می دهد.</a:t>
            </a:r>
          </a:p>
          <a:p>
            <a:pPr algn="r"/>
            <a:r>
              <a:rPr lang="fa-IR" sz="2400" b="1" dirty="0" smtClean="0">
                <a:cs typeface="B Nazanin" pitchFamily="2" charset="-78"/>
              </a:rPr>
              <a:t>این </a:t>
            </a:r>
            <a:r>
              <a:rPr lang="fa-IR" sz="2400" b="1" dirty="0">
                <a:cs typeface="B Nazanin" pitchFamily="2" charset="-78"/>
              </a:rPr>
              <a:t>حالت نشان دهنده عدم آرامش طرف مقابل است. </a:t>
            </a:r>
          </a:p>
          <a:p>
            <a:pPr algn="r"/>
            <a:r>
              <a:rPr lang="fa-IR" sz="2400" b="1" dirty="0" smtClean="0">
                <a:cs typeface="B Nazanin" pitchFamily="2" charset="-78"/>
              </a:rPr>
              <a:t>او </a:t>
            </a:r>
            <a:r>
              <a:rPr lang="fa-IR" sz="2400" b="1" dirty="0">
                <a:cs typeface="B Nazanin" pitchFamily="2" charset="-78"/>
              </a:rPr>
              <a:t>دوست ندارد کف دستش لمس شود و از برملا شدن رازش هراس دارد.</a:t>
            </a:r>
            <a:r>
              <a:rPr lang="fa-IR" dirty="0"/>
              <a:t/>
            </a:r>
            <a:br>
              <a:rPr lang="fa-IR" dirty="0"/>
            </a:br>
            <a:endParaRPr lang="fa-IR" dirty="0"/>
          </a:p>
        </p:txBody>
      </p:sp>
    </p:spTree>
    <p:extLst>
      <p:ext uri="{BB962C8B-B14F-4D97-AF65-F5344CB8AC3E}">
        <p14:creationId xmlns:p14="http://schemas.microsoft.com/office/powerpoint/2010/main" val="118667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6387"/>
                                        </p:tgtEl>
                                        <p:attrNameLst>
                                          <p:attrName>style.visibility</p:attrName>
                                        </p:attrNameLst>
                                      </p:cBhvr>
                                      <p:to>
                                        <p:strVal val="visible"/>
                                      </p:to>
                                    </p:set>
                                    <p:animEffect transition="in" filter="wipe(down)">
                                      <p:cBhvr>
                                        <p:cTn id="7" dur="580">
                                          <p:stCondLst>
                                            <p:cond delay="0"/>
                                          </p:stCondLst>
                                        </p:cTn>
                                        <p:tgtEl>
                                          <p:spTgt spid="16387"/>
                                        </p:tgtEl>
                                      </p:cBhvr>
                                    </p:animEffect>
                                    <p:anim calcmode="lin" valueType="num">
                                      <p:cBhvr>
                                        <p:cTn id="8" dur="1822" tmFilter="0,0; 0.14,0.36; 0.43,0.73; 0.71,0.91; 1.0,1.0">
                                          <p:stCondLst>
                                            <p:cond delay="0"/>
                                          </p:stCondLst>
                                        </p:cTn>
                                        <p:tgtEl>
                                          <p:spTgt spid="1638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638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638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638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6387"/>
                                        </p:tgtEl>
                                        <p:attrNameLst>
                                          <p:attrName>ppt_y</p:attrName>
                                        </p:attrNameLst>
                                      </p:cBhvr>
                                      <p:tavLst>
                                        <p:tav tm="0" fmla="#ppt_y-sin(pi*$)/81">
                                          <p:val>
                                            <p:fltVal val="0"/>
                                          </p:val>
                                        </p:tav>
                                        <p:tav tm="100000">
                                          <p:val>
                                            <p:fltVal val="1"/>
                                          </p:val>
                                        </p:tav>
                                      </p:tavLst>
                                    </p:anim>
                                    <p:animScale>
                                      <p:cBhvr>
                                        <p:cTn id="13" dur="26">
                                          <p:stCondLst>
                                            <p:cond delay="650"/>
                                          </p:stCondLst>
                                        </p:cTn>
                                        <p:tgtEl>
                                          <p:spTgt spid="16387"/>
                                        </p:tgtEl>
                                      </p:cBhvr>
                                      <p:to x="100000" y="60000"/>
                                    </p:animScale>
                                    <p:animScale>
                                      <p:cBhvr>
                                        <p:cTn id="14" dur="166" decel="50000">
                                          <p:stCondLst>
                                            <p:cond delay="676"/>
                                          </p:stCondLst>
                                        </p:cTn>
                                        <p:tgtEl>
                                          <p:spTgt spid="16387"/>
                                        </p:tgtEl>
                                      </p:cBhvr>
                                      <p:to x="100000" y="100000"/>
                                    </p:animScale>
                                    <p:animScale>
                                      <p:cBhvr>
                                        <p:cTn id="15" dur="26">
                                          <p:stCondLst>
                                            <p:cond delay="1312"/>
                                          </p:stCondLst>
                                        </p:cTn>
                                        <p:tgtEl>
                                          <p:spTgt spid="16387"/>
                                        </p:tgtEl>
                                      </p:cBhvr>
                                      <p:to x="100000" y="80000"/>
                                    </p:animScale>
                                    <p:animScale>
                                      <p:cBhvr>
                                        <p:cTn id="16" dur="166" decel="50000">
                                          <p:stCondLst>
                                            <p:cond delay="1338"/>
                                          </p:stCondLst>
                                        </p:cTn>
                                        <p:tgtEl>
                                          <p:spTgt spid="16387"/>
                                        </p:tgtEl>
                                      </p:cBhvr>
                                      <p:to x="100000" y="100000"/>
                                    </p:animScale>
                                    <p:animScale>
                                      <p:cBhvr>
                                        <p:cTn id="17" dur="26">
                                          <p:stCondLst>
                                            <p:cond delay="1642"/>
                                          </p:stCondLst>
                                        </p:cTn>
                                        <p:tgtEl>
                                          <p:spTgt spid="16387"/>
                                        </p:tgtEl>
                                      </p:cBhvr>
                                      <p:to x="100000" y="90000"/>
                                    </p:animScale>
                                    <p:animScale>
                                      <p:cBhvr>
                                        <p:cTn id="18" dur="166" decel="50000">
                                          <p:stCondLst>
                                            <p:cond delay="1668"/>
                                          </p:stCondLst>
                                        </p:cTn>
                                        <p:tgtEl>
                                          <p:spTgt spid="16387"/>
                                        </p:tgtEl>
                                      </p:cBhvr>
                                      <p:to x="100000" y="100000"/>
                                    </p:animScale>
                                    <p:animScale>
                                      <p:cBhvr>
                                        <p:cTn id="19" dur="26">
                                          <p:stCondLst>
                                            <p:cond delay="1808"/>
                                          </p:stCondLst>
                                        </p:cTn>
                                        <p:tgtEl>
                                          <p:spTgt spid="16387"/>
                                        </p:tgtEl>
                                      </p:cBhvr>
                                      <p:to x="100000" y="95000"/>
                                    </p:animScale>
                                    <p:animScale>
                                      <p:cBhvr>
                                        <p:cTn id="20" dur="166" decel="50000">
                                          <p:stCondLst>
                                            <p:cond delay="1834"/>
                                          </p:stCondLst>
                                        </p:cTn>
                                        <p:tgtEl>
                                          <p:spTgt spid="1638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6386"/>
                                        </p:tgtEl>
                                        <p:attrNameLst>
                                          <p:attrName>style.visibility</p:attrName>
                                        </p:attrNameLst>
                                      </p:cBhvr>
                                      <p:to>
                                        <p:strVal val="visible"/>
                                      </p:to>
                                    </p:set>
                                    <p:anim calcmode="lin" valueType="num">
                                      <p:cBhvr additive="base">
                                        <p:cTn id="25" dur="500" fill="hold"/>
                                        <p:tgtEl>
                                          <p:spTgt spid="16386"/>
                                        </p:tgtEl>
                                        <p:attrNameLst>
                                          <p:attrName>ppt_x</p:attrName>
                                        </p:attrNameLst>
                                      </p:cBhvr>
                                      <p:tavLst>
                                        <p:tav tm="0">
                                          <p:val>
                                            <p:strVal val="#ppt_x"/>
                                          </p:val>
                                        </p:tav>
                                        <p:tav tm="100000">
                                          <p:val>
                                            <p:strVal val="#ppt_x"/>
                                          </p:val>
                                        </p:tav>
                                      </p:tavLst>
                                    </p:anim>
                                    <p:anim calcmode="lin" valueType="num">
                                      <p:cBhvr additive="base">
                                        <p:cTn id="26" dur="500" fill="hold"/>
                                        <p:tgtEl>
                                          <p:spTgt spid="1638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xEl>
                                              <p:pRg st="0" end="0"/>
                                            </p:txEl>
                                          </p:spTgt>
                                        </p:tgtEl>
                                        <p:attrNameLst>
                                          <p:attrName>style.visibility</p:attrName>
                                        </p:attrNameLst>
                                      </p:cBhvr>
                                      <p:to>
                                        <p:strVal val="visible"/>
                                      </p:to>
                                    </p:set>
                                    <p:anim calcmode="lin" valueType="num">
                                      <p:cBhvr additive="base">
                                        <p:cTn id="3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
                                            <p:txEl>
                                              <p:pRg st="1" end="1"/>
                                            </p:txEl>
                                          </p:spTgt>
                                        </p:tgtEl>
                                        <p:attrNameLst>
                                          <p:attrName>style.visibility</p:attrName>
                                        </p:attrNameLst>
                                      </p:cBhvr>
                                      <p:to>
                                        <p:strVal val="visible"/>
                                      </p:to>
                                    </p:set>
                                    <p:anim calcmode="lin" valueType="num">
                                      <p:cBhvr additive="base">
                                        <p:cTn id="3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5">
                                            <p:txEl>
                                              <p:pRg st="2" end="2"/>
                                            </p:txEl>
                                          </p:spTgt>
                                        </p:tgtEl>
                                        <p:attrNameLst>
                                          <p:attrName>style.visibility</p:attrName>
                                        </p:attrNameLst>
                                      </p:cBhvr>
                                      <p:to>
                                        <p:strVal val="visible"/>
                                      </p:to>
                                    </p:set>
                                    <p:anim calcmode="lin" valueType="num">
                                      <p:cBhvr additive="base">
                                        <p:cTn id="4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09737" y="1177062"/>
            <a:ext cx="7879404" cy="2862322"/>
          </a:xfrm>
          <a:prstGeom prst="rect">
            <a:avLst/>
          </a:prstGeom>
        </p:spPr>
        <p:txBody>
          <a:bodyPr wrap="square">
            <a:spAutoFit/>
          </a:bodyPr>
          <a:lstStyle/>
          <a:p>
            <a:pPr algn="just" rtl="1"/>
            <a:r>
              <a:rPr lang="fa-IR" sz="3600" b="1" dirty="0" smtClean="0">
                <a:cs typeface="B Nazanin" pitchFamily="2" charset="-78"/>
              </a:rPr>
              <a:t>اصولا </a:t>
            </a:r>
            <a:r>
              <a:rPr lang="fa-IR" sz="3600" b="1" dirty="0">
                <a:cs typeface="B Nazanin" pitchFamily="2" charset="-78"/>
              </a:rPr>
              <a:t>فرد سلام کننده باید برای دست دادن اقدام </a:t>
            </a:r>
            <a:r>
              <a:rPr lang="fa-IR" sz="3600" b="1" dirty="0" smtClean="0">
                <a:cs typeface="B Nazanin" pitchFamily="2" charset="-78"/>
              </a:rPr>
              <a:t>کند.</a:t>
            </a:r>
            <a:endParaRPr lang="fa-IR" sz="3600" b="1" dirty="0">
              <a:cs typeface="B Nazanin" pitchFamily="2" charset="-78"/>
            </a:endParaRPr>
          </a:p>
          <a:p>
            <a:pPr algn="just" rtl="1"/>
            <a:r>
              <a:rPr lang="fa-IR" sz="3600" b="1" dirty="0" smtClean="0">
                <a:cs typeface="B Nazanin" pitchFamily="2" charset="-78"/>
              </a:rPr>
              <a:t>در </a:t>
            </a:r>
            <a:r>
              <a:rPr lang="fa-IR" sz="3600" b="1" dirty="0">
                <a:cs typeface="B Nazanin" pitchFamily="2" charset="-78"/>
              </a:rPr>
              <a:t>دست دادن نباید تعلل کرد و بلافاصله پس از این که شخص سلام کننده دست خود ار دراز کرد باید جواب دهنده ی سلام ، با او دست بدهد. </a:t>
            </a:r>
          </a:p>
        </p:txBody>
      </p:sp>
      <p:pic>
        <p:nvPicPr>
          <p:cNvPr id="174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36073" y="3902073"/>
            <a:ext cx="2955927" cy="2955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0" y="3902073"/>
            <a:ext cx="3322263" cy="295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3" descr="[تصویر: uset4y6jipzgef0rbd7l.jpeg]">
            <a:hlinkClick r:id="rId4"/>
          </p:cNvPr>
          <p:cNvPicPr>
            <a:picLocks noChangeAspect="1" noChangeArrowheads="1"/>
          </p:cNvPicPr>
          <p:nvPr/>
        </p:nvPicPr>
        <p:blipFill>
          <a:blip r:embed="rId5"/>
          <a:srcRect l="624" b="13333"/>
          <a:stretch>
            <a:fillRect/>
          </a:stretch>
        </p:blipFill>
        <p:spPr bwMode="auto">
          <a:xfrm>
            <a:off x="4800465" y="4344988"/>
            <a:ext cx="3514725" cy="2513012"/>
          </a:xfrm>
          <a:prstGeom prst="rect">
            <a:avLst/>
          </a:prstGeom>
          <a:noFill/>
          <a:ln w="9525">
            <a:noFill/>
            <a:miter lim="800000"/>
            <a:headEnd/>
            <a:tailEnd/>
          </a:ln>
        </p:spPr>
      </p:pic>
    </p:spTree>
    <p:extLst>
      <p:ext uri="{BB962C8B-B14F-4D97-AF65-F5344CB8AC3E}">
        <p14:creationId xmlns:p14="http://schemas.microsoft.com/office/powerpoint/2010/main" val="1917332377"/>
      </p:ext>
    </p:extLst>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4700"/>
          <a:stretch/>
        </p:blipFill>
        <p:spPr bwMode="auto">
          <a:xfrm flipH="1">
            <a:off x="6952129" y="1632322"/>
            <a:ext cx="5239871" cy="52256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985176" y="861375"/>
            <a:ext cx="8013732" cy="923330"/>
          </a:xfrm>
          <a:prstGeom prst="rect">
            <a:avLst/>
          </a:prstGeom>
          <a:noFill/>
        </p:spPr>
        <p:txBody>
          <a:bodyPr wrap="none" lIns="91440" tIns="45720" rIns="91440" bIns="45720">
            <a:spAutoFit/>
          </a:bodyPr>
          <a:lstStyle/>
          <a:p>
            <a:pPr algn="ctr"/>
            <a:r>
              <a:rPr lang="fa-IR" sz="54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در این جلسه خواهید آموخت :</a:t>
            </a:r>
            <a:endParaRPr lang="en-US" sz="54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
        <p:nvSpPr>
          <p:cNvPr id="5" name="Rectangle 4"/>
          <p:cNvSpPr/>
          <p:nvPr/>
        </p:nvSpPr>
        <p:spPr>
          <a:xfrm>
            <a:off x="430665" y="2062470"/>
            <a:ext cx="6817300" cy="2800767"/>
          </a:xfrm>
          <a:prstGeom prst="rect">
            <a:avLst/>
          </a:prstGeom>
        </p:spPr>
        <p:txBody>
          <a:bodyPr wrap="square">
            <a:spAutoFit/>
          </a:bodyPr>
          <a:lstStyle/>
          <a:p>
            <a:pPr marL="571500" indent="-571500" algn="r" rtl="1">
              <a:buFont typeface="Wingdings" pitchFamily="2" charset="2"/>
              <a:buChar char="v"/>
            </a:pPr>
            <a:r>
              <a:rPr lang="fa-IR" sz="4400" b="1" u="sng" dirty="0">
                <a:cs typeface="B Nazanin" pitchFamily="2" charset="-78"/>
              </a:rPr>
              <a:t>آداب </a:t>
            </a:r>
            <a:r>
              <a:rPr lang="fa-IR" sz="4400" b="1" u="sng" dirty="0" smtClean="0">
                <a:cs typeface="B Nazanin" pitchFamily="2" charset="-78"/>
              </a:rPr>
              <a:t>عمومی سلام کردن صحیح</a:t>
            </a:r>
          </a:p>
          <a:p>
            <a:pPr marL="571500" indent="-571500" algn="r" rtl="1">
              <a:buFont typeface="Wingdings" pitchFamily="2" charset="2"/>
              <a:buChar char="v"/>
            </a:pPr>
            <a:endParaRPr lang="fa-IR" sz="4400" b="1" u="sng" dirty="0" smtClean="0">
              <a:cs typeface="B Nazanin" pitchFamily="2" charset="-78"/>
            </a:endParaRPr>
          </a:p>
          <a:p>
            <a:pPr marL="571500" indent="-571500" algn="r" rtl="1">
              <a:buFont typeface="Wingdings" pitchFamily="2" charset="2"/>
              <a:buChar char="v"/>
            </a:pPr>
            <a:endParaRPr lang="fa-IR" sz="4400" b="1" u="sng" dirty="0" smtClean="0">
              <a:cs typeface="B Nazanin" pitchFamily="2" charset="-78"/>
            </a:endParaRPr>
          </a:p>
          <a:p>
            <a:pPr marL="571500" indent="-571500" algn="r" rtl="1">
              <a:buFont typeface="Wingdings" pitchFamily="2" charset="2"/>
              <a:buChar char="v"/>
            </a:pPr>
            <a:r>
              <a:rPr lang="fa-IR" sz="4400" b="1" u="sng" dirty="0" smtClean="0">
                <a:cs typeface="B Nazanin" pitchFamily="2" charset="-78"/>
              </a:rPr>
              <a:t>آداب سلام در ملل</a:t>
            </a:r>
            <a:endParaRPr lang="fa-IR" sz="4400" b="1" u="sng" dirty="0">
              <a:cs typeface="B Nazanin" pitchFamily="2" charset="-78"/>
            </a:endParaRPr>
          </a:p>
        </p:txBody>
      </p:sp>
    </p:spTree>
    <p:extLst>
      <p:ext uri="{BB962C8B-B14F-4D97-AF65-F5344CB8AC3E}">
        <p14:creationId xmlns:p14="http://schemas.microsoft.com/office/powerpoint/2010/main" val="3517459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strVal val="#ppt_w*0.05"/>
                                          </p:val>
                                        </p:tav>
                                        <p:tav tm="100000">
                                          <p:val>
                                            <p:strVal val="#ppt_w"/>
                                          </p:val>
                                        </p:tav>
                                      </p:tavLst>
                                    </p:anim>
                                    <p:anim calcmode="lin" valueType="num">
                                      <p:cBhvr>
                                        <p:cTn id="8" dur="500" fill="hold"/>
                                        <p:tgtEl>
                                          <p:spTgt spid="4">
                                            <p:txEl>
                                              <p:pRg st="0" end="0"/>
                                            </p:txEl>
                                          </p:spTgt>
                                        </p:tgtEl>
                                        <p:attrNameLst>
                                          <p:attrName>ppt_h</p:attrName>
                                        </p:attrNameLst>
                                      </p:cBhvr>
                                      <p:tavLst>
                                        <p:tav tm="0">
                                          <p:val>
                                            <p:strVal val="#ppt_h"/>
                                          </p:val>
                                        </p:tav>
                                        <p:tav tm="100000">
                                          <p:val>
                                            <p:strVal val="#ppt_h"/>
                                          </p:val>
                                        </p:tav>
                                      </p:tavLst>
                                    </p:anim>
                                    <p:anim calcmode="lin" valueType="num">
                                      <p:cBhvr>
                                        <p:cTn id="9" dur="500" fill="hold"/>
                                        <p:tgtEl>
                                          <p:spTgt spid="4">
                                            <p:txEl>
                                              <p:pRg st="0" end="0"/>
                                            </p:txEl>
                                          </p:spTgt>
                                        </p:tgtEl>
                                        <p:attrNameLst>
                                          <p:attrName>ppt_x</p:attrName>
                                        </p:attrNameLst>
                                      </p:cBhvr>
                                      <p:tavLst>
                                        <p:tav tm="0">
                                          <p:val>
                                            <p:strVal val="#ppt_x-.2"/>
                                          </p:val>
                                        </p:tav>
                                        <p:tav tm="100000">
                                          <p:val>
                                            <p:strVal val="#ppt_x"/>
                                          </p:val>
                                        </p:tav>
                                      </p:tavLst>
                                    </p:anim>
                                    <p:anim calcmode="lin" valueType="num">
                                      <p:cBhvr>
                                        <p:cTn id="10" dur="500" fill="hold"/>
                                        <p:tgtEl>
                                          <p:spTgt spid="4">
                                            <p:txEl>
                                              <p:pRg st="0" end="0"/>
                                            </p:txEl>
                                          </p:spTgt>
                                        </p:tgtEl>
                                        <p:attrNameLst>
                                          <p:attrName>ppt_y</p:attrName>
                                        </p:attrNameLst>
                                      </p:cBhvr>
                                      <p:tavLst>
                                        <p:tav tm="0">
                                          <p:val>
                                            <p:strVal val="#ppt_y"/>
                                          </p:val>
                                        </p:tav>
                                        <p:tav tm="100000">
                                          <p:val>
                                            <p:strVal val="#ppt_y"/>
                                          </p:val>
                                        </p:tav>
                                      </p:tavLst>
                                    </p:anim>
                                    <p:animEffect transition="in" filter="fade">
                                      <p:cBhvr>
                                        <p:cTn id="11" dur="500"/>
                                        <p:tgtEl>
                                          <p:spTgt spid="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56" presetClass="entr" presetSubtype="0" fill="hold" nodeType="clickEffect">
                                  <p:stCondLst>
                                    <p:cond delay="0"/>
                                  </p:stCondLst>
                                  <p:iterate type="lt">
                                    <p:tmPct val="10000"/>
                                  </p:iterate>
                                  <p:childTnLst>
                                    <p:set>
                                      <p:cBhvr>
                                        <p:cTn id="15" dur="1" fill="hold">
                                          <p:stCondLst>
                                            <p:cond delay="0"/>
                                          </p:stCondLst>
                                        </p:cTn>
                                        <p:tgtEl>
                                          <p:spTgt spid="5">
                                            <p:txEl>
                                              <p:pRg st="0" end="0"/>
                                            </p:txEl>
                                          </p:spTgt>
                                        </p:tgtEl>
                                        <p:attrNameLst>
                                          <p:attrName>style.visibility</p:attrName>
                                        </p:attrNameLst>
                                      </p:cBhvr>
                                      <p:to>
                                        <p:strVal val="visible"/>
                                      </p:to>
                                    </p:set>
                                    <p:anim by="(-#ppt_w*2)" calcmode="lin" valueType="num">
                                      <p:cBhvr rctx="PPT">
                                        <p:cTn id="16" dur="500" autoRev="1" fill="hold">
                                          <p:stCondLst>
                                            <p:cond delay="0"/>
                                          </p:stCondLst>
                                        </p:cTn>
                                        <p:tgtEl>
                                          <p:spTgt spid="5">
                                            <p:txEl>
                                              <p:pRg st="0" end="0"/>
                                            </p:txEl>
                                          </p:spTgt>
                                        </p:tgtEl>
                                        <p:attrNameLst>
                                          <p:attrName>ppt_w</p:attrName>
                                        </p:attrNameLst>
                                      </p:cBhvr>
                                    </p:anim>
                                    <p:anim by="(#ppt_w*0.50)" calcmode="lin" valueType="num">
                                      <p:cBhvr>
                                        <p:cTn id="17" dur="500" decel="50000" autoRev="1" fill="hold">
                                          <p:stCondLst>
                                            <p:cond delay="0"/>
                                          </p:stCondLst>
                                        </p:cTn>
                                        <p:tgtEl>
                                          <p:spTgt spid="5">
                                            <p:txEl>
                                              <p:pRg st="0" end="0"/>
                                            </p:txEl>
                                          </p:spTgt>
                                        </p:tgtEl>
                                        <p:attrNameLst>
                                          <p:attrName>ppt_x</p:attrName>
                                        </p:attrNameLst>
                                      </p:cBhvr>
                                    </p:anim>
                                    <p:anim from="(-#ppt_h/2)" to="(#ppt_y)" calcmode="lin" valueType="num">
                                      <p:cBhvr>
                                        <p:cTn id="18" dur="1000" fill="hold">
                                          <p:stCondLst>
                                            <p:cond delay="0"/>
                                          </p:stCondLst>
                                        </p:cTn>
                                        <p:tgtEl>
                                          <p:spTgt spid="5">
                                            <p:txEl>
                                              <p:pRg st="0" end="0"/>
                                            </p:txEl>
                                          </p:spTgt>
                                        </p:tgtEl>
                                        <p:attrNameLst>
                                          <p:attrName>ppt_y</p:attrName>
                                        </p:attrNameLst>
                                      </p:cBhvr>
                                    </p:anim>
                                    <p:animRot by="21600000">
                                      <p:cBhvr>
                                        <p:cTn id="19" dur="1000" fill="hold">
                                          <p:stCondLst>
                                            <p:cond delay="0"/>
                                          </p:stCondLst>
                                        </p:cTn>
                                        <p:tgtEl>
                                          <p:spTgt spid="5">
                                            <p:txEl>
                                              <p:pRg st="0" end="0"/>
                                            </p:txEl>
                                          </p:spTgt>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56" presetClass="entr" presetSubtype="0" fill="hold" nodeType="clickEffect">
                                  <p:stCondLst>
                                    <p:cond delay="0"/>
                                  </p:stCondLst>
                                  <p:iterate type="lt">
                                    <p:tmPct val="10000"/>
                                  </p:iterate>
                                  <p:childTnLst>
                                    <p:set>
                                      <p:cBhvr>
                                        <p:cTn id="23" dur="1" fill="hold">
                                          <p:stCondLst>
                                            <p:cond delay="0"/>
                                          </p:stCondLst>
                                        </p:cTn>
                                        <p:tgtEl>
                                          <p:spTgt spid="5">
                                            <p:txEl>
                                              <p:pRg st="3" end="3"/>
                                            </p:txEl>
                                          </p:spTgt>
                                        </p:tgtEl>
                                        <p:attrNameLst>
                                          <p:attrName>style.visibility</p:attrName>
                                        </p:attrNameLst>
                                      </p:cBhvr>
                                      <p:to>
                                        <p:strVal val="visible"/>
                                      </p:to>
                                    </p:set>
                                    <p:anim by="(-#ppt_w*2)" calcmode="lin" valueType="num">
                                      <p:cBhvr rctx="PPT">
                                        <p:cTn id="24" dur="500" autoRev="1" fill="hold">
                                          <p:stCondLst>
                                            <p:cond delay="0"/>
                                          </p:stCondLst>
                                        </p:cTn>
                                        <p:tgtEl>
                                          <p:spTgt spid="5">
                                            <p:txEl>
                                              <p:pRg st="3" end="3"/>
                                            </p:txEl>
                                          </p:spTgt>
                                        </p:tgtEl>
                                        <p:attrNameLst>
                                          <p:attrName>ppt_w</p:attrName>
                                        </p:attrNameLst>
                                      </p:cBhvr>
                                    </p:anim>
                                    <p:anim by="(#ppt_w*0.50)" calcmode="lin" valueType="num">
                                      <p:cBhvr>
                                        <p:cTn id="25" dur="500" decel="50000" autoRev="1" fill="hold">
                                          <p:stCondLst>
                                            <p:cond delay="0"/>
                                          </p:stCondLst>
                                        </p:cTn>
                                        <p:tgtEl>
                                          <p:spTgt spid="5">
                                            <p:txEl>
                                              <p:pRg st="3" end="3"/>
                                            </p:txEl>
                                          </p:spTgt>
                                        </p:tgtEl>
                                        <p:attrNameLst>
                                          <p:attrName>ppt_x</p:attrName>
                                        </p:attrNameLst>
                                      </p:cBhvr>
                                    </p:anim>
                                    <p:anim from="(-#ppt_h/2)" to="(#ppt_y)" calcmode="lin" valueType="num">
                                      <p:cBhvr>
                                        <p:cTn id="26" dur="1000" fill="hold">
                                          <p:stCondLst>
                                            <p:cond delay="0"/>
                                          </p:stCondLst>
                                        </p:cTn>
                                        <p:tgtEl>
                                          <p:spTgt spid="5">
                                            <p:txEl>
                                              <p:pRg st="3" end="3"/>
                                            </p:txEl>
                                          </p:spTgt>
                                        </p:tgtEl>
                                        <p:attrNameLst>
                                          <p:attrName>ppt_y</p:attrName>
                                        </p:attrNameLst>
                                      </p:cBhvr>
                                    </p:anim>
                                    <p:animRot by="21600000">
                                      <p:cBhvr>
                                        <p:cTn id="27" dur="1000" fill="hold">
                                          <p:stCondLst>
                                            <p:cond delay="0"/>
                                          </p:stCondLst>
                                        </p:cTn>
                                        <p:tgtEl>
                                          <p:spTgt spid="5">
                                            <p:txEl>
                                              <p:pRg st="3" end="3"/>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90104" y="1523453"/>
            <a:ext cx="11295530" cy="1077218"/>
          </a:xfrm>
          <a:prstGeom prst="rect">
            <a:avLst/>
          </a:prstGeom>
        </p:spPr>
        <p:txBody>
          <a:bodyPr wrap="square">
            <a:spAutoFit/>
          </a:bodyPr>
          <a:lstStyle/>
          <a:p>
            <a:pPr algn="r"/>
            <a:r>
              <a:rPr lang="fa-IR" dirty="0"/>
              <a:t>	</a:t>
            </a:r>
            <a:r>
              <a:rPr lang="fa-IR" sz="3200" b="1" dirty="0">
                <a:cs typeface="B Nazanin" pitchFamily="2" charset="-78"/>
              </a:rPr>
              <a:t>هنگام دست دا دن با کسی نباید آنقدر فاصله زیاد باشد که مجبور شوید دست خود را خیلی دراز کنید.</a:t>
            </a:r>
            <a:r>
              <a:rPr lang="fa-IR" sz="2400" b="1" dirty="0">
                <a:cs typeface="B Nazanin" pitchFamily="2" charset="-78"/>
              </a:rPr>
              <a:t> </a:t>
            </a:r>
            <a:endParaRPr lang="en-US" sz="2400" b="1" dirty="0">
              <a:cs typeface="B Nazanin" pitchFamily="2" charset="-78"/>
            </a:endParaRP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0587" y="2644996"/>
            <a:ext cx="6248400" cy="390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6991160"/>
      </p:ext>
    </p:extLst>
  </p:cSld>
  <p:clrMapOvr>
    <a:masterClrMapping/>
  </p:clrMapOvr>
  <p:transition>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18434"/>
                                        </p:tgtEl>
                                        <p:attrNameLst>
                                          <p:attrName>style.visibility</p:attrName>
                                        </p:attrNameLst>
                                      </p:cBhvr>
                                      <p:to>
                                        <p:strVal val="visible"/>
                                      </p:to>
                                    </p:set>
                                    <p:anim calcmode="lin" valueType="num">
                                      <p:cBhvr>
                                        <p:cTn id="7" dur="1000" fill="hold"/>
                                        <p:tgtEl>
                                          <p:spTgt spid="18434"/>
                                        </p:tgtEl>
                                        <p:attrNameLst>
                                          <p:attrName>ppt_w</p:attrName>
                                        </p:attrNameLst>
                                      </p:cBhvr>
                                      <p:tavLst>
                                        <p:tav tm="0">
                                          <p:val>
                                            <p:fltVal val="0"/>
                                          </p:val>
                                        </p:tav>
                                        <p:tav tm="100000">
                                          <p:val>
                                            <p:strVal val="#ppt_w"/>
                                          </p:val>
                                        </p:tav>
                                      </p:tavLst>
                                    </p:anim>
                                    <p:anim calcmode="lin" valueType="num">
                                      <p:cBhvr>
                                        <p:cTn id="8" dur="1000" fill="hold"/>
                                        <p:tgtEl>
                                          <p:spTgt spid="18434"/>
                                        </p:tgtEl>
                                        <p:attrNameLst>
                                          <p:attrName>ppt_h</p:attrName>
                                        </p:attrNameLst>
                                      </p:cBhvr>
                                      <p:tavLst>
                                        <p:tav tm="0">
                                          <p:val>
                                            <p:fltVal val="0"/>
                                          </p:val>
                                        </p:tav>
                                        <p:tav tm="100000">
                                          <p:val>
                                            <p:strVal val="#ppt_h"/>
                                          </p:val>
                                        </p:tav>
                                      </p:tavLst>
                                    </p:anim>
                                    <p:anim calcmode="lin" valueType="num">
                                      <p:cBhvr>
                                        <p:cTn id="9" dur="1000" fill="hold"/>
                                        <p:tgtEl>
                                          <p:spTgt spid="18434"/>
                                        </p:tgtEl>
                                        <p:attrNameLst>
                                          <p:attrName>style.rotation</p:attrName>
                                        </p:attrNameLst>
                                      </p:cBhvr>
                                      <p:tavLst>
                                        <p:tav tm="0">
                                          <p:val>
                                            <p:fltVal val="90"/>
                                          </p:val>
                                        </p:tav>
                                        <p:tav tm="100000">
                                          <p:val>
                                            <p:fltVal val="0"/>
                                          </p:val>
                                        </p:tav>
                                      </p:tavLst>
                                    </p:anim>
                                    <p:animEffect transition="in" filter="fade">
                                      <p:cBhvr>
                                        <p:cTn id="10" dur="1000"/>
                                        <p:tgtEl>
                                          <p:spTgt spid="1843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919" y="2276273"/>
            <a:ext cx="5214026" cy="4328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823626" y="525617"/>
            <a:ext cx="6096000" cy="6370975"/>
          </a:xfrm>
          <a:prstGeom prst="rect">
            <a:avLst/>
          </a:prstGeom>
        </p:spPr>
        <p:txBody>
          <a:bodyPr>
            <a:spAutoFit/>
          </a:bodyPr>
          <a:lstStyle/>
          <a:p>
            <a:pPr algn="r"/>
            <a:r>
              <a:rPr lang="fa-IR" sz="2400" b="1" dirty="0">
                <a:cs typeface="B Nazanin" pitchFamily="2" charset="-78"/>
              </a:rPr>
              <a:t>دست دادن با دستکش خلاف ادب است </a:t>
            </a:r>
            <a:endParaRPr lang="fa-IR" sz="2400" b="1" dirty="0" smtClean="0">
              <a:cs typeface="B Nazanin" pitchFamily="2" charset="-78"/>
            </a:endParaRPr>
          </a:p>
          <a:p>
            <a:pPr algn="r"/>
            <a:r>
              <a:rPr lang="fa-IR" sz="2400" b="1" dirty="0" smtClean="0">
                <a:cs typeface="B Nazanin" pitchFamily="2" charset="-78"/>
              </a:rPr>
              <a:t>در </a:t>
            </a:r>
            <a:r>
              <a:rPr lang="fa-IR" sz="2400" b="1" dirty="0">
                <a:cs typeface="B Nazanin" pitchFamily="2" charset="-78"/>
              </a:rPr>
              <a:t>کشورهایی که دیپلماتها بنا بر ضرورت لباس رسمی و دستکش سفید دارند ، همیشه دستکش دست راست را در دست چپ می گیرند تا دست راست برای دست دادن آزاد باشد</a:t>
            </a:r>
            <a:r>
              <a:rPr lang="fa-IR" sz="2400" b="1" dirty="0" smtClean="0">
                <a:cs typeface="B Nazanin" pitchFamily="2" charset="-78"/>
              </a:rPr>
              <a:t>.</a:t>
            </a:r>
          </a:p>
          <a:p>
            <a:pPr algn="r"/>
            <a:r>
              <a:rPr lang="fa-IR" sz="2400" b="1" dirty="0" smtClean="0">
                <a:cs typeface="B Nazanin" pitchFamily="2" charset="-78"/>
              </a:rPr>
              <a:t>در </a:t>
            </a:r>
            <a:r>
              <a:rPr lang="fa-IR" sz="2400" b="1" dirty="0">
                <a:cs typeface="B Nazanin" pitchFamily="2" charset="-78"/>
              </a:rPr>
              <a:t>کشورهایی که بانوان مجاز به دست دادن هستند ، می توانند هنگام دست دادن دستکش در دست داشته باشند مگر در دست دادن با مقامات عالی رتبه .</a:t>
            </a:r>
          </a:p>
          <a:p>
            <a:pPr algn="r"/>
            <a:r>
              <a:rPr lang="fa-IR" sz="2400" b="1" dirty="0">
                <a:cs typeface="B Nazanin" pitchFamily="2" charset="-78"/>
              </a:rPr>
              <a:t> در کشور ما به دلیل رعایت شئونات اسلامی دست دادن مرد با زن نامحرم جایز نمی باشد.در مواقع اضطراری زمانی که یک نامحرم اسرار بر دست دادن با نامحرم دارد باید با دستکش یا یک پارچه که روی دست قرار دارد دست داد</a:t>
            </a:r>
            <a:r>
              <a:rPr lang="fa-IR" sz="2400" b="1" dirty="0" smtClean="0">
                <a:cs typeface="B Nazanin" pitchFamily="2" charset="-78"/>
              </a:rPr>
              <a:t>.</a:t>
            </a:r>
          </a:p>
          <a:p>
            <a:pPr algn="r"/>
            <a:r>
              <a:rPr lang="fa-IR" sz="2400" b="1" dirty="0" smtClean="0">
                <a:cs typeface="B Nazanin" pitchFamily="2" charset="-78"/>
              </a:rPr>
              <a:t>آقایان </a:t>
            </a:r>
            <a:r>
              <a:rPr lang="fa-IR" sz="2400" b="1" dirty="0">
                <a:cs typeface="B Nazanin" pitchFamily="2" charset="-78"/>
              </a:rPr>
              <a:t>با همجنس خود باید بدون دستکش دست بدهند در صورتی که طرف مقابل دست دراز کرده و زمانی برای در آوردن دستکش نیست،دست دادن با دستکش ضمن عذرخواهی مانعی ندارد ولی این جمله گفته می شود : </a:t>
            </a:r>
            <a:endParaRPr lang="fa-IR" sz="2400" b="1" dirty="0" smtClean="0">
              <a:cs typeface="B Nazanin" pitchFamily="2" charset="-78"/>
            </a:endParaRPr>
          </a:p>
          <a:p>
            <a:pPr algn="r"/>
            <a:r>
              <a:rPr lang="fa-IR" sz="2400" b="1" dirty="0" smtClean="0">
                <a:cs typeface="B Nazanin" pitchFamily="2" charset="-78"/>
              </a:rPr>
              <a:t>« </a:t>
            </a:r>
            <a:r>
              <a:rPr lang="fa-IR" sz="2400" b="1" dirty="0">
                <a:cs typeface="B Nazanin" pitchFamily="2" charset="-78"/>
              </a:rPr>
              <a:t>ببخشید که با دستکش دست می دهم .» </a:t>
            </a:r>
          </a:p>
        </p:txBody>
      </p:sp>
      <p:sp>
        <p:nvSpPr>
          <p:cNvPr id="5" name="Rectangle 4"/>
          <p:cNvSpPr/>
          <p:nvPr/>
        </p:nvSpPr>
        <p:spPr>
          <a:xfrm>
            <a:off x="314060" y="1255267"/>
            <a:ext cx="5065810" cy="923330"/>
          </a:xfrm>
          <a:prstGeom prst="rect">
            <a:avLst/>
          </a:prstGeom>
          <a:noFill/>
        </p:spPr>
        <p:txBody>
          <a:bodyPr wrap="none" lIns="91440" tIns="45720" rIns="91440" bIns="45720">
            <a:spAutoFit/>
          </a:bodyPr>
          <a:lstStyle/>
          <a:p>
            <a:pPr algn="ctr"/>
            <a:r>
              <a:rPr lang="fa-IR"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دست دادن با دستکش</a:t>
            </a:r>
            <a:endParaRPr lang="en-US"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4154287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9459"/>
                                        </p:tgtEl>
                                        <p:attrNameLst>
                                          <p:attrName>style.visibility</p:attrName>
                                        </p:attrNameLst>
                                      </p:cBhvr>
                                      <p:to>
                                        <p:strVal val="visible"/>
                                      </p:to>
                                    </p:set>
                                    <p:animEffect transition="in" filter="wipe(down)">
                                      <p:cBhvr>
                                        <p:cTn id="7" dur="580">
                                          <p:stCondLst>
                                            <p:cond delay="0"/>
                                          </p:stCondLst>
                                        </p:cTn>
                                        <p:tgtEl>
                                          <p:spTgt spid="19459"/>
                                        </p:tgtEl>
                                      </p:cBhvr>
                                    </p:animEffect>
                                    <p:anim calcmode="lin" valueType="num">
                                      <p:cBhvr>
                                        <p:cTn id="8" dur="1822" tmFilter="0,0; 0.14,0.36; 0.43,0.73; 0.71,0.91; 1.0,1.0">
                                          <p:stCondLst>
                                            <p:cond delay="0"/>
                                          </p:stCondLst>
                                        </p:cTn>
                                        <p:tgtEl>
                                          <p:spTgt spid="1945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945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945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945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9459"/>
                                        </p:tgtEl>
                                        <p:attrNameLst>
                                          <p:attrName>ppt_y</p:attrName>
                                        </p:attrNameLst>
                                      </p:cBhvr>
                                      <p:tavLst>
                                        <p:tav tm="0" fmla="#ppt_y-sin(pi*$)/81">
                                          <p:val>
                                            <p:fltVal val="0"/>
                                          </p:val>
                                        </p:tav>
                                        <p:tav tm="100000">
                                          <p:val>
                                            <p:fltVal val="1"/>
                                          </p:val>
                                        </p:tav>
                                      </p:tavLst>
                                    </p:anim>
                                    <p:animScale>
                                      <p:cBhvr>
                                        <p:cTn id="13" dur="26">
                                          <p:stCondLst>
                                            <p:cond delay="650"/>
                                          </p:stCondLst>
                                        </p:cTn>
                                        <p:tgtEl>
                                          <p:spTgt spid="19459"/>
                                        </p:tgtEl>
                                      </p:cBhvr>
                                      <p:to x="100000" y="60000"/>
                                    </p:animScale>
                                    <p:animScale>
                                      <p:cBhvr>
                                        <p:cTn id="14" dur="166" decel="50000">
                                          <p:stCondLst>
                                            <p:cond delay="676"/>
                                          </p:stCondLst>
                                        </p:cTn>
                                        <p:tgtEl>
                                          <p:spTgt spid="19459"/>
                                        </p:tgtEl>
                                      </p:cBhvr>
                                      <p:to x="100000" y="100000"/>
                                    </p:animScale>
                                    <p:animScale>
                                      <p:cBhvr>
                                        <p:cTn id="15" dur="26">
                                          <p:stCondLst>
                                            <p:cond delay="1312"/>
                                          </p:stCondLst>
                                        </p:cTn>
                                        <p:tgtEl>
                                          <p:spTgt spid="19459"/>
                                        </p:tgtEl>
                                      </p:cBhvr>
                                      <p:to x="100000" y="80000"/>
                                    </p:animScale>
                                    <p:animScale>
                                      <p:cBhvr>
                                        <p:cTn id="16" dur="166" decel="50000">
                                          <p:stCondLst>
                                            <p:cond delay="1338"/>
                                          </p:stCondLst>
                                        </p:cTn>
                                        <p:tgtEl>
                                          <p:spTgt spid="19459"/>
                                        </p:tgtEl>
                                      </p:cBhvr>
                                      <p:to x="100000" y="100000"/>
                                    </p:animScale>
                                    <p:animScale>
                                      <p:cBhvr>
                                        <p:cTn id="17" dur="26">
                                          <p:stCondLst>
                                            <p:cond delay="1642"/>
                                          </p:stCondLst>
                                        </p:cTn>
                                        <p:tgtEl>
                                          <p:spTgt spid="19459"/>
                                        </p:tgtEl>
                                      </p:cBhvr>
                                      <p:to x="100000" y="90000"/>
                                    </p:animScale>
                                    <p:animScale>
                                      <p:cBhvr>
                                        <p:cTn id="18" dur="166" decel="50000">
                                          <p:stCondLst>
                                            <p:cond delay="1668"/>
                                          </p:stCondLst>
                                        </p:cTn>
                                        <p:tgtEl>
                                          <p:spTgt spid="19459"/>
                                        </p:tgtEl>
                                      </p:cBhvr>
                                      <p:to x="100000" y="100000"/>
                                    </p:animScale>
                                    <p:animScale>
                                      <p:cBhvr>
                                        <p:cTn id="19" dur="26">
                                          <p:stCondLst>
                                            <p:cond delay="1808"/>
                                          </p:stCondLst>
                                        </p:cTn>
                                        <p:tgtEl>
                                          <p:spTgt spid="19459"/>
                                        </p:tgtEl>
                                      </p:cBhvr>
                                      <p:to x="100000" y="95000"/>
                                    </p:animScale>
                                    <p:animScale>
                                      <p:cBhvr>
                                        <p:cTn id="20" dur="166" decel="50000">
                                          <p:stCondLst>
                                            <p:cond delay="1834"/>
                                          </p:stCondLst>
                                        </p:cTn>
                                        <p:tgtEl>
                                          <p:spTgt spid="1945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0" end="0"/>
                                            </p:txEl>
                                          </p:spTgt>
                                        </p:tgtEl>
                                        <p:attrNameLst>
                                          <p:attrName>style.visibility</p:attrName>
                                        </p:attrNameLst>
                                      </p:cBhvr>
                                      <p:to>
                                        <p:strVal val="visible"/>
                                      </p:to>
                                    </p:set>
                                    <p:anim calcmode="lin" valueType="num">
                                      <p:cBhvr additive="base">
                                        <p:cTn id="3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1" end="1"/>
                                            </p:txEl>
                                          </p:spTgt>
                                        </p:tgtEl>
                                        <p:attrNameLst>
                                          <p:attrName>style.visibility</p:attrName>
                                        </p:attrNameLst>
                                      </p:cBhvr>
                                      <p:to>
                                        <p:strVal val="visible"/>
                                      </p:to>
                                    </p:set>
                                    <p:anim calcmode="lin" valueType="num">
                                      <p:cBhvr additive="base">
                                        <p:cTn id="3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
                                            <p:txEl>
                                              <p:pRg st="2" end="2"/>
                                            </p:txEl>
                                          </p:spTgt>
                                        </p:tgtEl>
                                        <p:attrNameLst>
                                          <p:attrName>style.visibility</p:attrName>
                                        </p:attrNameLst>
                                      </p:cBhvr>
                                      <p:to>
                                        <p:strVal val="visible"/>
                                      </p:to>
                                    </p:set>
                                    <p:anim calcmode="lin" valueType="num">
                                      <p:cBhvr additive="base">
                                        <p:cTn id="4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4">
                                            <p:txEl>
                                              <p:pRg st="3" end="3"/>
                                            </p:txEl>
                                          </p:spTgt>
                                        </p:tgtEl>
                                        <p:attrNameLst>
                                          <p:attrName>style.visibility</p:attrName>
                                        </p:attrNameLst>
                                      </p:cBhvr>
                                      <p:to>
                                        <p:strVal val="visible"/>
                                      </p:to>
                                    </p:set>
                                    <p:anim calcmode="lin" valueType="num">
                                      <p:cBhvr additive="base">
                                        <p:cTn id="4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4">
                                            <p:txEl>
                                              <p:pRg st="4" end="4"/>
                                            </p:txEl>
                                          </p:spTgt>
                                        </p:tgtEl>
                                        <p:attrNameLst>
                                          <p:attrName>style.visibility</p:attrName>
                                        </p:attrNameLst>
                                      </p:cBhvr>
                                      <p:to>
                                        <p:strVal val="visible"/>
                                      </p:to>
                                    </p:set>
                                    <p:anim calcmode="lin" valueType="num">
                                      <p:cBhvr additive="base">
                                        <p:cTn id="5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4">
                                            <p:txEl>
                                              <p:pRg st="4" end="4"/>
                                            </p:txEl>
                                          </p:spTgt>
                                        </p:tgtEl>
                                        <p:attrNameLst>
                                          <p:attrName>style.visibility</p:attrName>
                                        </p:attrNameLst>
                                      </p:cBhvr>
                                      <p:to>
                                        <p:strVal val="visible"/>
                                      </p:to>
                                    </p:set>
                                    <p:anim calcmode="lin" valueType="num">
                                      <p:cBhvr additive="base">
                                        <p:cTn id="6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4">
                                            <p:txEl>
                                              <p:pRg st="4" end="4"/>
                                            </p:txEl>
                                          </p:spTgt>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4">
                                            <p:txEl>
                                              <p:pRg st="5" end="5"/>
                                            </p:txEl>
                                          </p:spTgt>
                                        </p:tgtEl>
                                        <p:attrNameLst>
                                          <p:attrName>style.visibility</p:attrName>
                                        </p:attrNameLst>
                                      </p:cBhvr>
                                      <p:to>
                                        <p:strVal val="visible"/>
                                      </p:to>
                                    </p:set>
                                    <p:anim calcmode="lin" valueType="num">
                                      <p:cBhvr additive="base">
                                        <p:cTn id="65"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93067"/>
            <a:ext cx="7147400" cy="47649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6538548" y="792964"/>
            <a:ext cx="4512774" cy="584775"/>
          </a:xfrm>
          <a:prstGeom prst="rect">
            <a:avLst/>
          </a:prstGeom>
        </p:spPr>
        <p:txBody>
          <a:bodyPr wrap="none">
            <a:spAutoFit/>
          </a:bodyPr>
          <a:lstStyle/>
          <a:p>
            <a:r>
              <a:rPr lang="fa-IR" sz="3200" b="1" dirty="0" smtClean="0">
                <a:cs typeface="2  Titr" pitchFamily="2" charset="-78"/>
              </a:rPr>
              <a:t>دست دادن با هر دو دست(دستکشی)</a:t>
            </a:r>
            <a:endParaRPr lang="en-US" dirty="0">
              <a:cs typeface="2  Titr" pitchFamily="2" charset="-78"/>
            </a:endParaRPr>
          </a:p>
        </p:txBody>
      </p:sp>
      <p:sp>
        <p:nvSpPr>
          <p:cNvPr id="6" name="Rectangle 5"/>
          <p:cNvSpPr/>
          <p:nvPr/>
        </p:nvSpPr>
        <p:spPr>
          <a:xfrm>
            <a:off x="7483812" y="1877836"/>
            <a:ext cx="4228290" cy="4031873"/>
          </a:xfrm>
          <a:prstGeom prst="rect">
            <a:avLst/>
          </a:prstGeom>
        </p:spPr>
        <p:txBody>
          <a:bodyPr wrap="square">
            <a:spAutoFit/>
          </a:bodyPr>
          <a:lstStyle/>
          <a:p>
            <a:pPr algn="r"/>
            <a:r>
              <a:rPr lang="fa-IR" sz="3200" b="1" dirty="0" smtClean="0">
                <a:cs typeface="B Nazanin" pitchFamily="2" charset="-78"/>
              </a:rPr>
              <a:t>هرگاه از دست چپ برای در برگرفتن و پوشاندن دست های فشرده شده استفاده گردد، دست دادن دستكش وار نامیده شده و راستی و صمیمیت زیاد را می رساند مانند یك در آغوش گرفتن كوچك و ظریف</a:t>
            </a:r>
            <a:endParaRPr lang="en-US" sz="3200" b="1" dirty="0">
              <a:cs typeface="B Nazanin"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 calcmode="lin" valueType="num">
                                      <p:cBhvr additive="base">
                                        <p:cTn id="21"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260567"/>
            <a:ext cx="6104965" cy="4597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4002" y="4075206"/>
            <a:ext cx="6669087" cy="2309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294529" y="1122421"/>
            <a:ext cx="8014447" cy="2677656"/>
          </a:xfrm>
          <a:prstGeom prst="rect">
            <a:avLst/>
          </a:prstGeom>
        </p:spPr>
        <p:txBody>
          <a:bodyPr wrap="square">
            <a:spAutoFit/>
          </a:bodyPr>
          <a:lstStyle/>
          <a:p>
            <a:pPr algn="r"/>
            <a:r>
              <a:rPr lang="fa-IR" sz="2400" b="1" dirty="0">
                <a:cs typeface="B Nazanin" pitchFamily="2" charset="-78"/>
              </a:rPr>
              <a:t>اگر دست چپ،آرنج،بازو، یا حتی شانه ی طرف مقابل را بگیرد:</a:t>
            </a:r>
          </a:p>
          <a:p>
            <a:pPr algn="r"/>
            <a:endParaRPr lang="fa-IR" sz="2400" b="1" dirty="0">
              <a:cs typeface="B Nazanin" pitchFamily="2" charset="-78"/>
            </a:endParaRPr>
          </a:p>
          <a:p>
            <a:pPr algn="r"/>
            <a:r>
              <a:rPr lang="fa-IR" sz="2400" b="1" dirty="0">
                <a:cs typeface="B Nazanin" pitchFamily="2" charset="-78"/>
              </a:rPr>
              <a:t>مختص دوستان و خویشاوندان و کسانی که می توان با آن ها صمیمی بود.</a:t>
            </a:r>
          </a:p>
          <a:p>
            <a:pPr algn="r"/>
            <a:endParaRPr lang="fa-IR" sz="2400" b="1" dirty="0">
              <a:cs typeface="B Nazanin" pitchFamily="2" charset="-78"/>
            </a:endParaRPr>
          </a:p>
          <a:p>
            <a:pPr algn="r"/>
            <a:r>
              <a:rPr lang="fa-IR" sz="2400" b="1" dirty="0">
                <a:cs typeface="B Nazanin" pitchFamily="2" charset="-78"/>
              </a:rPr>
              <a:t>هرچه دست چپ بالاتر رود، انتقال احساسات بیشتر است.</a:t>
            </a:r>
          </a:p>
          <a:p>
            <a:pPr algn="r"/>
            <a:r>
              <a:rPr lang="fa-IR" sz="2400" b="1" dirty="0">
                <a:cs typeface="B Nazanin" pitchFamily="2" charset="-78"/>
              </a:rPr>
              <a:t> </a:t>
            </a:r>
          </a:p>
          <a:p>
            <a:pPr algn="r"/>
            <a:r>
              <a:rPr lang="fa-IR" sz="2400" b="1" dirty="0">
                <a:cs typeface="B Nazanin" pitchFamily="2" charset="-78"/>
              </a:rPr>
              <a:t>نشان دهنده ی ورود دست دهنده به قلمرو طرف مقابل است</a:t>
            </a:r>
            <a:r>
              <a:rPr lang="fa-IR" b="1" dirty="0">
                <a:cs typeface="B Nazanin" pitchFamily="2" charset="-78"/>
              </a:rPr>
              <a:t>.</a:t>
            </a:r>
            <a:endParaRPr lang="en-US" b="1" dirty="0">
              <a:cs typeface="B Nazanin" pitchFamily="2" charset="-78"/>
            </a:endParaRPr>
          </a:p>
        </p:txBody>
      </p:sp>
    </p:spTree>
    <p:extLst>
      <p:ext uri="{BB962C8B-B14F-4D97-AF65-F5344CB8AC3E}">
        <p14:creationId xmlns:p14="http://schemas.microsoft.com/office/powerpoint/2010/main" val="3140935496"/>
      </p:ext>
    </p:extLst>
  </p:cSld>
  <p:clrMapOvr>
    <a:masterClrMapping/>
  </p:clrMapOvr>
  <p:transition>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20483"/>
                                        </p:tgtEl>
                                        <p:attrNameLst>
                                          <p:attrName>style.visibility</p:attrName>
                                        </p:attrNameLst>
                                      </p:cBhvr>
                                      <p:to>
                                        <p:strVal val="visible"/>
                                      </p:to>
                                    </p:set>
                                    <p:animEffect transition="in" filter="fade">
                                      <p:cBhvr>
                                        <p:cTn id="7" dur="2000"/>
                                        <p:tgtEl>
                                          <p:spTgt spid="20483"/>
                                        </p:tgtEl>
                                      </p:cBhvr>
                                    </p:animEffect>
                                    <p:anim calcmode="lin" valueType="num">
                                      <p:cBhvr>
                                        <p:cTn id="8" dur="2000" fill="hold"/>
                                        <p:tgtEl>
                                          <p:spTgt spid="20483"/>
                                        </p:tgtEl>
                                        <p:attrNameLst>
                                          <p:attrName>style.rotation</p:attrName>
                                        </p:attrNameLst>
                                      </p:cBhvr>
                                      <p:tavLst>
                                        <p:tav tm="0">
                                          <p:val>
                                            <p:fltVal val="720"/>
                                          </p:val>
                                        </p:tav>
                                        <p:tav tm="100000">
                                          <p:val>
                                            <p:fltVal val="0"/>
                                          </p:val>
                                        </p:tav>
                                      </p:tavLst>
                                    </p:anim>
                                    <p:anim calcmode="lin" valueType="num">
                                      <p:cBhvr>
                                        <p:cTn id="9" dur="2000" fill="hold"/>
                                        <p:tgtEl>
                                          <p:spTgt spid="20483"/>
                                        </p:tgtEl>
                                        <p:attrNameLst>
                                          <p:attrName>ppt_h</p:attrName>
                                        </p:attrNameLst>
                                      </p:cBhvr>
                                      <p:tavLst>
                                        <p:tav tm="0">
                                          <p:val>
                                            <p:fltVal val="0"/>
                                          </p:val>
                                        </p:tav>
                                        <p:tav tm="100000">
                                          <p:val>
                                            <p:strVal val="#ppt_h"/>
                                          </p:val>
                                        </p:tav>
                                      </p:tavLst>
                                    </p:anim>
                                    <p:anim calcmode="lin" valueType="num">
                                      <p:cBhvr>
                                        <p:cTn id="10" dur="2000" fill="hold"/>
                                        <p:tgtEl>
                                          <p:spTgt spid="20483"/>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 calcmode="lin" valueType="num">
                                      <p:cBhvr additive="base">
                                        <p:cTn id="2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 calcmode="lin" valueType="num">
                                      <p:cBhvr additive="base">
                                        <p:cTn id="2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4">
                                            <p:txEl>
                                              <p:pRg st="6" end="6"/>
                                            </p:txEl>
                                          </p:spTgt>
                                        </p:tgtEl>
                                        <p:attrNameLst>
                                          <p:attrName>style.visibility</p:attrName>
                                        </p:attrNameLst>
                                      </p:cBhvr>
                                      <p:to>
                                        <p:strVal val="visible"/>
                                      </p:to>
                                    </p:set>
                                    <p:anim calcmode="lin" valueType="num">
                                      <p:cBhvr additive="base">
                                        <p:cTn id="33"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313" y="1965639"/>
            <a:ext cx="6276975" cy="468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l="33143" r="11961"/>
          <a:stretch/>
        </p:blipFill>
        <p:spPr bwMode="auto">
          <a:xfrm>
            <a:off x="7791718" y="1754880"/>
            <a:ext cx="3250574" cy="4429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2469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randombar(horizontal)">
                                      <p:cBhvr>
                                        <p:cTn id="7" dur="500"/>
                                        <p:tgtEl>
                                          <p:spTgt spid="102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30"/>
                                        </p:tgtEl>
                                        <p:attrNameLst>
                                          <p:attrName>style.visibility</p:attrName>
                                        </p:attrNameLst>
                                      </p:cBhvr>
                                      <p:to>
                                        <p:strVal val="visible"/>
                                      </p:to>
                                    </p:set>
                                    <p:animEffect transition="in" filter="circle(in)">
                                      <p:cBhvr>
                                        <p:cTn id="12" dur="20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8079"/>
          <a:stretch/>
        </p:blipFill>
        <p:spPr bwMode="auto">
          <a:xfrm>
            <a:off x="2299447" y="2714625"/>
            <a:ext cx="7618413" cy="414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3346315" y="2130755"/>
            <a:ext cx="4884639" cy="1200329"/>
          </a:xfrm>
          <a:prstGeom prst="rect">
            <a:avLst/>
          </a:prstGeom>
          <a:noFill/>
        </p:spPr>
        <p:txBody>
          <a:bodyPr wrap="square" lIns="91440" tIns="45720" rIns="91440" bIns="45720">
            <a:spAutoFit/>
          </a:bodyPr>
          <a:lstStyle/>
          <a:p>
            <a:pPr algn="ctr"/>
            <a:r>
              <a:rPr lang="fa-IR" sz="72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نمایش فیلم</a:t>
            </a:r>
            <a:endParaRPr lang="en-US" sz="7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3165902434"/>
      </p:ext>
    </p:extLst>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3">
                                            <p:txEl>
                                              <p:pRg st="0" end="0"/>
                                            </p:txEl>
                                          </p:spTgt>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3">
                                            <p:txEl>
                                              <p:pRg st="0" end="0"/>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C:\Users\A.A\Desktop\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482" y="4295775"/>
            <a:ext cx="5048517" cy="2562225"/>
          </a:xfrm>
          <a:prstGeom prst="rect">
            <a:avLst/>
          </a:prstGeom>
          <a:noFill/>
          <a:extLst>
            <a:ext uri="{909E8E84-426E-40DD-AFC4-6F175D3DCCD1}">
              <a14:hiddenFill xmlns:a14="http://schemas.microsoft.com/office/drawing/2010/main">
                <a:solidFill>
                  <a:srgbClr val="FFFFFF"/>
                </a:solidFill>
              </a14:hiddenFill>
            </a:ext>
          </a:extLst>
        </p:spPr>
      </p:pic>
      <p:pic>
        <p:nvPicPr>
          <p:cNvPr id="2059" name="Picture 11"/>
          <p:cNvPicPr>
            <a:picLocks noChangeAspect="1" noChangeArrowheads="1"/>
          </p:cNvPicPr>
          <p:nvPr/>
        </p:nvPicPr>
        <p:blipFill rotWithShape="1">
          <a:blip r:embed="rId3">
            <a:extLst>
              <a:ext uri="{28A0092B-C50C-407E-A947-70E740481C1C}">
                <a14:useLocalDpi xmlns:a14="http://schemas.microsoft.com/office/drawing/2010/main" val="0"/>
              </a:ext>
            </a:extLst>
          </a:blip>
          <a:srcRect t="27186" b="36407"/>
          <a:stretch/>
        </p:blipFill>
        <p:spPr bwMode="auto">
          <a:xfrm>
            <a:off x="0" y="5366868"/>
            <a:ext cx="4095750" cy="1491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1" name="Picture 13"/>
          <p:cNvPicPr>
            <a:picLocks noChangeAspect="1" noChangeArrowheads="1"/>
          </p:cNvPicPr>
          <p:nvPr/>
        </p:nvPicPr>
        <p:blipFill rotWithShape="1">
          <a:blip r:embed="rId4">
            <a:extLst>
              <a:ext uri="{28A0092B-C50C-407E-A947-70E740481C1C}">
                <a14:useLocalDpi xmlns:a14="http://schemas.microsoft.com/office/drawing/2010/main" val="0"/>
              </a:ext>
            </a:extLst>
          </a:blip>
          <a:srcRect b="8997"/>
          <a:stretch/>
        </p:blipFill>
        <p:spPr bwMode="auto">
          <a:xfrm>
            <a:off x="0" y="1524574"/>
            <a:ext cx="4097337" cy="1359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2"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73511" y="519470"/>
            <a:ext cx="8218487" cy="542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207080" y="2768111"/>
            <a:ext cx="3681590" cy="2893100"/>
          </a:xfrm>
          <a:prstGeom prst="rect">
            <a:avLst/>
          </a:prstGeom>
        </p:spPr>
        <p:txBody>
          <a:bodyPr wrap="square">
            <a:spAutoFit/>
          </a:bodyPr>
          <a:lstStyle/>
          <a:p>
            <a:pPr algn="just" rtl="1"/>
            <a:r>
              <a:rPr lang="fa-IR" sz="3000" b="1" dirty="0">
                <a:cs typeface="B Nazanin" pitchFamily="2" charset="-78"/>
              </a:rPr>
              <a:t>پیامبر مکرم اسلام در سلام گفتن به کودکان پیشقدم می شدند پیشقدم شدن درسلام گفتن </a:t>
            </a:r>
            <a:r>
              <a:rPr lang="fa-IR" sz="3000" b="1" dirty="0" smtClean="0">
                <a:cs typeface="B Nazanin" pitchFamily="2" charset="-78"/>
              </a:rPr>
              <a:t>نشانه ی </a:t>
            </a:r>
            <a:r>
              <a:rPr lang="fa-IR" sz="3000" b="1" dirty="0">
                <a:cs typeface="B Nazanin" pitchFamily="2" charset="-78"/>
              </a:rPr>
              <a:t>بزرگمنشی است؛ بکوشیم همواره بزرگمنش باشیم </a:t>
            </a:r>
            <a:r>
              <a:rPr lang="fa-IR" sz="3200" b="1" dirty="0">
                <a:cs typeface="B Nazanin" pitchFamily="2" charset="-78"/>
              </a:rPr>
              <a:t>.</a:t>
            </a:r>
            <a:r>
              <a:rPr lang="fa-IR" sz="3200" dirty="0"/>
              <a:t> </a:t>
            </a:r>
          </a:p>
        </p:txBody>
      </p:sp>
    </p:spTree>
    <p:extLst>
      <p:ext uri="{BB962C8B-B14F-4D97-AF65-F5344CB8AC3E}">
        <p14:creationId xmlns:p14="http://schemas.microsoft.com/office/powerpoint/2010/main" val="1505241001"/>
      </p:ext>
    </p:extLst>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34749" t="7547" r="21977" b="12521"/>
          <a:stretch/>
        </p:blipFill>
        <p:spPr bwMode="auto">
          <a:xfrm>
            <a:off x="10311028" y="1292986"/>
            <a:ext cx="1519518" cy="932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1680" y="5405140"/>
            <a:ext cx="1517650"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11029" y="5405140"/>
            <a:ext cx="1519518"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1680" y="1292986"/>
            <a:ext cx="1517650"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7308131" y="2546355"/>
            <a:ext cx="4522415" cy="2554545"/>
          </a:xfrm>
          <a:prstGeom prst="rect">
            <a:avLst/>
          </a:prstGeom>
        </p:spPr>
        <p:txBody>
          <a:bodyPr wrap="square">
            <a:spAutoFit/>
          </a:bodyPr>
          <a:lstStyle/>
          <a:p>
            <a:pPr algn="r"/>
            <a:r>
              <a:rPr lang="fa-IR" sz="3200" b="1" dirty="0">
                <a:cs typeface="B Nazanin" pitchFamily="2" charset="-78"/>
              </a:rPr>
              <a:t>امام باقر(ع) </a:t>
            </a:r>
            <a:r>
              <a:rPr lang="fa-IR" sz="3200" b="1" dirty="0" smtClean="0">
                <a:cs typeface="B Nazanin" pitchFamily="2" charset="-78"/>
              </a:rPr>
              <a:t>مي‌فرمايد : </a:t>
            </a:r>
            <a:r>
              <a:rPr lang="fa-IR" sz="3200" b="1" dirty="0">
                <a:cs typeface="B Nazanin" pitchFamily="2" charset="-78"/>
              </a:rPr>
              <a:t>سلام خود را آشكار كنيد. آشكار كردن سلام به اين است كه به هركس برخورديد، سلام كنيد، هر كه خواهد باشد . </a:t>
            </a:r>
          </a:p>
        </p:txBody>
      </p:sp>
      <p:pic>
        <p:nvPicPr>
          <p:cNvPr id="4107" name="Picture 11"/>
          <p:cNvPicPr>
            <a:picLocks noChangeAspect="1" noChangeArrowheads="1"/>
          </p:cNvPicPr>
          <p:nvPr/>
        </p:nvPicPr>
        <p:blipFill rotWithShape="1">
          <a:blip r:embed="rId4">
            <a:extLst>
              <a:ext uri="{28A0092B-C50C-407E-A947-70E740481C1C}">
                <a14:useLocalDpi xmlns:a14="http://schemas.microsoft.com/office/drawing/2010/main" val="0"/>
              </a:ext>
            </a:extLst>
          </a:blip>
          <a:srcRect r="35146"/>
          <a:stretch/>
        </p:blipFill>
        <p:spPr bwMode="auto">
          <a:xfrm>
            <a:off x="8700975" y="754419"/>
            <a:ext cx="1831839" cy="2010584"/>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9"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00975" y="4852987"/>
            <a:ext cx="1831839" cy="2005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10" name="Picture 14"/>
          <p:cNvPicPr>
            <a:picLocks noChangeAspect="1" noChangeArrowheads="1"/>
          </p:cNvPicPr>
          <p:nvPr/>
        </p:nvPicPr>
        <p:blipFill rotWithShape="1">
          <a:blip r:embed="rId6">
            <a:extLst>
              <a:ext uri="{28A0092B-C50C-407E-A947-70E740481C1C}">
                <a14:useLocalDpi xmlns:a14="http://schemas.microsoft.com/office/drawing/2010/main" val="0"/>
              </a:ext>
            </a:extLst>
          </a:blip>
          <a:srcRect l="14525" t="18916" r="11980" b="12320"/>
          <a:stretch/>
        </p:blipFill>
        <p:spPr bwMode="auto">
          <a:xfrm>
            <a:off x="806823" y="1377986"/>
            <a:ext cx="5875075" cy="41224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6922994"/>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81469"/>
            <a:ext cx="4047565" cy="2676525"/>
          </a:xfrm>
          <a:prstGeom prst="rect">
            <a:avLst/>
          </a:prstGeom>
        </p:spPr>
      </p:pic>
      <p:pic>
        <p:nvPicPr>
          <p:cNvPr id="6154"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2375" y="4181468"/>
            <a:ext cx="3899647" cy="267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5"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3728" y="4194922"/>
            <a:ext cx="3868271" cy="267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loud 7"/>
          <p:cNvSpPr/>
          <p:nvPr/>
        </p:nvSpPr>
        <p:spPr>
          <a:xfrm>
            <a:off x="5765428" y="403410"/>
            <a:ext cx="4343398" cy="1828800"/>
          </a:xfrm>
          <a:prstGeom prst="cloud">
            <a:avLst/>
          </a:prstGeom>
          <a:solidFill>
            <a:schemeClr val="accent6">
              <a:lumMod val="40000"/>
              <a:lumOff val="6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920389" y="994645"/>
            <a:ext cx="4033476" cy="646331"/>
          </a:xfrm>
          <a:prstGeom prst="rect">
            <a:avLst/>
          </a:prstGeom>
          <a:noFill/>
        </p:spPr>
        <p:txBody>
          <a:bodyPr wrap="none" lIns="91440" tIns="45720" rIns="91440" bIns="45720">
            <a:spAutoFit/>
          </a:bodyPr>
          <a:lstStyle/>
          <a:p>
            <a:pPr algn="ctr"/>
            <a:r>
              <a:rPr lang="fa-IR" sz="3600" b="1" cap="none" spc="0" dirty="0" smtClean="0">
                <a:ln w="1905"/>
                <a:effectLst>
                  <a:innerShdw blurRad="69850" dist="43180" dir="5400000">
                    <a:srgbClr val="000000">
                      <a:alpha val="65000"/>
                    </a:srgbClr>
                  </a:innerShdw>
                </a:effectLst>
                <a:cs typeface="B Nazanin" pitchFamily="2" charset="-78"/>
              </a:rPr>
              <a:t>ضرورت ها درسلام کردن</a:t>
            </a:r>
            <a:endParaRPr lang="en-US" sz="3600" b="1" cap="none" spc="0" dirty="0">
              <a:ln w="1905"/>
              <a:effectLst>
                <a:innerShdw blurRad="69850" dist="43180" dir="5400000">
                  <a:srgbClr val="000000">
                    <a:alpha val="65000"/>
                  </a:srgbClr>
                </a:innerShdw>
              </a:effectLst>
              <a:cs typeface="B Nazanin" pitchFamily="2" charset="-78"/>
            </a:endParaRPr>
          </a:p>
        </p:txBody>
      </p:sp>
      <p:sp>
        <p:nvSpPr>
          <p:cNvPr id="10" name="Round Diagonal Corner Rectangle 9"/>
          <p:cNvSpPr/>
          <p:nvPr/>
        </p:nvSpPr>
        <p:spPr>
          <a:xfrm>
            <a:off x="8323728" y="2743480"/>
            <a:ext cx="3570196" cy="1102660"/>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3600" dirty="0" smtClean="0">
                <a:cs typeface="B Nazanin" pitchFamily="2" charset="-78"/>
              </a:rPr>
              <a:t>نگاه به </a:t>
            </a:r>
            <a:r>
              <a:rPr lang="fa-IR" sz="3600" dirty="0">
                <a:cs typeface="B Nazanin" pitchFamily="2" charset="-78"/>
              </a:rPr>
              <a:t>چهره </a:t>
            </a:r>
            <a:r>
              <a:rPr lang="fa-IR" sz="3600" dirty="0" smtClean="0">
                <a:cs typeface="B Nazanin" pitchFamily="2" charset="-78"/>
              </a:rPr>
              <a:t>مخاطب</a:t>
            </a:r>
            <a:endParaRPr lang="en-US" sz="3600" dirty="0">
              <a:cs typeface="B Nazanin" pitchFamily="2" charset="-78"/>
            </a:endParaRPr>
          </a:p>
        </p:txBody>
      </p:sp>
      <p:pic>
        <p:nvPicPr>
          <p:cNvPr id="6156"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2375" y="2743480"/>
            <a:ext cx="3712378" cy="1116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7"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684" y="2750157"/>
            <a:ext cx="3570196" cy="1116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8"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5769" y="2999815"/>
            <a:ext cx="3756025" cy="81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p:cNvSpPr/>
          <p:nvPr/>
        </p:nvSpPr>
        <p:spPr>
          <a:xfrm>
            <a:off x="4222375" y="2999815"/>
            <a:ext cx="3610283" cy="646331"/>
          </a:xfrm>
          <a:prstGeom prst="rect">
            <a:avLst/>
          </a:prstGeom>
          <a:noFill/>
        </p:spPr>
        <p:txBody>
          <a:bodyPr wrap="none" lIns="91440" tIns="45720" rIns="91440" bIns="45720">
            <a:spAutoFit/>
          </a:bodyPr>
          <a:lstStyle/>
          <a:p>
            <a:pPr algn="ctr"/>
            <a:r>
              <a:rPr lang="fa-IR" sz="3600" b="1" cap="none" spc="0" dirty="0" smtClean="0">
                <a:ln w="1905"/>
                <a:solidFill>
                  <a:schemeClr val="bg1"/>
                </a:solidFill>
                <a:effectLst>
                  <a:innerShdw blurRad="69850" dist="43180" dir="5400000">
                    <a:srgbClr val="000000">
                      <a:alpha val="65000"/>
                    </a:srgbClr>
                  </a:innerShdw>
                </a:effectLst>
                <a:cs typeface="B Nazanin" pitchFamily="2" charset="-78"/>
              </a:rPr>
              <a:t>با صدایی رسا ادا شود.</a:t>
            </a:r>
            <a:endParaRPr lang="en-US" sz="3600" b="1" cap="none" spc="0" dirty="0">
              <a:ln w="1905"/>
              <a:solidFill>
                <a:schemeClr val="bg1"/>
              </a:solidFill>
              <a:effectLst>
                <a:innerShdw blurRad="69850" dist="43180" dir="5400000">
                  <a:srgbClr val="000000">
                    <a:alpha val="65000"/>
                  </a:srgbClr>
                </a:innerShdw>
              </a:effectLst>
              <a:cs typeface="B Nazanin" pitchFamily="2" charset="-78"/>
            </a:endParaRPr>
          </a:p>
        </p:txBody>
      </p:sp>
    </p:spTree>
    <p:extLst>
      <p:ext uri="{BB962C8B-B14F-4D97-AF65-F5344CB8AC3E}">
        <p14:creationId xmlns:p14="http://schemas.microsoft.com/office/powerpoint/2010/main" val="3766424193"/>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from="(-#ppt_w/2)" to="(#ppt_x)" calcmode="lin" valueType="num">
                                      <p:cBhvr>
                                        <p:cTn id="7" dur="600" fill="hold">
                                          <p:stCondLst>
                                            <p:cond delay="0"/>
                                          </p:stCondLst>
                                        </p:cTn>
                                        <p:tgtEl>
                                          <p:spTgt spid="8"/>
                                        </p:tgtEl>
                                        <p:attrNameLst>
                                          <p:attrName>ppt_x</p:attrName>
                                        </p:attrNameLst>
                                      </p:cBhvr>
                                    </p:anim>
                                    <p:anim from="0" to="-1.0" calcmode="lin" valueType="num">
                                      <p:cBhvr>
                                        <p:cTn id="8" dur="200" decel="50000" autoRev="1" fill="hold">
                                          <p:stCondLst>
                                            <p:cond delay="600"/>
                                          </p:stCondLst>
                                        </p:cTn>
                                        <p:tgtEl>
                                          <p:spTgt spid="8"/>
                                        </p:tgtEl>
                                        <p:attrNameLst>
                                          <p:attrName>xshear</p:attrName>
                                        </p:attrNameLst>
                                      </p:cBhvr>
                                    </p:anim>
                                    <p:animScale>
                                      <p:cBhvr>
                                        <p:cTn id="9" dur="200" decel="100000" autoRev="1" fill="hold">
                                          <p:stCondLst>
                                            <p:cond delay="600"/>
                                          </p:stCondLst>
                                        </p:cTn>
                                        <p:tgtEl>
                                          <p:spTgt spid="8"/>
                                        </p:tgtEl>
                                      </p:cBhvr>
                                      <p:from x="100000" y="100000"/>
                                      <p:to x="80000" y="100000"/>
                                    </p:animScale>
                                    <p:anim by="(#ppt_h/3+#ppt_w*0.1)" calcmode="lin" valueType="num">
                                      <p:cBhvr additive="sum">
                                        <p:cTn id="10" dur="200" decel="100000" autoRev="1" fill="hold">
                                          <p:stCondLst>
                                            <p:cond delay="600"/>
                                          </p:stCondLst>
                                        </p:cTn>
                                        <p:tgtEl>
                                          <p:spTgt spid="8"/>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34" presetClass="entr" presetSubtype="0"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 from="(-#ppt_w/2)" to="(#ppt_x)" calcmode="lin" valueType="num">
                                      <p:cBhvr>
                                        <p:cTn id="15" dur="600" fill="hold">
                                          <p:stCondLst>
                                            <p:cond delay="0"/>
                                          </p:stCondLst>
                                        </p:cTn>
                                        <p:tgtEl>
                                          <p:spTgt spid="9">
                                            <p:txEl>
                                              <p:pRg st="0" end="0"/>
                                            </p:txEl>
                                          </p:spTgt>
                                        </p:tgtEl>
                                        <p:attrNameLst>
                                          <p:attrName>ppt_x</p:attrName>
                                        </p:attrNameLst>
                                      </p:cBhvr>
                                    </p:anim>
                                    <p:anim from="0" to="-1.0" calcmode="lin" valueType="num">
                                      <p:cBhvr>
                                        <p:cTn id="16" dur="200" decel="50000" autoRev="1" fill="hold">
                                          <p:stCondLst>
                                            <p:cond delay="600"/>
                                          </p:stCondLst>
                                        </p:cTn>
                                        <p:tgtEl>
                                          <p:spTgt spid="9">
                                            <p:txEl>
                                              <p:pRg st="0" end="0"/>
                                            </p:txEl>
                                          </p:spTgt>
                                        </p:tgtEl>
                                        <p:attrNameLst>
                                          <p:attrName>xshear</p:attrName>
                                        </p:attrNameLst>
                                      </p:cBhvr>
                                    </p:anim>
                                    <p:animScale>
                                      <p:cBhvr>
                                        <p:cTn id="17" dur="200" decel="100000" autoRev="1" fill="hold">
                                          <p:stCondLst>
                                            <p:cond delay="600"/>
                                          </p:stCondLst>
                                        </p:cTn>
                                        <p:tgtEl>
                                          <p:spTgt spid="9">
                                            <p:txEl>
                                              <p:pRg st="0" end="0"/>
                                            </p:txEl>
                                          </p:spTgt>
                                        </p:tgtEl>
                                      </p:cBhvr>
                                      <p:from x="100000" y="100000"/>
                                      <p:to x="80000" y="100000"/>
                                    </p:animScale>
                                    <p:anim by="(#ppt_h/3+#ppt_w*0.1)" calcmode="lin" valueType="num">
                                      <p:cBhvr additive="sum">
                                        <p:cTn id="18" dur="200" decel="100000" autoRev="1" fill="hold">
                                          <p:stCondLst>
                                            <p:cond delay="600"/>
                                          </p:stCondLst>
                                        </p:cTn>
                                        <p:tgtEl>
                                          <p:spTgt spid="9">
                                            <p:txEl>
                                              <p:pRg st="0" end="0"/>
                                            </p:txEl>
                                          </p:spTgt>
                                        </p:tgtEl>
                                        <p:attrNameLst>
                                          <p:attrName>ppt_x</p:attrName>
                                        </p:attrNameLst>
                                      </p:cBhvr>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 calcmode="lin" valueType="num">
                                      <p:cBhvr additive="base">
                                        <p:cTn id="23"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3">
                                            <p:txEl>
                                              <p:pRg st="0" end="0"/>
                                            </p:txEl>
                                          </p:spTgt>
                                        </p:tgtEl>
                                        <p:attrNameLst>
                                          <p:attrName>style.visibility</p:attrName>
                                        </p:attrNameLst>
                                      </p:cBhvr>
                                      <p:to>
                                        <p:strVal val="visible"/>
                                      </p:to>
                                    </p:set>
                                    <p:anim calcmode="lin" valueType="num">
                                      <p:cBhvr additive="base">
                                        <p:cTn id="29"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6158"/>
                                        </p:tgtEl>
                                        <p:attrNameLst>
                                          <p:attrName>style.visibility</p:attrName>
                                        </p:attrNameLst>
                                      </p:cBhvr>
                                      <p:to>
                                        <p:strVal val="visible"/>
                                      </p:to>
                                    </p:set>
                                    <p:anim calcmode="lin" valueType="num">
                                      <p:cBhvr additive="base">
                                        <p:cTn id="35" dur="500" fill="hold"/>
                                        <p:tgtEl>
                                          <p:spTgt spid="6158"/>
                                        </p:tgtEl>
                                        <p:attrNameLst>
                                          <p:attrName>ppt_x</p:attrName>
                                        </p:attrNameLst>
                                      </p:cBhvr>
                                      <p:tavLst>
                                        <p:tav tm="0">
                                          <p:val>
                                            <p:strVal val="#ppt_x"/>
                                          </p:val>
                                        </p:tav>
                                        <p:tav tm="100000">
                                          <p:val>
                                            <p:strVal val="#ppt_x"/>
                                          </p:val>
                                        </p:tav>
                                      </p:tavLst>
                                    </p:anim>
                                    <p:anim calcmode="lin" valueType="num">
                                      <p:cBhvr additive="base">
                                        <p:cTn id="36" dur="500" fill="hold"/>
                                        <p:tgtEl>
                                          <p:spTgt spid="61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3592" y="2756648"/>
            <a:ext cx="5129279" cy="330031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8269" y="602037"/>
            <a:ext cx="4565650" cy="589597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4" name="Action Button: Help 3">
            <a:hlinkClick r:id="" action="ppaction://noaction" highlightClick="1"/>
          </p:cNvPr>
          <p:cNvSpPr/>
          <p:nvPr/>
        </p:nvSpPr>
        <p:spPr>
          <a:xfrm>
            <a:off x="5272391" y="1147864"/>
            <a:ext cx="778213" cy="739302"/>
          </a:xfrm>
          <a:prstGeom prst="actionButtonHel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ction Button: Help 4">
            <a:hlinkClick r:id="" action="ppaction://noaction" highlightClick="1"/>
          </p:cNvPr>
          <p:cNvSpPr/>
          <p:nvPr/>
        </p:nvSpPr>
        <p:spPr>
          <a:xfrm>
            <a:off x="1300264" y="1689371"/>
            <a:ext cx="778213" cy="739302"/>
          </a:xfrm>
          <a:prstGeom prst="actionButtonHel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0239365"/>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0243"/>
                                        </p:tgtEl>
                                        <p:attrNameLst>
                                          <p:attrName>style.visibility</p:attrName>
                                        </p:attrNameLst>
                                      </p:cBhvr>
                                      <p:to>
                                        <p:strVal val="visible"/>
                                      </p:to>
                                    </p:set>
                                    <p:animEffect transition="in" filter="diamond(in)">
                                      <p:cBhvr>
                                        <p:cTn id="7" dur="2000"/>
                                        <p:tgtEl>
                                          <p:spTgt spid="10243"/>
                                        </p:tgtEl>
                                      </p:cBhvr>
                                    </p:animEffect>
                                  </p:childTnLst>
                                </p:cTn>
                              </p:par>
                            </p:childTnLst>
                          </p:cTn>
                        </p:par>
                      </p:childTnLst>
                    </p:cTn>
                  </p:par>
                  <p:par>
                    <p:cTn id="8" fill="hold">
                      <p:stCondLst>
                        <p:cond delay="indefinite"/>
                      </p:stCondLst>
                      <p:childTnLst>
                        <p:par>
                          <p:cTn id="9" fill="hold">
                            <p:stCondLst>
                              <p:cond delay="0"/>
                            </p:stCondLst>
                            <p:childTnLst>
                              <p:par>
                                <p:cTn id="10" presetID="8" presetClass="exit" presetSubtype="16" fill="hold" grpId="1" nodeType="clickEffect">
                                  <p:stCondLst>
                                    <p:cond delay="0"/>
                                  </p:stCondLst>
                                  <p:childTnLst>
                                    <p:animEffect transition="out" filter="diamond(in)">
                                      <p:cBhvr>
                                        <p:cTn id="11" dur="2000"/>
                                        <p:tgtEl>
                                          <p:spTgt spid="5"/>
                                        </p:tgtEl>
                                      </p:cBhvr>
                                    </p:animEffect>
                                    <p:set>
                                      <p:cBhvr>
                                        <p:cTn id="12" dur="1" fill="hold">
                                          <p:stCondLst>
                                            <p:cond delay="19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0" nodeType="clickEffect">
                                  <p:stCondLst>
                                    <p:cond delay="0"/>
                                  </p:stCondLst>
                                  <p:childTnLst>
                                    <p:animEffect transition="out" filter="blinds(horizontal)">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0242"/>
                                        </p:tgtEl>
                                        <p:attrNameLst>
                                          <p:attrName>style.visibility</p:attrName>
                                        </p:attrNameLst>
                                      </p:cBhvr>
                                      <p:to>
                                        <p:strVal val="visible"/>
                                      </p:to>
                                    </p:set>
                                    <p:animEffect transition="in" filter="checkerboard(across)">
                                      <p:cBhvr>
                                        <p:cTn id="22" dur="500"/>
                                        <p:tgtEl>
                                          <p:spTgt spid="10242"/>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10242"/>
                                        </p:tgtEl>
                                        <p:attrNameLst>
                                          <p:attrName>style.visibility</p:attrName>
                                        </p:attrNameLst>
                                      </p:cBhvr>
                                      <p:to>
                                        <p:strVal val="visible"/>
                                      </p:to>
                                    </p:set>
                                    <p:animEffect transition="in" filter="box(in)">
                                      <p:cBhvr>
                                        <p:cTn id="27"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053013"/>
            <a:ext cx="5986463" cy="1804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6463" y="5053013"/>
            <a:ext cx="6205537" cy="1804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576" y="5352256"/>
            <a:ext cx="1779587" cy="120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3793" y="5352257"/>
            <a:ext cx="1158875" cy="120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67221" y="5352257"/>
            <a:ext cx="1847850"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86463" y="5352257"/>
            <a:ext cx="1987550" cy="1212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97887" y="5364163"/>
            <a:ext cx="1182687" cy="1182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175832" y="5352257"/>
            <a:ext cx="1981200" cy="120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6842" y="309227"/>
            <a:ext cx="4408487" cy="938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26576" y="820517"/>
            <a:ext cx="11902292" cy="4093428"/>
          </a:xfrm>
          <a:prstGeom prst="rect">
            <a:avLst/>
          </a:prstGeom>
        </p:spPr>
        <p:txBody>
          <a:bodyPr wrap="square">
            <a:spAutoFit/>
          </a:bodyPr>
          <a:lstStyle/>
          <a:p>
            <a:pPr marL="342900" indent="-342900" algn="r" rtl="1">
              <a:buFont typeface="Wingdings" pitchFamily="2" charset="2"/>
              <a:buChar char="ü"/>
            </a:pPr>
            <a:r>
              <a:rPr lang="fa-IR" sz="2000" b="1" dirty="0">
                <a:cs typeface="2  Nazanin" pitchFamily="2" charset="-78"/>
              </a:rPr>
              <a:t>آدامس دارچینی، بوی بد دهانتان را نابود می‌کند.</a:t>
            </a:r>
          </a:p>
          <a:p>
            <a:pPr marL="342900" indent="-342900" algn="r" rtl="1">
              <a:buFont typeface="Wingdings" pitchFamily="2" charset="2"/>
              <a:buChar char="ü"/>
            </a:pPr>
            <a:r>
              <a:rPr lang="fa-IR" sz="2000" b="1" dirty="0">
                <a:cs typeface="2  Nazanin" pitchFamily="2" charset="-78"/>
              </a:rPr>
              <a:t>جعفری و نعنای تازه و چای نعنا می‌تواند بوی سیر و پیاز را به کلی از بین ببرد.</a:t>
            </a:r>
          </a:p>
          <a:p>
            <a:pPr marL="342900" indent="-342900" algn="r" rtl="1">
              <a:buFont typeface="Wingdings" pitchFamily="2" charset="2"/>
              <a:buChar char="ü"/>
            </a:pPr>
            <a:r>
              <a:rPr lang="fa-IR" sz="2000" b="1" dirty="0">
                <a:cs typeface="2  Nazanin" pitchFamily="2" charset="-78"/>
              </a:rPr>
              <a:t>یک تکه نان بخورید. کمبود کربوهیدرات هم می‌تواند موجب بدبو شدن دهان </a:t>
            </a:r>
            <a:r>
              <a:rPr lang="fa-IR" sz="2000" b="1" dirty="0" smtClean="0">
                <a:cs typeface="2  Nazanin" pitchFamily="2" charset="-78"/>
              </a:rPr>
              <a:t>شود</a:t>
            </a:r>
            <a:r>
              <a:rPr lang="fa-IR" sz="2000" b="1" dirty="0">
                <a:cs typeface="2  Nazanin" pitchFamily="2" charset="-78"/>
              </a:rPr>
              <a:t>، از این رو همراه با غذایتان از نان استفاده </a:t>
            </a:r>
            <a:r>
              <a:rPr lang="fa-IR" sz="2000" b="1" dirty="0" smtClean="0">
                <a:cs typeface="2  Nazanin" pitchFamily="2" charset="-78"/>
              </a:rPr>
              <a:t>کنید.</a:t>
            </a:r>
          </a:p>
          <a:p>
            <a:pPr marL="342900" indent="-342900" algn="r" rtl="1">
              <a:buFont typeface="Wingdings" pitchFamily="2" charset="2"/>
              <a:buChar char="ü"/>
            </a:pPr>
            <a:r>
              <a:rPr lang="fa-IR" sz="2000" b="1" dirty="0" smtClean="0">
                <a:cs typeface="2  Nazanin" pitchFamily="2" charset="-78"/>
              </a:rPr>
              <a:t>بهترین </a:t>
            </a:r>
            <a:r>
              <a:rPr lang="fa-IR" sz="2000" b="1" dirty="0">
                <a:cs typeface="2  Nazanin" pitchFamily="2" charset="-78"/>
              </a:rPr>
              <a:t>کار برای از بین بردن بوی بد سیگار از لباس ها، عوض کردن آنها می باشد در صورتی که امکان تعویض لباس ندارید، بهتر است </a:t>
            </a:r>
          </a:p>
          <a:p>
            <a:pPr algn="r" rtl="1"/>
            <a:r>
              <a:rPr lang="fa-IR" sz="2000" b="1" dirty="0" smtClean="0">
                <a:cs typeface="2  Nazanin" pitchFamily="2" charset="-78"/>
              </a:rPr>
              <a:t>      وقتی </a:t>
            </a:r>
            <a:r>
              <a:rPr lang="fa-IR" sz="2000" b="1" dirty="0">
                <a:cs typeface="2  Nazanin" pitchFamily="2" charset="-78"/>
              </a:rPr>
              <a:t>جایی میروید که ممکن است لباس های شما بوی سیگار بگیرند تا جای ممکن پولیور، کاپشن، روسری، سویشرت و… هر لباسی</a:t>
            </a:r>
          </a:p>
          <a:p>
            <a:pPr algn="r" rtl="1"/>
            <a:r>
              <a:rPr lang="fa-IR" sz="2000" b="1" dirty="0" smtClean="0">
                <a:cs typeface="2  Nazanin" pitchFamily="2" charset="-78"/>
              </a:rPr>
              <a:t>      که </a:t>
            </a:r>
            <a:r>
              <a:rPr lang="fa-IR" sz="2000" b="1" dirty="0">
                <a:cs typeface="2  Nazanin" pitchFamily="2" charset="-78"/>
              </a:rPr>
              <a:t>نیاز ندارید را در بیاورید تا بوی سیگار نگیرند و سپس بعد از ترک آن محل، دوباره این لباس ها را بپوشید.</a:t>
            </a:r>
          </a:p>
          <a:p>
            <a:pPr marL="342900" indent="-342900" algn="r" rtl="1">
              <a:buFont typeface="Wingdings" pitchFamily="2" charset="2"/>
              <a:buChar char="ü"/>
            </a:pPr>
            <a:r>
              <a:rPr lang="fa-IR" sz="2000" b="1" dirty="0">
                <a:cs typeface="2  Nazanin" pitchFamily="2" charset="-78"/>
              </a:rPr>
              <a:t>راه دیگر برای از بین بردن بوی سیگار در لباس استفاده از یک عطر می باشد که بتواند بوی سیگار را تا حدودی خنثی کند.</a:t>
            </a:r>
          </a:p>
          <a:p>
            <a:pPr marL="342900" indent="-342900" algn="r" rtl="1">
              <a:buFont typeface="Wingdings" pitchFamily="2" charset="2"/>
              <a:buChar char="ü"/>
            </a:pPr>
            <a:r>
              <a:rPr lang="fa-IR" sz="2000" b="1" dirty="0" smtClean="0">
                <a:cs typeface="2  Nazanin" pitchFamily="2" charset="-78"/>
              </a:rPr>
              <a:t>شستن </a:t>
            </a:r>
            <a:r>
              <a:rPr lang="fa-IR" sz="2000" b="1" dirty="0">
                <a:cs typeface="2  Nazanin" pitchFamily="2" charset="-78"/>
              </a:rPr>
              <a:t>دندان‌ها تاثیر زیادی در از بین بردن بوی سیگار از دهان دارد.اما چون همیشه امکان شستن دندان‌هایتان را ندارید، استفاده از</a:t>
            </a:r>
          </a:p>
          <a:p>
            <a:pPr algn="r" rtl="1"/>
            <a:r>
              <a:rPr lang="fa-IR" sz="2000" b="1" dirty="0" smtClean="0">
                <a:cs typeface="2  Nazanin" pitchFamily="2" charset="-78"/>
              </a:rPr>
              <a:t>      آدامس </a:t>
            </a:r>
            <a:r>
              <a:rPr lang="fa-IR" sz="2000" b="1" dirty="0">
                <a:cs typeface="2  Nazanin" pitchFamily="2" charset="-78"/>
              </a:rPr>
              <a:t>بهترین راه  خارج کردن بوی سیگار از نفس می باشد. برای حفظ سلامت دندان ها، از آدامس بدون قند استفاده کنید. </a:t>
            </a:r>
            <a:endParaRPr lang="fa-IR" sz="2000" b="1" dirty="0" smtClean="0">
              <a:cs typeface="2  Nazanin" pitchFamily="2" charset="-78"/>
            </a:endParaRPr>
          </a:p>
          <a:p>
            <a:pPr algn="r" rtl="1"/>
            <a:r>
              <a:rPr lang="fa-IR" sz="2000" b="1" dirty="0">
                <a:cs typeface="2  Nazanin" pitchFamily="2" charset="-78"/>
              </a:rPr>
              <a:t> </a:t>
            </a:r>
            <a:r>
              <a:rPr lang="fa-IR" sz="2000" b="1" dirty="0" smtClean="0">
                <a:cs typeface="2  Nazanin" pitchFamily="2" charset="-78"/>
              </a:rPr>
              <a:t>     یک آدامس در هنگام سیگار کشیدن در دهان خود داشته باشید و بعد از اتمام سیگار آن را عوض کنید.</a:t>
            </a:r>
          </a:p>
          <a:p>
            <a:pPr marL="342900" indent="-342900" algn="r" rtl="1">
              <a:buFont typeface="Wingdings" pitchFamily="2" charset="2"/>
              <a:buChar char="ü"/>
            </a:pPr>
            <a:r>
              <a:rPr lang="fa-IR" sz="2000" b="1" dirty="0" smtClean="0">
                <a:cs typeface="2  Nazanin" pitchFamily="2" charset="-78"/>
              </a:rPr>
              <a:t>بهتر </a:t>
            </a:r>
            <a:r>
              <a:rPr lang="fa-IR" sz="2000" b="1" dirty="0">
                <a:cs typeface="2  Nazanin" pitchFamily="2" charset="-78"/>
              </a:rPr>
              <a:t>است که هنگام سیگار کشیدن توسط یک دستکش یا دستمال از تماس دست با سیگار جلوگیری کنید. (چوب سیگار)</a:t>
            </a:r>
          </a:p>
          <a:p>
            <a:pPr marL="342900" indent="-342900" algn="r" rtl="1">
              <a:buFont typeface="Wingdings" pitchFamily="2" charset="2"/>
              <a:buChar char="ü"/>
            </a:pPr>
            <a:r>
              <a:rPr lang="fa-IR" sz="2000" b="1" dirty="0">
                <a:cs typeface="2  Nazanin" pitchFamily="2" charset="-78"/>
              </a:rPr>
              <a:t>شستن دست‌ها با یک صابون معطر بهترین روش برای بردن بوی بد سیگار است. برای آقایان، شستن ریش‌ها و سبیل نیز تاثیر بسیاری</a:t>
            </a:r>
          </a:p>
          <a:p>
            <a:pPr algn="r"/>
            <a:r>
              <a:rPr lang="fa-IR" sz="2000" b="1" dirty="0">
                <a:cs typeface="2  Nazanin" pitchFamily="2" charset="-78"/>
              </a:rPr>
              <a:t>      در مخفی کردن بوی سیگار خواهد داشت.بیشتر بوی سیگار ، هنگام تو دادن دود به دست منتقل می شود.</a:t>
            </a:r>
          </a:p>
        </p:txBody>
      </p:sp>
    </p:spTree>
    <p:extLst>
      <p:ext uri="{BB962C8B-B14F-4D97-AF65-F5344CB8AC3E}">
        <p14:creationId xmlns:p14="http://schemas.microsoft.com/office/powerpoint/2010/main" val="983626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34"/>
                                        </p:tgtEl>
                                        <p:attrNameLst>
                                          <p:attrName>style.visibility</p:attrName>
                                        </p:attrNameLst>
                                      </p:cBhvr>
                                      <p:to>
                                        <p:strVal val="visible"/>
                                      </p:to>
                                    </p:set>
                                    <p:animEffect transition="in" filter="wipe(down)">
                                      <p:cBhvr>
                                        <p:cTn id="7" dur="500"/>
                                        <p:tgtEl>
                                          <p:spTgt spid="103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31"/>
                                        </p:tgtEl>
                                        <p:attrNameLst>
                                          <p:attrName>style.visibility</p:attrName>
                                        </p:attrNameLst>
                                      </p:cBhvr>
                                      <p:to>
                                        <p:strVal val="visible"/>
                                      </p:to>
                                    </p:set>
                                    <p:animEffect transition="in" filter="circle(in)">
                                      <p:cBhvr>
                                        <p:cTn id="12" dur="2000"/>
                                        <p:tgtEl>
                                          <p:spTgt spid="103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30"/>
                                        </p:tgtEl>
                                        <p:attrNameLst>
                                          <p:attrName>style.visibility</p:attrName>
                                        </p:attrNameLst>
                                      </p:cBhvr>
                                      <p:to>
                                        <p:strVal val="visible"/>
                                      </p:to>
                                    </p:set>
                                    <p:animEffect transition="in" filter="circle(in)">
                                      <p:cBhvr>
                                        <p:cTn id="17" dur="2000"/>
                                        <p:tgtEl>
                                          <p:spTgt spid="103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32"/>
                                        </p:tgtEl>
                                        <p:attrNameLst>
                                          <p:attrName>style.visibility</p:attrName>
                                        </p:attrNameLst>
                                      </p:cBhvr>
                                      <p:to>
                                        <p:strVal val="visible"/>
                                      </p:to>
                                    </p:set>
                                    <p:animEffect transition="in" filter="barn(inVertical)">
                                      <p:cBhvr>
                                        <p:cTn id="22" dur="500"/>
                                        <p:tgtEl>
                                          <p:spTgt spid="103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29"/>
                                        </p:tgtEl>
                                        <p:attrNameLst>
                                          <p:attrName>style.visibility</p:attrName>
                                        </p:attrNameLst>
                                      </p:cBhvr>
                                      <p:to>
                                        <p:strVal val="visible"/>
                                      </p:to>
                                    </p:set>
                                    <p:animEffect transition="in" filter="barn(inVertical)">
                                      <p:cBhvr>
                                        <p:cTn id="27" dur="500"/>
                                        <p:tgtEl>
                                          <p:spTgt spid="102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033"/>
                                        </p:tgtEl>
                                        <p:attrNameLst>
                                          <p:attrName>style.visibility</p:attrName>
                                        </p:attrNameLst>
                                      </p:cBhvr>
                                      <p:to>
                                        <p:strVal val="visible"/>
                                      </p:to>
                                    </p:set>
                                    <p:animEffect transition="in" filter="barn(inVertical)">
                                      <p:cBhvr>
                                        <p:cTn id="32" dur="500"/>
                                        <p:tgtEl>
                                          <p:spTgt spid="103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028"/>
                                        </p:tgtEl>
                                        <p:attrNameLst>
                                          <p:attrName>style.visibility</p:attrName>
                                        </p:attrNameLst>
                                      </p:cBhvr>
                                      <p:to>
                                        <p:strVal val="visible"/>
                                      </p:to>
                                    </p:set>
                                    <p:animEffect transition="in" filter="barn(inVertical)">
                                      <p:cBhvr>
                                        <p:cTn id="37" dur="500"/>
                                        <p:tgtEl>
                                          <p:spTgt spid="1028"/>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xEl>
                                              <p:pRg st="0" end="0"/>
                                            </p:txEl>
                                          </p:spTgt>
                                        </p:tgtEl>
                                        <p:attrNameLst>
                                          <p:attrName>style.visibility</p:attrName>
                                        </p:attrNameLst>
                                      </p:cBhvr>
                                      <p:to>
                                        <p:strVal val="visible"/>
                                      </p:to>
                                    </p:set>
                                    <p:animEffect transition="in" filter="fade">
                                      <p:cBhvr>
                                        <p:cTn id="42" dur="1000"/>
                                        <p:tgtEl>
                                          <p:spTgt spid="4">
                                            <p:txEl>
                                              <p:pRg st="0" end="0"/>
                                            </p:txEl>
                                          </p:spTgt>
                                        </p:tgtEl>
                                      </p:cBhvr>
                                    </p:animEffect>
                                    <p:anim calcmode="lin" valueType="num">
                                      <p:cBhvr>
                                        <p:cTn id="43"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4">
                                            <p:txEl>
                                              <p:pRg st="1" end="1"/>
                                            </p:txEl>
                                          </p:spTgt>
                                        </p:tgtEl>
                                        <p:attrNameLst>
                                          <p:attrName>style.visibility</p:attrName>
                                        </p:attrNameLst>
                                      </p:cBhvr>
                                      <p:to>
                                        <p:strVal val="visible"/>
                                      </p:to>
                                    </p:set>
                                    <p:animEffect transition="in" filter="fade">
                                      <p:cBhvr>
                                        <p:cTn id="49" dur="1000"/>
                                        <p:tgtEl>
                                          <p:spTgt spid="4">
                                            <p:txEl>
                                              <p:pRg st="1" end="1"/>
                                            </p:txEl>
                                          </p:spTgt>
                                        </p:tgtEl>
                                      </p:cBhvr>
                                    </p:animEffect>
                                    <p:anim calcmode="lin" valueType="num">
                                      <p:cBhvr>
                                        <p:cTn id="50"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4">
                                            <p:txEl>
                                              <p:pRg st="2" end="2"/>
                                            </p:txEl>
                                          </p:spTgt>
                                        </p:tgtEl>
                                        <p:attrNameLst>
                                          <p:attrName>style.visibility</p:attrName>
                                        </p:attrNameLst>
                                      </p:cBhvr>
                                      <p:to>
                                        <p:strVal val="visible"/>
                                      </p:to>
                                    </p:set>
                                    <p:animEffect transition="in" filter="fade">
                                      <p:cBhvr>
                                        <p:cTn id="56" dur="1000"/>
                                        <p:tgtEl>
                                          <p:spTgt spid="4">
                                            <p:txEl>
                                              <p:pRg st="2" end="2"/>
                                            </p:txEl>
                                          </p:spTgt>
                                        </p:tgtEl>
                                      </p:cBhvr>
                                    </p:animEffect>
                                    <p:anim calcmode="lin" valueType="num">
                                      <p:cBhvr>
                                        <p:cTn id="57"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58"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4">
                                            <p:txEl>
                                              <p:pRg st="3" end="3"/>
                                            </p:txEl>
                                          </p:spTgt>
                                        </p:tgtEl>
                                        <p:attrNameLst>
                                          <p:attrName>style.visibility</p:attrName>
                                        </p:attrNameLst>
                                      </p:cBhvr>
                                      <p:to>
                                        <p:strVal val="visible"/>
                                      </p:to>
                                    </p:set>
                                    <p:animEffect transition="in" filter="fade">
                                      <p:cBhvr>
                                        <p:cTn id="63" dur="1000"/>
                                        <p:tgtEl>
                                          <p:spTgt spid="4">
                                            <p:txEl>
                                              <p:pRg st="3" end="3"/>
                                            </p:txEl>
                                          </p:spTgt>
                                        </p:tgtEl>
                                      </p:cBhvr>
                                    </p:animEffect>
                                    <p:anim calcmode="lin" valueType="num">
                                      <p:cBhvr>
                                        <p:cTn id="64"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65" dur="1000" fill="hold"/>
                                        <p:tgtEl>
                                          <p:spTgt spid="4">
                                            <p:txEl>
                                              <p:pRg st="3" end="3"/>
                                            </p:txEl>
                                          </p:spTgt>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4">
                                            <p:txEl>
                                              <p:pRg st="4" end="4"/>
                                            </p:txEl>
                                          </p:spTgt>
                                        </p:tgtEl>
                                        <p:attrNameLst>
                                          <p:attrName>style.visibility</p:attrName>
                                        </p:attrNameLst>
                                      </p:cBhvr>
                                      <p:to>
                                        <p:strVal val="visible"/>
                                      </p:to>
                                    </p:set>
                                    <p:animEffect transition="in" filter="fade">
                                      <p:cBhvr>
                                        <p:cTn id="68" dur="1000"/>
                                        <p:tgtEl>
                                          <p:spTgt spid="4">
                                            <p:txEl>
                                              <p:pRg st="4" end="4"/>
                                            </p:txEl>
                                          </p:spTgt>
                                        </p:tgtEl>
                                      </p:cBhvr>
                                    </p:animEffect>
                                    <p:anim calcmode="lin" valueType="num">
                                      <p:cBhvr>
                                        <p:cTn id="69"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70" dur="1000" fill="hold"/>
                                        <p:tgtEl>
                                          <p:spTgt spid="4">
                                            <p:txEl>
                                              <p:pRg st="4" end="4"/>
                                            </p:txEl>
                                          </p:spTgt>
                                        </p:tgtEl>
                                        <p:attrNameLst>
                                          <p:attrName>ppt_y</p:attrName>
                                        </p:attrNameLst>
                                      </p:cBhvr>
                                      <p:tavLst>
                                        <p:tav tm="0">
                                          <p:val>
                                            <p:strVal val="#ppt_y+.1"/>
                                          </p:val>
                                        </p:tav>
                                        <p:tav tm="100000">
                                          <p:val>
                                            <p:strVal val="#ppt_y"/>
                                          </p:val>
                                        </p:tav>
                                      </p:tavLst>
                                    </p:anim>
                                  </p:childTnLst>
                                </p:cTn>
                              </p:par>
                              <p:par>
                                <p:cTn id="71" presetID="42" presetClass="entr" presetSubtype="0" fill="hold" nodeType="withEffect">
                                  <p:stCondLst>
                                    <p:cond delay="0"/>
                                  </p:stCondLst>
                                  <p:childTnLst>
                                    <p:set>
                                      <p:cBhvr>
                                        <p:cTn id="72" dur="1" fill="hold">
                                          <p:stCondLst>
                                            <p:cond delay="0"/>
                                          </p:stCondLst>
                                        </p:cTn>
                                        <p:tgtEl>
                                          <p:spTgt spid="4">
                                            <p:txEl>
                                              <p:pRg st="5" end="5"/>
                                            </p:txEl>
                                          </p:spTgt>
                                        </p:tgtEl>
                                        <p:attrNameLst>
                                          <p:attrName>style.visibility</p:attrName>
                                        </p:attrNameLst>
                                      </p:cBhvr>
                                      <p:to>
                                        <p:strVal val="visible"/>
                                      </p:to>
                                    </p:set>
                                    <p:animEffect transition="in" filter="fade">
                                      <p:cBhvr>
                                        <p:cTn id="73" dur="1000"/>
                                        <p:tgtEl>
                                          <p:spTgt spid="4">
                                            <p:txEl>
                                              <p:pRg st="5" end="5"/>
                                            </p:txEl>
                                          </p:spTgt>
                                        </p:tgtEl>
                                      </p:cBhvr>
                                    </p:animEffect>
                                    <p:anim calcmode="lin" valueType="num">
                                      <p:cBhvr>
                                        <p:cTn id="74"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75"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nodeType="clickEffect">
                                  <p:stCondLst>
                                    <p:cond delay="0"/>
                                  </p:stCondLst>
                                  <p:childTnLst>
                                    <p:set>
                                      <p:cBhvr>
                                        <p:cTn id="79" dur="1" fill="hold">
                                          <p:stCondLst>
                                            <p:cond delay="0"/>
                                          </p:stCondLst>
                                        </p:cTn>
                                        <p:tgtEl>
                                          <p:spTgt spid="4">
                                            <p:txEl>
                                              <p:pRg st="6" end="6"/>
                                            </p:txEl>
                                          </p:spTgt>
                                        </p:tgtEl>
                                        <p:attrNameLst>
                                          <p:attrName>style.visibility</p:attrName>
                                        </p:attrNameLst>
                                      </p:cBhvr>
                                      <p:to>
                                        <p:strVal val="visible"/>
                                      </p:to>
                                    </p:set>
                                    <p:animEffect transition="in" filter="fade">
                                      <p:cBhvr>
                                        <p:cTn id="80" dur="1000"/>
                                        <p:tgtEl>
                                          <p:spTgt spid="4">
                                            <p:txEl>
                                              <p:pRg st="6" end="6"/>
                                            </p:txEl>
                                          </p:spTgt>
                                        </p:tgtEl>
                                      </p:cBhvr>
                                    </p:animEffect>
                                    <p:anim calcmode="lin" valueType="num">
                                      <p:cBhvr>
                                        <p:cTn id="81"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82"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42" presetClass="entr" presetSubtype="0" fill="hold" nodeType="clickEffect">
                                  <p:stCondLst>
                                    <p:cond delay="0"/>
                                  </p:stCondLst>
                                  <p:childTnLst>
                                    <p:set>
                                      <p:cBhvr>
                                        <p:cTn id="86" dur="1" fill="hold">
                                          <p:stCondLst>
                                            <p:cond delay="0"/>
                                          </p:stCondLst>
                                        </p:cTn>
                                        <p:tgtEl>
                                          <p:spTgt spid="4">
                                            <p:txEl>
                                              <p:pRg st="7" end="7"/>
                                            </p:txEl>
                                          </p:spTgt>
                                        </p:tgtEl>
                                        <p:attrNameLst>
                                          <p:attrName>style.visibility</p:attrName>
                                        </p:attrNameLst>
                                      </p:cBhvr>
                                      <p:to>
                                        <p:strVal val="visible"/>
                                      </p:to>
                                    </p:set>
                                    <p:animEffect transition="in" filter="fade">
                                      <p:cBhvr>
                                        <p:cTn id="87" dur="1000"/>
                                        <p:tgtEl>
                                          <p:spTgt spid="4">
                                            <p:txEl>
                                              <p:pRg st="7" end="7"/>
                                            </p:txEl>
                                          </p:spTgt>
                                        </p:tgtEl>
                                      </p:cBhvr>
                                    </p:animEffect>
                                    <p:anim calcmode="lin" valueType="num">
                                      <p:cBhvr>
                                        <p:cTn id="88"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89" dur="1000" fill="hold"/>
                                        <p:tgtEl>
                                          <p:spTgt spid="4">
                                            <p:txEl>
                                              <p:pRg st="7" end="7"/>
                                            </p:txEl>
                                          </p:spTgt>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4">
                                            <p:txEl>
                                              <p:pRg st="8" end="8"/>
                                            </p:txEl>
                                          </p:spTgt>
                                        </p:tgtEl>
                                        <p:attrNameLst>
                                          <p:attrName>style.visibility</p:attrName>
                                        </p:attrNameLst>
                                      </p:cBhvr>
                                      <p:to>
                                        <p:strVal val="visible"/>
                                      </p:to>
                                    </p:set>
                                    <p:animEffect transition="in" filter="fade">
                                      <p:cBhvr>
                                        <p:cTn id="92" dur="1000"/>
                                        <p:tgtEl>
                                          <p:spTgt spid="4">
                                            <p:txEl>
                                              <p:pRg st="8" end="8"/>
                                            </p:txEl>
                                          </p:spTgt>
                                        </p:tgtEl>
                                      </p:cBhvr>
                                    </p:animEffect>
                                    <p:anim calcmode="lin" valueType="num">
                                      <p:cBhvr>
                                        <p:cTn id="93"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94" dur="1000" fill="hold"/>
                                        <p:tgtEl>
                                          <p:spTgt spid="4">
                                            <p:txEl>
                                              <p:pRg st="8" end="8"/>
                                            </p:txEl>
                                          </p:spTgt>
                                        </p:tgtEl>
                                        <p:attrNameLst>
                                          <p:attrName>ppt_y</p:attrName>
                                        </p:attrNameLst>
                                      </p:cBhvr>
                                      <p:tavLst>
                                        <p:tav tm="0">
                                          <p:val>
                                            <p:strVal val="#ppt_y+.1"/>
                                          </p:val>
                                        </p:tav>
                                        <p:tav tm="100000">
                                          <p:val>
                                            <p:strVal val="#ppt_y"/>
                                          </p:val>
                                        </p:tav>
                                      </p:tavLst>
                                    </p:anim>
                                  </p:childTnLst>
                                </p:cTn>
                              </p:par>
                              <p:par>
                                <p:cTn id="95" presetID="42" presetClass="entr" presetSubtype="0" fill="hold" nodeType="withEffect">
                                  <p:stCondLst>
                                    <p:cond delay="0"/>
                                  </p:stCondLst>
                                  <p:childTnLst>
                                    <p:set>
                                      <p:cBhvr>
                                        <p:cTn id="96" dur="1" fill="hold">
                                          <p:stCondLst>
                                            <p:cond delay="0"/>
                                          </p:stCondLst>
                                        </p:cTn>
                                        <p:tgtEl>
                                          <p:spTgt spid="4">
                                            <p:txEl>
                                              <p:pRg st="9" end="9"/>
                                            </p:txEl>
                                          </p:spTgt>
                                        </p:tgtEl>
                                        <p:attrNameLst>
                                          <p:attrName>style.visibility</p:attrName>
                                        </p:attrNameLst>
                                      </p:cBhvr>
                                      <p:to>
                                        <p:strVal val="visible"/>
                                      </p:to>
                                    </p:set>
                                    <p:animEffect transition="in" filter="fade">
                                      <p:cBhvr>
                                        <p:cTn id="97" dur="1000"/>
                                        <p:tgtEl>
                                          <p:spTgt spid="4">
                                            <p:txEl>
                                              <p:pRg st="9" end="9"/>
                                            </p:txEl>
                                          </p:spTgt>
                                        </p:tgtEl>
                                      </p:cBhvr>
                                    </p:animEffect>
                                    <p:anim calcmode="lin" valueType="num">
                                      <p:cBhvr>
                                        <p:cTn id="98" dur="1000" fill="hold"/>
                                        <p:tgtEl>
                                          <p:spTgt spid="4">
                                            <p:txEl>
                                              <p:pRg st="9" end="9"/>
                                            </p:txEl>
                                          </p:spTgt>
                                        </p:tgtEl>
                                        <p:attrNameLst>
                                          <p:attrName>ppt_x</p:attrName>
                                        </p:attrNameLst>
                                      </p:cBhvr>
                                      <p:tavLst>
                                        <p:tav tm="0">
                                          <p:val>
                                            <p:strVal val="#ppt_x"/>
                                          </p:val>
                                        </p:tav>
                                        <p:tav tm="100000">
                                          <p:val>
                                            <p:strVal val="#ppt_x"/>
                                          </p:val>
                                        </p:tav>
                                      </p:tavLst>
                                    </p:anim>
                                    <p:anim calcmode="lin" valueType="num">
                                      <p:cBhvr>
                                        <p:cTn id="99" dur="1000" fill="hold"/>
                                        <p:tgtEl>
                                          <p:spTgt spid="4">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42" presetClass="entr" presetSubtype="0" fill="hold" nodeType="clickEffect">
                                  <p:stCondLst>
                                    <p:cond delay="0"/>
                                  </p:stCondLst>
                                  <p:childTnLst>
                                    <p:set>
                                      <p:cBhvr>
                                        <p:cTn id="103" dur="1" fill="hold">
                                          <p:stCondLst>
                                            <p:cond delay="0"/>
                                          </p:stCondLst>
                                        </p:cTn>
                                        <p:tgtEl>
                                          <p:spTgt spid="4">
                                            <p:txEl>
                                              <p:pRg st="10" end="10"/>
                                            </p:txEl>
                                          </p:spTgt>
                                        </p:tgtEl>
                                        <p:attrNameLst>
                                          <p:attrName>style.visibility</p:attrName>
                                        </p:attrNameLst>
                                      </p:cBhvr>
                                      <p:to>
                                        <p:strVal val="visible"/>
                                      </p:to>
                                    </p:set>
                                    <p:animEffect transition="in" filter="fade">
                                      <p:cBhvr>
                                        <p:cTn id="104" dur="1000"/>
                                        <p:tgtEl>
                                          <p:spTgt spid="4">
                                            <p:txEl>
                                              <p:pRg st="10" end="10"/>
                                            </p:txEl>
                                          </p:spTgt>
                                        </p:tgtEl>
                                      </p:cBhvr>
                                    </p:animEffect>
                                    <p:anim calcmode="lin" valueType="num">
                                      <p:cBhvr>
                                        <p:cTn id="105" dur="1000" fill="hold"/>
                                        <p:tgtEl>
                                          <p:spTgt spid="4">
                                            <p:txEl>
                                              <p:pRg st="10" end="10"/>
                                            </p:txEl>
                                          </p:spTgt>
                                        </p:tgtEl>
                                        <p:attrNameLst>
                                          <p:attrName>ppt_x</p:attrName>
                                        </p:attrNameLst>
                                      </p:cBhvr>
                                      <p:tavLst>
                                        <p:tav tm="0">
                                          <p:val>
                                            <p:strVal val="#ppt_x"/>
                                          </p:val>
                                        </p:tav>
                                        <p:tav tm="100000">
                                          <p:val>
                                            <p:strVal val="#ppt_x"/>
                                          </p:val>
                                        </p:tav>
                                      </p:tavLst>
                                    </p:anim>
                                    <p:anim calcmode="lin" valueType="num">
                                      <p:cBhvr>
                                        <p:cTn id="106" dur="1000" fill="hold"/>
                                        <p:tgtEl>
                                          <p:spTgt spid="4">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42" presetClass="entr" presetSubtype="0" fill="hold" nodeType="clickEffect">
                                  <p:stCondLst>
                                    <p:cond delay="0"/>
                                  </p:stCondLst>
                                  <p:childTnLst>
                                    <p:set>
                                      <p:cBhvr>
                                        <p:cTn id="110" dur="1" fill="hold">
                                          <p:stCondLst>
                                            <p:cond delay="0"/>
                                          </p:stCondLst>
                                        </p:cTn>
                                        <p:tgtEl>
                                          <p:spTgt spid="4">
                                            <p:txEl>
                                              <p:pRg st="11" end="11"/>
                                            </p:txEl>
                                          </p:spTgt>
                                        </p:tgtEl>
                                        <p:attrNameLst>
                                          <p:attrName>style.visibility</p:attrName>
                                        </p:attrNameLst>
                                      </p:cBhvr>
                                      <p:to>
                                        <p:strVal val="visible"/>
                                      </p:to>
                                    </p:set>
                                    <p:animEffect transition="in" filter="fade">
                                      <p:cBhvr>
                                        <p:cTn id="111" dur="1000"/>
                                        <p:tgtEl>
                                          <p:spTgt spid="4">
                                            <p:txEl>
                                              <p:pRg st="11" end="11"/>
                                            </p:txEl>
                                          </p:spTgt>
                                        </p:tgtEl>
                                      </p:cBhvr>
                                    </p:animEffect>
                                    <p:anim calcmode="lin" valueType="num">
                                      <p:cBhvr>
                                        <p:cTn id="112" dur="1000" fill="hold"/>
                                        <p:tgtEl>
                                          <p:spTgt spid="4">
                                            <p:txEl>
                                              <p:pRg st="11" end="11"/>
                                            </p:txEl>
                                          </p:spTgt>
                                        </p:tgtEl>
                                        <p:attrNameLst>
                                          <p:attrName>ppt_x</p:attrName>
                                        </p:attrNameLst>
                                      </p:cBhvr>
                                      <p:tavLst>
                                        <p:tav tm="0">
                                          <p:val>
                                            <p:strVal val="#ppt_x"/>
                                          </p:val>
                                        </p:tav>
                                        <p:tav tm="100000">
                                          <p:val>
                                            <p:strVal val="#ppt_x"/>
                                          </p:val>
                                        </p:tav>
                                      </p:tavLst>
                                    </p:anim>
                                    <p:anim calcmode="lin" valueType="num">
                                      <p:cBhvr>
                                        <p:cTn id="113" dur="1000" fill="hold"/>
                                        <p:tgtEl>
                                          <p:spTgt spid="4">
                                            <p:txEl>
                                              <p:pRg st="11" end="11"/>
                                            </p:txEl>
                                          </p:spTgt>
                                        </p:tgtEl>
                                        <p:attrNameLst>
                                          <p:attrName>ppt_y</p:attrName>
                                        </p:attrNameLst>
                                      </p:cBhvr>
                                      <p:tavLst>
                                        <p:tav tm="0">
                                          <p:val>
                                            <p:strVal val="#ppt_y+.1"/>
                                          </p:val>
                                        </p:tav>
                                        <p:tav tm="100000">
                                          <p:val>
                                            <p:strVal val="#ppt_y"/>
                                          </p:val>
                                        </p:tav>
                                      </p:tavLst>
                                    </p:anim>
                                  </p:childTnLst>
                                </p:cTn>
                              </p:par>
                              <p:par>
                                <p:cTn id="114" presetID="42" presetClass="entr" presetSubtype="0" fill="hold" nodeType="withEffect">
                                  <p:stCondLst>
                                    <p:cond delay="0"/>
                                  </p:stCondLst>
                                  <p:childTnLst>
                                    <p:set>
                                      <p:cBhvr>
                                        <p:cTn id="115" dur="1" fill="hold">
                                          <p:stCondLst>
                                            <p:cond delay="0"/>
                                          </p:stCondLst>
                                        </p:cTn>
                                        <p:tgtEl>
                                          <p:spTgt spid="4">
                                            <p:txEl>
                                              <p:pRg st="12" end="12"/>
                                            </p:txEl>
                                          </p:spTgt>
                                        </p:tgtEl>
                                        <p:attrNameLst>
                                          <p:attrName>style.visibility</p:attrName>
                                        </p:attrNameLst>
                                      </p:cBhvr>
                                      <p:to>
                                        <p:strVal val="visible"/>
                                      </p:to>
                                    </p:set>
                                    <p:animEffect transition="in" filter="fade">
                                      <p:cBhvr>
                                        <p:cTn id="116" dur="1000"/>
                                        <p:tgtEl>
                                          <p:spTgt spid="4">
                                            <p:txEl>
                                              <p:pRg st="12" end="12"/>
                                            </p:txEl>
                                          </p:spTgt>
                                        </p:tgtEl>
                                      </p:cBhvr>
                                    </p:animEffect>
                                    <p:anim calcmode="lin" valueType="num">
                                      <p:cBhvr>
                                        <p:cTn id="117" dur="1000" fill="hold"/>
                                        <p:tgtEl>
                                          <p:spTgt spid="4">
                                            <p:txEl>
                                              <p:pRg st="12" end="12"/>
                                            </p:txEl>
                                          </p:spTgt>
                                        </p:tgtEl>
                                        <p:attrNameLst>
                                          <p:attrName>ppt_x</p:attrName>
                                        </p:attrNameLst>
                                      </p:cBhvr>
                                      <p:tavLst>
                                        <p:tav tm="0">
                                          <p:val>
                                            <p:strVal val="#ppt_x"/>
                                          </p:val>
                                        </p:tav>
                                        <p:tav tm="100000">
                                          <p:val>
                                            <p:strVal val="#ppt_x"/>
                                          </p:val>
                                        </p:tav>
                                      </p:tavLst>
                                    </p:anim>
                                    <p:anim calcmode="lin" valueType="num">
                                      <p:cBhvr>
                                        <p:cTn id="118" dur="1000" fill="hold"/>
                                        <p:tgtEl>
                                          <p:spTgt spid="4">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3060" y="1101664"/>
            <a:ext cx="8705879" cy="508585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4" name="Rectangle 3"/>
          <p:cNvSpPr/>
          <p:nvPr/>
        </p:nvSpPr>
        <p:spPr>
          <a:xfrm rot="21129377">
            <a:off x="2489489" y="2269848"/>
            <a:ext cx="4756962" cy="3416320"/>
          </a:xfrm>
          <a:prstGeom prst="rect">
            <a:avLst/>
          </a:prstGeom>
        </p:spPr>
        <p:txBody>
          <a:bodyPr wrap="square">
            <a:spAutoFit/>
          </a:bodyPr>
          <a:lstStyle/>
          <a:p>
            <a:pPr algn="just" rtl="1"/>
            <a:r>
              <a:rPr lang="fa-IR" sz="3600" b="1" dirty="0">
                <a:solidFill>
                  <a:srgbClr val="FFFFCC"/>
                </a:solidFill>
                <a:cs typeface="B Nazanin" pitchFamily="2" charset="-78"/>
              </a:rPr>
              <a:t>خداوند در قرآن </a:t>
            </a:r>
            <a:r>
              <a:rPr lang="fa-IR" sz="3600" b="1" dirty="0" smtClean="0">
                <a:solidFill>
                  <a:srgbClr val="FFFFCC"/>
                </a:solidFill>
                <a:cs typeface="B Nazanin" pitchFamily="2" charset="-78"/>
              </a:rPr>
              <a:t>مي‌فرمايد :</a:t>
            </a:r>
          </a:p>
          <a:p>
            <a:pPr algn="just" rtl="1"/>
            <a:endParaRPr lang="fa-IR" sz="3600" b="1" dirty="0" smtClean="0">
              <a:solidFill>
                <a:srgbClr val="FFFFCC"/>
              </a:solidFill>
              <a:cs typeface="B Nazanin" pitchFamily="2" charset="-78"/>
            </a:endParaRPr>
          </a:p>
          <a:p>
            <a:pPr algn="just" rtl="1"/>
            <a:r>
              <a:rPr lang="fa-IR" sz="3600" b="1" dirty="0" smtClean="0">
                <a:solidFill>
                  <a:srgbClr val="FFFFCC"/>
                </a:solidFill>
                <a:cs typeface="B Nazanin" pitchFamily="2" charset="-78"/>
              </a:rPr>
              <a:t> </a:t>
            </a:r>
            <a:r>
              <a:rPr lang="fa-IR" sz="3600" b="1" dirty="0">
                <a:solidFill>
                  <a:srgbClr val="FFFFCC"/>
                </a:solidFill>
                <a:cs typeface="B Nazanin" pitchFamily="2" charset="-78"/>
              </a:rPr>
              <a:t>چون به شما درود گفته شد، شما به [صورتي] بهتر از آن درود گوييد يا همان را [در پاسخ] برگردانيد</a:t>
            </a:r>
            <a:r>
              <a:rPr lang="fa-IR" sz="3600" dirty="0">
                <a:solidFill>
                  <a:srgbClr val="FFFFCC"/>
                </a:solidFill>
                <a:cs typeface="B Nazanin" pitchFamily="2" charset="-78"/>
              </a:rPr>
              <a:t>. </a:t>
            </a:r>
          </a:p>
        </p:txBody>
      </p:sp>
    </p:spTree>
    <p:extLst>
      <p:ext uri="{BB962C8B-B14F-4D97-AF65-F5344CB8AC3E}">
        <p14:creationId xmlns:p14="http://schemas.microsoft.com/office/powerpoint/2010/main" val="30901434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1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11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1100"/>
                                        <p:tgtEl>
                                          <p:spTgt spid="4">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 calcmode="lin" valueType="num">
                                      <p:cBhvr>
                                        <p:cTn id="12" dur="1100" fill="hold"/>
                                        <p:tgtEl>
                                          <p:spTgt spid="4">
                                            <p:txEl>
                                              <p:pRg st="2" end="2"/>
                                            </p:txEl>
                                          </p:spTgt>
                                        </p:tgtEl>
                                        <p:attrNameLst>
                                          <p:attrName>ppt_w</p:attrName>
                                        </p:attrNameLst>
                                      </p:cBhvr>
                                      <p:tavLst>
                                        <p:tav tm="0">
                                          <p:val>
                                            <p:fltVal val="0"/>
                                          </p:val>
                                        </p:tav>
                                        <p:tav tm="100000">
                                          <p:val>
                                            <p:strVal val="#ppt_w"/>
                                          </p:val>
                                        </p:tav>
                                      </p:tavLst>
                                    </p:anim>
                                    <p:anim calcmode="lin" valueType="num">
                                      <p:cBhvr>
                                        <p:cTn id="13" dur="11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14" dur="11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A.A\Desktop\yellow_tulips_wallpap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09148"/>
            <a:ext cx="8565777" cy="534885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505860" y="1017512"/>
            <a:ext cx="5634876" cy="3539430"/>
          </a:xfrm>
          <a:prstGeom prst="rect">
            <a:avLst/>
          </a:prstGeom>
          <a:noFill/>
        </p:spPr>
        <p:txBody>
          <a:bodyPr wrap="none" lIns="91440" tIns="45720" rIns="91440" bIns="45720">
            <a:spAutoFit/>
          </a:bodyPr>
          <a:lstStyle/>
          <a:p>
            <a:pPr algn="ctr"/>
            <a:r>
              <a:rPr lang="fa-IR" sz="5400" b="1" cap="none" spc="0" dirty="0" smtClean="0">
                <a:ln w="10541" cmpd="sng">
                  <a:solidFill>
                    <a:schemeClr val="accent1">
                      <a:shade val="88000"/>
                      <a:satMod val="110000"/>
                    </a:schemeClr>
                  </a:solidFill>
                  <a:prstDash val="solid"/>
                </a:ln>
                <a:solidFill>
                  <a:schemeClr val="accent6"/>
                </a:solidFill>
                <a:effectLst/>
                <a:cs typeface="B Nazanin" pitchFamily="2" charset="-78"/>
              </a:rPr>
              <a:t>نبایدهای سلام کردن :</a:t>
            </a:r>
          </a:p>
          <a:p>
            <a:pPr algn="ctr"/>
            <a:endParaRPr lang="fa-IR"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a:p>
            <a:pPr algn="r"/>
            <a:r>
              <a:rPr lang="fa-IR"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B Nazanin" pitchFamily="2" charset="-78"/>
              </a:rPr>
              <a:t>تکان سر به علامت سلام</a:t>
            </a:r>
          </a:p>
          <a:p>
            <a:pPr algn="r"/>
            <a:r>
              <a:rPr lang="fa-IR" sz="36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cs typeface="B Nazanin" pitchFamily="2" charset="-78"/>
              </a:rPr>
              <a:t>سلام آقایان به خانم های نا آشنا</a:t>
            </a:r>
          </a:p>
          <a:p>
            <a:pPr algn="r"/>
            <a:r>
              <a:rPr lang="fa-IR"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B Nazanin" pitchFamily="2" charset="-78"/>
              </a:rPr>
              <a:t>سلام کردن با سیگار بر گوشه ی لب</a:t>
            </a:r>
            <a:endParaRPr lang="en-US" sz="3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cs typeface="B Nazanin" pitchFamily="2" charset="-78"/>
            </a:endParaRPr>
          </a:p>
        </p:txBody>
      </p:sp>
    </p:spTree>
    <p:extLst>
      <p:ext uri="{BB962C8B-B14F-4D97-AF65-F5344CB8AC3E}">
        <p14:creationId xmlns:p14="http://schemas.microsoft.com/office/powerpoint/2010/main" val="2844453923"/>
      </p:ext>
    </p:extLst>
  </p:cSld>
  <p:clrMapOvr>
    <a:masterClrMapping/>
  </p:clrMapOvr>
  <p:transition>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decel="50000" fill="hold">
                                          <p:stCondLst>
                                            <p:cond delay="0"/>
                                          </p:stCondLst>
                                        </p:cTn>
                                        <p:tgtEl>
                                          <p:spTgt spid="4">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4">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C4220D"/>
      </a:accent1>
      <a:accent2>
        <a:srgbClr val="EB7712"/>
      </a:accent2>
      <a:accent3>
        <a:srgbClr val="ECBD31"/>
      </a:accent3>
      <a:accent4>
        <a:srgbClr val="92CE4A"/>
      </a:accent4>
      <a:accent5>
        <a:srgbClr val="50CFB4"/>
      </a:accent5>
      <a:accent6>
        <a:srgbClr val="0D8EC5"/>
      </a:accent6>
      <a:hlink>
        <a:srgbClr val="EA5A0C"/>
      </a:hlink>
      <a:folHlink>
        <a:srgbClr val="F09D3A"/>
      </a:folHlink>
    </a:clrScheme>
    <a:fontScheme name="Vapor Trail">
      <a:majorFont>
        <a:latin typeface="Century Gothic"/>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Vapor Trail" id="{4FDF2955-7D9C-493C-B9F9-C205151B46CD}" vid="{FE1EB5C7-81A8-4CBA-AE6E-B3BF73DC3895}"/>
    </a:ext>
  </a:extLst>
</a:theme>
</file>

<file path=docProps/app.xml><?xml version="1.0" encoding="utf-8"?>
<Properties xmlns="http://schemas.openxmlformats.org/officeDocument/2006/extended-properties" xmlns:vt="http://schemas.openxmlformats.org/officeDocument/2006/docPropsVTypes">
  <Template>TM04033937[[fn=Vapor Trail]]</Template>
  <TotalTime>566</TotalTime>
  <Words>1102</Words>
  <Application>Microsoft Office PowerPoint</Application>
  <PresentationFormat>Custom</PresentationFormat>
  <Paragraphs>83</Paragraphs>
  <Slides>25</Slides>
  <Notes>0</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Vapor Trail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مدیر آموزش</dc:creator>
  <cp:lastModifiedBy>A.A</cp:lastModifiedBy>
  <cp:revision>199</cp:revision>
  <dcterms:created xsi:type="dcterms:W3CDTF">2015-05-09T13:24:52Z</dcterms:created>
  <dcterms:modified xsi:type="dcterms:W3CDTF">2015-06-05T22:36:34Z</dcterms:modified>
</cp:coreProperties>
</file>