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9" r:id="rId3"/>
    <p:sldId id="261" r:id="rId4"/>
    <p:sldId id="266" r:id="rId5"/>
    <p:sldId id="263" r:id="rId6"/>
    <p:sldId id="265" r:id="rId7"/>
    <p:sldId id="281" r:id="rId8"/>
    <p:sldId id="259" r:id="rId9"/>
    <p:sldId id="284" r:id="rId10"/>
    <p:sldId id="282" r:id="rId11"/>
    <p:sldId id="283" r:id="rId12"/>
    <p:sldId id="264" r:id="rId13"/>
    <p:sldId id="276" r:id="rId14"/>
    <p:sldId id="273" r:id="rId15"/>
    <p:sldId id="267" r:id="rId16"/>
    <p:sldId id="269" r:id="rId17"/>
    <p:sldId id="27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97" autoAdjust="0"/>
    <p:restoredTop sz="94660"/>
  </p:normalViewPr>
  <p:slideViewPr>
    <p:cSldViewPr snapToGrid="0">
      <p:cViewPr>
        <p:scale>
          <a:sx n="73" d="100"/>
          <a:sy n="73" d="100"/>
        </p:scale>
        <p:origin x="-618"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6/18/2015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6/18/2015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6/18/2015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6/18/2015</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6/18/2015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6/18/2015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6/18/2015</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6/18/2015</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6/18/2015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6/18/2015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6/18/2015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gi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70" y="914401"/>
            <a:ext cx="10598665" cy="3889419"/>
          </a:xfrm>
          <a:prstGeom prst="rect">
            <a:avLst/>
          </a:prstGeom>
        </p:spPr>
      </p:pic>
    </p:spTree>
    <p:extLst>
      <p:ext uri="{BB962C8B-B14F-4D97-AF65-F5344CB8AC3E}">
        <p14:creationId xmlns:p14="http://schemas.microsoft.com/office/powerpoint/2010/main" val="35292121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38" y="1539408"/>
            <a:ext cx="3243263"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75" y="3025585"/>
            <a:ext cx="2693987" cy="377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30400" y="1990523"/>
            <a:ext cx="8550928" cy="3847207"/>
          </a:xfrm>
          <a:prstGeom prst="rect">
            <a:avLst/>
          </a:prstGeom>
        </p:spPr>
        <p:txBody>
          <a:bodyPr wrap="square">
            <a:spAutoFit/>
          </a:bodyPr>
          <a:lstStyle/>
          <a:p>
            <a:pPr algn="r"/>
            <a:r>
              <a:rPr lang="fa-IR" sz="2200" b="1" dirty="0">
                <a:cs typeface="B Nazanin" pitchFamily="2" charset="-78"/>
              </a:rPr>
              <a:t>لباس های رنگ روشن یا رنگارنگ و پر نقش و نگار نپوشید.طرح های ساده را انتخاب کنید.</a:t>
            </a:r>
          </a:p>
          <a:p>
            <a:pPr algn="r"/>
            <a:r>
              <a:rPr lang="fa-IR" sz="2200" b="1" dirty="0">
                <a:cs typeface="B Nazanin" pitchFamily="2" charset="-78"/>
              </a:rPr>
              <a:t>در جیب های بیرونی لباس خود ؛ خودکار،مداد،عینک،شانه و دیگر وسایل را قرار ندهید.</a:t>
            </a:r>
          </a:p>
          <a:p>
            <a:pPr algn="r"/>
            <a:r>
              <a:rPr lang="fa-IR" sz="2200" b="1" dirty="0">
                <a:cs typeface="B Nazanin" pitchFamily="2" charset="-78"/>
              </a:rPr>
              <a:t>کت و شلوار و پیراهن باید همیشه اتو شده و بدون لک باشد.</a:t>
            </a:r>
          </a:p>
          <a:p>
            <a:pPr algn="r"/>
            <a:r>
              <a:rPr lang="fa-IR" sz="2200" b="1" dirty="0">
                <a:cs typeface="B Nazanin" pitchFamily="2" charset="-78"/>
              </a:rPr>
              <a:t>در فضاهای رسمی، باید با کت و شلوار تیره تر و پیراهن سفید حضور یافت و نباید کت را در آورید.</a:t>
            </a:r>
          </a:p>
          <a:p>
            <a:pPr algn="r"/>
            <a:r>
              <a:rPr lang="fa-IR" sz="2200" b="1" dirty="0">
                <a:cs typeface="B Nazanin" pitchFamily="2" charset="-78"/>
              </a:rPr>
              <a:t>هرگز در مجامع عمومی موهای خود را شانه نزنید و لباس خود را مرتب نکنید.</a:t>
            </a:r>
          </a:p>
          <a:p>
            <a:pPr algn="r"/>
            <a:r>
              <a:rPr lang="fa-IR" sz="2200" b="1" dirty="0">
                <a:cs typeface="B Nazanin" pitchFamily="2" charset="-78"/>
              </a:rPr>
              <a:t>در تابستان می توان از کت و شلواری که تیره رنگ نیست،با کفش  هماهنگ آن استفاده نمود.</a:t>
            </a:r>
          </a:p>
          <a:p>
            <a:pPr algn="r"/>
            <a:r>
              <a:rPr lang="fa-IR" sz="2200" b="1" dirty="0" smtClean="0">
                <a:cs typeface="B Nazanin" pitchFamily="2" charset="-78"/>
              </a:rPr>
              <a:t>در محیط های رسمی هیچگاه کت خود را در نیاورید و یا گره ی کراوات خود را شل نکنید.</a:t>
            </a:r>
          </a:p>
          <a:p>
            <a:pPr algn="r"/>
            <a:r>
              <a:rPr lang="fa-IR" sz="2200" b="1" dirty="0" smtClean="0">
                <a:cs typeface="B Nazanin" pitchFamily="2" charset="-78"/>
              </a:rPr>
              <a:t>آستین </a:t>
            </a:r>
            <a:r>
              <a:rPr lang="fa-IR" sz="2200" b="1" dirty="0">
                <a:cs typeface="B Nazanin" pitchFamily="2" charset="-78"/>
              </a:rPr>
              <a:t>پیراهن باید مقداری از آستین کت بیرون باشد.</a:t>
            </a:r>
          </a:p>
        </p:txBody>
      </p:sp>
      <p:sp>
        <p:nvSpPr>
          <p:cNvPr id="2" name="Rectangle 1"/>
          <p:cNvSpPr/>
          <p:nvPr/>
        </p:nvSpPr>
        <p:spPr>
          <a:xfrm>
            <a:off x="3789568" y="929825"/>
            <a:ext cx="7832593" cy="707886"/>
          </a:xfrm>
          <a:prstGeom prst="rect">
            <a:avLst/>
          </a:prstGeom>
          <a:noFill/>
        </p:spPr>
        <p:txBody>
          <a:bodyPr wrap="none" lIns="91440" tIns="45720" rIns="91440" bIns="45720">
            <a:spAutoFit/>
          </a:bodyPr>
          <a:lstStyle/>
          <a:p>
            <a:pPr algn="ctr"/>
            <a:r>
              <a:rPr lang="fa-IR" sz="4000" b="1" cap="none" spc="0" dirty="0" smtClean="0">
                <a:ln w="1905"/>
                <a:solidFill>
                  <a:schemeClr val="accent5">
                    <a:lumMod val="50000"/>
                  </a:schemeClr>
                </a:solidFill>
                <a:effectLst>
                  <a:innerShdw blurRad="69850" dist="43180" dir="5400000">
                    <a:srgbClr val="000000">
                      <a:alpha val="65000"/>
                    </a:srgbClr>
                  </a:innerShdw>
                </a:effectLst>
              </a:rPr>
              <a:t>آداب پوشیدن پیراهن،کت و شلوار برای آقایان</a:t>
            </a:r>
            <a:endParaRPr lang="en-US" sz="4000" b="1" cap="none" spc="0" dirty="0">
              <a:ln w="1905"/>
              <a:solidFill>
                <a:schemeClr val="accent5">
                  <a:lumMod val="50000"/>
                </a:schemeClr>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3596598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4656"/>
            <a:ext cx="3187700" cy="515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413" y="2260600"/>
            <a:ext cx="6224587"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198066" y="1271518"/>
            <a:ext cx="6938682" cy="5262979"/>
          </a:xfrm>
          <a:prstGeom prst="rect">
            <a:avLst/>
          </a:prstGeom>
        </p:spPr>
        <p:txBody>
          <a:bodyPr wrap="square">
            <a:spAutoFit/>
          </a:bodyPr>
          <a:lstStyle/>
          <a:p>
            <a:pPr algn="r"/>
            <a:r>
              <a:rPr lang="fa-IR" sz="2400" b="1" dirty="0">
                <a:cs typeface="B Nazanin" pitchFamily="2" charset="-78"/>
              </a:rPr>
              <a:t>کفش ها باید واکس زده و براق باشد.</a:t>
            </a:r>
          </a:p>
          <a:p>
            <a:pPr algn="r"/>
            <a:r>
              <a:rPr lang="fa-IR" sz="2400" b="1" dirty="0">
                <a:cs typeface="B Nazanin" pitchFamily="2" charset="-78"/>
              </a:rPr>
              <a:t>رنگ جوراب باید مطابق با رنگ کفش و یا کت و شلوار انتخاب شود.از جوراب رنگ روشن استفاده نکنید.رنگ نوک مدادی و سرمه ای برای جوراب مناسب است.</a:t>
            </a:r>
          </a:p>
          <a:p>
            <a:pPr algn="r"/>
            <a:r>
              <a:rPr lang="fa-IR" sz="2400" b="1" dirty="0">
                <a:cs typeface="B Nazanin" pitchFamily="2" charset="-78"/>
              </a:rPr>
              <a:t>کفش مشکی برای هر کت و شلواری و با هر رنگی مناسب است.</a:t>
            </a:r>
          </a:p>
          <a:p>
            <a:pPr algn="r"/>
            <a:r>
              <a:rPr lang="fa-IR" sz="2400" b="1" dirty="0">
                <a:cs typeface="B Nazanin" pitchFamily="2" charset="-78"/>
              </a:rPr>
              <a:t>در لابی هتل(در حین کار) به هنگام تردد بین واحدهای اداری از دمپایی استفاده نکنید.</a:t>
            </a:r>
          </a:p>
          <a:p>
            <a:pPr algn="r"/>
            <a:r>
              <a:rPr lang="fa-IR" sz="2400" b="1" dirty="0">
                <a:cs typeface="B Nazanin" pitchFamily="2" charset="-78"/>
              </a:rPr>
              <a:t>در مجلس و میهمانی ها، پاها را از کفش خارج نکنید.</a:t>
            </a:r>
          </a:p>
          <a:p>
            <a:pPr algn="r"/>
            <a:r>
              <a:rPr lang="fa-IR" sz="2400" b="1" dirty="0">
                <a:cs typeface="B Nazanin" pitchFamily="2" charset="-78"/>
              </a:rPr>
              <a:t>هرگز در میهمانی ها،مجامع عمومی و یا در خیابان کفش هایتان را پاک نکنید.</a:t>
            </a:r>
          </a:p>
          <a:p>
            <a:pPr algn="r"/>
            <a:r>
              <a:rPr lang="fa-IR" sz="2400" b="1" dirty="0">
                <a:cs typeface="B Nazanin" pitchFamily="2" charset="-78"/>
              </a:rPr>
              <a:t>در میهمانی ها نباید کفش ورزشی به پا کرد.</a:t>
            </a:r>
          </a:p>
          <a:p>
            <a:pPr algn="r"/>
            <a:r>
              <a:rPr lang="fa-IR" sz="2400" b="1" dirty="0">
                <a:cs typeface="B Nazanin" pitchFamily="2" charset="-78"/>
              </a:rPr>
              <a:t>خانم ها در هتل نباید کفش پاشنه بلند بپوشند.</a:t>
            </a:r>
          </a:p>
          <a:p>
            <a:pPr algn="r"/>
            <a:r>
              <a:rPr lang="fa-IR" sz="2400" b="1" dirty="0">
                <a:cs typeface="B Nazanin" pitchFamily="2" charset="-78"/>
              </a:rPr>
              <a:t>از پوشیدن سندل خودداری کنید و از کفش چرمی یا جیر در </a:t>
            </a:r>
            <a:r>
              <a:rPr lang="fa-IR" sz="2400" b="1" dirty="0" smtClean="0">
                <a:cs typeface="B Nazanin" pitchFamily="2" charset="-78"/>
              </a:rPr>
              <a:t>محفل </a:t>
            </a:r>
            <a:r>
              <a:rPr lang="fa-IR" sz="2400" b="1" dirty="0">
                <a:cs typeface="B Nazanin" pitchFamily="2" charset="-78"/>
              </a:rPr>
              <a:t>رسمی استفاده </a:t>
            </a:r>
            <a:r>
              <a:rPr lang="fa-IR" sz="2400" b="1" dirty="0" smtClean="0">
                <a:cs typeface="B Nazanin" pitchFamily="2" charset="-78"/>
              </a:rPr>
              <a:t>نمایید.</a:t>
            </a:r>
            <a:endParaRPr lang="en-US" sz="2400" b="1" dirty="0">
              <a:cs typeface="B Nazanin" pitchFamily="2" charset="-78"/>
            </a:endParaRPr>
          </a:p>
        </p:txBody>
      </p:sp>
      <p:sp>
        <p:nvSpPr>
          <p:cNvPr id="2" name="Rectangle 1"/>
          <p:cNvSpPr/>
          <p:nvPr/>
        </p:nvSpPr>
        <p:spPr>
          <a:xfrm>
            <a:off x="4752650" y="560311"/>
            <a:ext cx="7258718" cy="584775"/>
          </a:xfrm>
          <a:prstGeom prst="rect">
            <a:avLst/>
          </a:prstGeom>
          <a:noFill/>
        </p:spPr>
        <p:txBody>
          <a:bodyPr wrap="none" lIns="91440" tIns="45720" rIns="91440" bIns="45720">
            <a:spAutoFit/>
          </a:bodyPr>
          <a:lstStyle/>
          <a:p>
            <a:pPr algn="ctr"/>
            <a:r>
              <a:rPr lang="fa-IR" sz="3200" b="1" cap="none" spc="0" dirty="0" smtClean="0">
                <a:ln w="1905"/>
                <a:solidFill>
                  <a:srgbClr val="0070C0"/>
                </a:solidFill>
                <a:effectLst>
                  <a:innerShdw blurRad="69850" dist="43180" dir="5400000">
                    <a:srgbClr val="000000">
                      <a:alpha val="65000"/>
                    </a:srgbClr>
                  </a:innerShdw>
                </a:effectLst>
                <a:cs typeface="B Nazanin" pitchFamily="2" charset="-78"/>
              </a:rPr>
              <a:t>آداب پوشیدن کفش و جوراب برای خانم ها و آقایان</a:t>
            </a:r>
            <a:endParaRPr lang="en-US" sz="3200" b="1" cap="none" spc="0" dirty="0">
              <a:ln w="1905"/>
              <a:solidFill>
                <a:srgbClr val="0070C0"/>
              </a:solidFill>
              <a:effectLst>
                <a:innerShdw blurRad="69850" dist="43180" dir="5400000">
                  <a:srgbClr val="000000">
                    <a:alpha val="65000"/>
                  </a:srgbClr>
                </a:innerShdw>
              </a:effectLst>
              <a:cs typeface="B Nazanin" pitchFamily="2" charset="-78"/>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3577" b="17812"/>
          <a:stretch/>
        </p:blipFill>
        <p:spPr bwMode="auto">
          <a:xfrm>
            <a:off x="603895" y="5177115"/>
            <a:ext cx="2195062" cy="1506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4343" y="1271518"/>
            <a:ext cx="159702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740" t="19711" r="1640" b="13551"/>
          <a:stretch/>
        </p:blipFill>
        <p:spPr bwMode="auto">
          <a:xfrm>
            <a:off x="10259384" y="2983198"/>
            <a:ext cx="1770897" cy="97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flipH="1">
            <a:off x="497541" y="4935071"/>
            <a:ext cx="2501153" cy="1748115"/>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497541" y="5177115"/>
            <a:ext cx="2301416" cy="1506071"/>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10414343" y="1271518"/>
            <a:ext cx="1615938" cy="1603375"/>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flipH="1">
            <a:off x="10414343" y="1271518"/>
            <a:ext cx="1615938" cy="1603375"/>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988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anim calcmode="lin" valueType="num">
                                      <p:cBhvr>
                                        <p:cTn id="1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1000"/>
                                        <p:tgtEl>
                                          <p:spTgt spid="5">
                                            <p:txEl>
                                              <p:pRg st="1" end="1"/>
                                            </p:txEl>
                                          </p:spTgt>
                                        </p:tgtEl>
                                      </p:cBhvr>
                                    </p:animEffect>
                                    <p:anim calcmode="lin" valueType="num">
                                      <p:cBhvr>
                                        <p:cTn id="2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12290"/>
                                        </p:tgtEl>
                                        <p:attrNameLst>
                                          <p:attrName>r</p:attrName>
                                        </p:attrNameLst>
                                      </p:cBhvr>
                                    </p:animRot>
                                    <p:animRot by="-240000">
                                      <p:cBhvr>
                                        <p:cTn id="34" dur="200" fill="hold">
                                          <p:stCondLst>
                                            <p:cond delay="200"/>
                                          </p:stCondLst>
                                        </p:cTn>
                                        <p:tgtEl>
                                          <p:spTgt spid="12290"/>
                                        </p:tgtEl>
                                        <p:attrNameLst>
                                          <p:attrName>r</p:attrName>
                                        </p:attrNameLst>
                                      </p:cBhvr>
                                    </p:animRot>
                                    <p:animRot by="240000">
                                      <p:cBhvr>
                                        <p:cTn id="35" dur="200" fill="hold">
                                          <p:stCondLst>
                                            <p:cond delay="400"/>
                                          </p:stCondLst>
                                        </p:cTn>
                                        <p:tgtEl>
                                          <p:spTgt spid="12290"/>
                                        </p:tgtEl>
                                        <p:attrNameLst>
                                          <p:attrName>r</p:attrName>
                                        </p:attrNameLst>
                                      </p:cBhvr>
                                    </p:animRot>
                                    <p:animRot by="-240000">
                                      <p:cBhvr>
                                        <p:cTn id="36" dur="200" fill="hold">
                                          <p:stCondLst>
                                            <p:cond delay="600"/>
                                          </p:stCondLst>
                                        </p:cTn>
                                        <p:tgtEl>
                                          <p:spTgt spid="12290"/>
                                        </p:tgtEl>
                                        <p:attrNameLst>
                                          <p:attrName>r</p:attrName>
                                        </p:attrNameLst>
                                      </p:cBhvr>
                                    </p:animRot>
                                    <p:animRot by="120000">
                                      <p:cBhvr>
                                        <p:cTn id="37" dur="200" fill="hold">
                                          <p:stCondLst>
                                            <p:cond delay="800"/>
                                          </p:stCondLst>
                                        </p:cTn>
                                        <p:tgtEl>
                                          <p:spTgt spid="12290"/>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fade">
                                      <p:cBhvr>
                                        <p:cTn id="42" dur="1000"/>
                                        <p:tgtEl>
                                          <p:spTgt spid="5">
                                            <p:txEl>
                                              <p:pRg st="2" end="2"/>
                                            </p:txEl>
                                          </p:spTgt>
                                        </p:tgtEl>
                                      </p:cBhvr>
                                    </p:animEffect>
                                    <p:anim calcmode="lin" valueType="num">
                                      <p:cBhvr>
                                        <p:cTn id="4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3" end="3"/>
                                            </p:txEl>
                                          </p:spTgt>
                                        </p:tgtEl>
                                        <p:attrNameLst>
                                          <p:attrName>style.visibility</p:attrName>
                                        </p:attrNameLst>
                                      </p:cBhvr>
                                      <p:to>
                                        <p:strVal val="visible"/>
                                      </p:to>
                                    </p:set>
                                    <p:animEffect transition="in" filter="fade">
                                      <p:cBhvr>
                                        <p:cTn id="49" dur="1000"/>
                                        <p:tgtEl>
                                          <p:spTgt spid="5">
                                            <p:txEl>
                                              <p:pRg st="3" end="3"/>
                                            </p:txEl>
                                          </p:spTgt>
                                        </p:tgtEl>
                                      </p:cBhvr>
                                    </p:animEffect>
                                    <p:anim calcmode="lin" valueType="num">
                                      <p:cBhvr>
                                        <p:cTn id="5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4" end="4"/>
                                            </p:txEl>
                                          </p:spTgt>
                                        </p:tgtEl>
                                        <p:attrNameLst>
                                          <p:attrName>style.visibility</p:attrName>
                                        </p:attrNameLst>
                                      </p:cBhvr>
                                      <p:to>
                                        <p:strVal val="visible"/>
                                      </p:to>
                                    </p:set>
                                    <p:animEffect transition="in" filter="fade">
                                      <p:cBhvr>
                                        <p:cTn id="56" dur="1000"/>
                                        <p:tgtEl>
                                          <p:spTgt spid="5">
                                            <p:txEl>
                                              <p:pRg st="4" end="4"/>
                                            </p:txEl>
                                          </p:spTgt>
                                        </p:tgtEl>
                                      </p:cBhvr>
                                    </p:animEffect>
                                    <p:anim calcmode="lin" valueType="num">
                                      <p:cBhvr>
                                        <p:cTn id="5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
                                            <p:txEl>
                                              <p:pRg st="5" end="5"/>
                                            </p:txEl>
                                          </p:spTgt>
                                        </p:tgtEl>
                                        <p:attrNameLst>
                                          <p:attrName>style.visibility</p:attrName>
                                        </p:attrNameLst>
                                      </p:cBhvr>
                                      <p:to>
                                        <p:strVal val="visible"/>
                                      </p:to>
                                    </p:set>
                                    <p:animEffect transition="in" filter="fade">
                                      <p:cBhvr>
                                        <p:cTn id="63" dur="1000"/>
                                        <p:tgtEl>
                                          <p:spTgt spid="5">
                                            <p:txEl>
                                              <p:pRg st="5" end="5"/>
                                            </p:txEl>
                                          </p:spTgt>
                                        </p:tgtEl>
                                      </p:cBhvr>
                                    </p:animEffect>
                                    <p:anim calcmode="lin" valueType="num">
                                      <p:cBhvr>
                                        <p:cTn id="64"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
                                            <p:txEl>
                                              <p:pRg st="6" end="6"/>
                                            </p:txEl>
                                          </p:spTgt>
                                        </p:tgtEl>
                                        <p:attrNameLst>
                                          <p:attrName>style.visibility</p:attrName>
                                        </p:attrNameLst>
                                      </p:cBhvr>
                                      <p:to>
                                        <p:strVal val="visible"/>
                                      </p:to>
                                    </p:set>
                                    <p:animEffect transition="in" filter="fade">
                                      <p:cBhvr>
                                        <p:cTn id="70" dur="1000"/>
                                        <p:tgtEl>
                                          <p:spTgt spid="5">
                                            <p:txEl>
                                              <p:pRg st="6" end="6"/>
                                            </p:txEl>
                                          </p:spTgt>
                                        </p:tgtEl>
                                      </p:cBhvr>
                                    </p:animEffect>
                                    <p:anim calcmode="lin" valueType="num">
                                      <p:cBhvr>
                                        <p:cTn id="71"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72"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2050"/>
                                        </p:tgtEl>
                                        <p:attrNameLst>
                                          <p:attrName>style.visibility</p:attrName>
                                        </p:attrNameLst>
                                      </p:cBhvr>
                                      <p:to>
                                        <p:strVal val="visible"/>
                                      </p:to>
                                    </p:set>
                                    <p:anim calcmode="lin" valueType="num">
                                      <p:cBhvr>
                                        <p:cTn id="77" dur="500" fill="hold"/>
                                        <p:tgtEl>
                                          <p:spTgt spid="2050"/>
                                        </p:tgtEl>
                                        <p:attrNameLst>
                                          <p:attrName>ppt_w</p:attrName>
                                        </p:attrNameLst>
                                      </p:cBhvr>
                                      <p:tavLst>
                                        <p:tav tm="0">
                                          <p:val>
                                            <p:fltVal val="0"/>
                                          </p:val>
                                        </p:tav>
                                        <p:tav tm="100000">
                                          <p:val>
                                            <p:strVal val="#ppt_w"/>
                                          </p:val>
                                        </p:tav>
                                      </p:tavLst>
                                    </p:anim>
                                    <p:anim calcmode="lin" valueType="num">
                                      <p:cBhvr>
                                        <p:cTn id="78"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5">
                                            <p:txEl>
                                              <p:pRg st="7" end="7"/>
                                            </p:txEl>
                                          </p:spTgt>
                                        </p:tgtEl>
                                        <p:attrNameLst>
                                          <p:attrName>style.visibility</p:attrName>
                                        </p:attrNameLst>
                                      </p:cBhvr>
                                      <p:to>
                                        <p:strVal val="visible"/>
                                      </p:to>
                                    </p:set>
                                    <p:animEffect transition="in" filter="fade">
                                      <p:cBhvr>
                                        <p:cTn id="91" dur="1000"/>
                                        <p:tgtEl>
                                          <p:spTgt spid="5">
                                            <p:txEl>
                                              <p:pRg st="7" end="7"/>
                                            </p:txEl>
                                          </p:spTgt>
                                        </p:tgtEl>
                                      </p:cBhvr>
                                    </p:animEffect>
                                    <p:anim calcmode="lin" valueType="num">
                                      <p:cBhvr>
                                        <p:cTn id="92"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93"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3" presetClass="entr" presetSubtype="16" fill="hold" nodeType="clickEffect">
                                  <p:stCondLst>
                                    <p:cond delay="0"/>
                                  </p:stCondLst>
                                  <p:childTnLst>
                                    <p:set>
                                      <p:cBhvr>
                                        <p:cTn id="97" dur="1" fill="hold">
                                          <p:stCondLst>
                                            <p:cond delay="0"/>
                                          </p:stCondLst>
                                        </p:cTn>
                                        <p:tgtEl>
                                          <p:spTgt spid="2051"/>
                                        </p:tgtEl>
                                        <p:attrNameLst>
                                          <p:attrName>style.visibility</p:attrName>
                                        </p:attrNameLst>
                                      </p:cBhvr>
                                      <p:to>
                                        <p:strVal val="visible"/>
                                      </p:to>
                                    </p:set>
                                    <p:anim calcmode="lin" valueType="num">
                                      <p:cBhvr>
                                        <p:cTn id="98" dur="500" fill="hold"/>
                                        <p:tgtEl>
                                          <p:spTgt spid="2051"/>
                                        </p:tgtEl>
                                        <p:attrNameLst>
                                          <p:attrName>ppt_w</p:attrName>
                                        </p:attrNameLst>
                                      </p:cBhvr>
                                      <p:tavLst>
                                        <p:tav tm="0">
                                          <p:val>
                                            <p:fltVal val="0"/>
                                          </p:val>
                                        </p:tav>
                                        <p:tav tm="100000">
                                          <p:val>
                                            <p:strVal val="#ppt_w"/>
                                          </p:val>
                                        </p:tav>
                                      </p:tavLst>
                                    </p:anim>
                                    <p:anim calcmode="lin" valueType="num">
                                      <p:cBhvr>
                                        <p:cTn id="99" dur="500" fill="hold"/>
                                        <p:tgtEl>
                                          <p:spTgt spid="2051"/>
                                        </p:tgtEl>
                                        <p:attrNameLst>
                                          <p:attrName>ppt_h</p:attrName>
                                        </p:attrNameLst>
                                      </p:cBhvr>
                                      <p:tavLst>
                                        <p:tav tm="0">
                                          <p:val>
                                            <p:fltVal val="0"/>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9"/>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1"/>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nodeType="clickEffect">
                                  <p:stCondLst>
                                    <p:cond delay="0"/>
                                  </p:stCondLst>
                                  <p:childTnLst>
                                    <p:set>
                                      <p:cBhvr>
                                        <p:cTn id="111" dur="1" fill="hold">
                                          <p:stCondLst>
                                            <p:cond delay="0"/>
                                          </p:stCondLst>
                                        </p:cTn>
                                        <p:tgtEl>
                                          <p:spTgt spid="2052"/>
                                        </p:tgtEl>
                                        <p:attrNameLst>
                                          <p:attrName>style.visibility</p:attrName>
                                        </p:attrNameLst>
                                      </p:cBhvr>
                                      <p:to>
                                        <p:strVal val="visible"/>
                                      </p:to>
                                    </p:set>
                                    <p:anim calcmode="lin" valueType="num">
                                      <p:cBhvr>
                                        <p:cTn id="112" dur="500" fill="hold"/>
                                        <p:tgtEl>
                                          <p:spTgt spid="2052"/>
                                        </p:tgtEl>
                                        <p:attrNameLst>
                                          <p:attrName>ppt_w</p:attrName>
                                        </p:attrNameLst>
                                      </p:cBhvr>
                                      <p:tavLst>
                                        <p:tav tm="0">
                                          <p:val>
                                            <p:fltVal val="0"/>
                                          </p:val>
                                        </p:tav>
                                        <p:tav tm="100000">
                                          <p:val>
                                            <p:strVal val="#ppt_w"/>
                                          </p:val>
                                        </p:tav>
                                      </p:tavLst>
                                    </p:anim>
                                    <p:anim calcmode="lin" valueType="num">
                                      <p:cBhvr>
                                        <p:cTn id="113" dur="500" fill="hold"/>
                                        <p:tgtEl>
                                          <p:spTgt spid="2052"/>
                                        </p:tgtEl>
                                        <p:attrNameLst>
                                          <p:attrName>ppt_h</p:attrName>
                                        </p:attrNameLst>
                                      </p:cBhvr>
                                      <p:tavLst>
                                        <p:tav tm="0">
                                          <p:val>
                                            <p:fltVal val="0"/>
                                          </p:val>
                                        </p:tav>
                                        <p:tav tm="100000">
                                          <p:val>
                                            <p:strVal val="#ppt_h"/>
                                          </p:val>
                                        </p:tav>
                                      </p:tavLst>
                                    </p:anim>
                                    <p:animEffect transition="in" filter="fade">
                                      <p:cBhvr>
                                        <p:cTn id="114" dur="500"/>
                                        <p:tgtEl>
                                          <p:spTgt spid="2052"/>
                                        </p:tgtEl>
                                      </p:cBhvr>
                                    </p:animEffect>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5">
                                            <p:txEl>
                                              <p:pRg st="8" end="8"/>
                                            </p:txEl>
                                          </p:spTgt>
                                        </p:tgtEl>
                                        <p:attrNameLst>
                                          <p:attrName>style.visibility</p:attrName>
                                        </p:attrNameLst>
                                      </p:cBhvr>
                                      <p:to>
                                        <p:strVal val="visible"/>
                                      </p:to>
                                    </p:set>
                                    <p:animEffect transition="in" filter="fade">
                                      <p:cBhvr>
                                        <p:cTn id="119" dur="1000"/>
                                        <p:tgtEl>
                                          <p:spTgt spid="5">
                                            <p:txEl>
                                              <p:pRg st="8" end="8"/>
                                            </p:txEl>
                                          </p:spTgt>
                                        </p:tgtEl>
                                      </p:cBhvr>
                                    </p:animEffect>
                                    <p:anim calcmode="lin" valueType="num">
                                      <p:cBhvr>
                                        <p:cTn id="120"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121"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934472"/>
            <a:ext cx="1226048" cy="292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8360"/>
          <a:stretch/>
        </p:blipFill>
        <p:spPr bwMode="auto">
          <a:xfrm>
            <a:off x="-1" y="1376575"/>
            <a:ext cx="1340224" cy="2557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624" y="593548"/>
            <a:ext cx="1555377" cy="249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6624" y="2775958"/>
            <a:ext cx="1555377" cy="231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647" y="4710186"/>
            <a:ext cx="1434353" cy="214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523128" y="1119241"/>
            <a:ext cx="6777317" cy="3847207"/>
          </a:xfrm>
          <a:prstGeom prst="rect">
            <a:avLst/>
          </a:prstGeom>
        </p:spPr>
        <p:txBody>
          <a:bodyPr wrap="square">
            <a:spAutoFit/>
          </a:bodyPr>
          <a:lstStyle/>
          <a:p>
            <a:pPr algn="just" rtl="1"/>
            <a:r>
              <a:rPr lang="fa-IR" sz="2000" b="1" dirty="0">
                <a:cs typeface="B Nazanin" pitchFamily="2" charset="-78"/>
              </a:rPr>
              <a:t>همیشه لباسی بپوشید که مناسب اندام، چهره و شخصیت و سن شما باشد.</a:t>
            </a:r>
          </a:p>
          <a:p>
            <a:pPr algn="r" rtl="1"/>
            <a:r>
              <a:rPr lang="fa-IR" sz="2000" b="1" dirty="0" smtClean="0">
                <a:cs typeface="B Nazanin" pitchFamily="2" charset="-78"/>
              </a:rPr>
              <a:t>* متمایز </a:t>
            </a:r>
            <a:r>
              <a:rPr lang="fa-IR" sz="2000" b="1" dirty="0">
                <a:cs typeface="B Nazanin" pitchFamily="2" charset="-78"/>
              </a:rPr>
              <a:t>و جذاب باشید، بدون آن که زننده و پرزرق و برق به نظرآیید.استفاده از آرایش های تند،داشتن ناخن های </a:t>
            </a:r>
            <a:r>
              <a:rPr lang="fa-IR" sz="2000" b="1" dirty="0" smtClean="0">
                <a:cs typeface="B Nazanin" pitchFamily="2" charset="-78"/>
              </a:rPr>
              <a:t>بلند،لاک </a:t>
            </a:r>
            <a:r>
              <a:rPr lang="fa-IR" sz="2000" b="1" dirty="0">
                <a:cs typeface="B Nazanin" pitchFamily="2" charset="-78"/>
              </a:rPr>
              <a:t>های پر رنگ و زیورآلات زیاد برای </a:t>
            </a:r>
            <a:r>
              <a:rPr lang="fa-IR" sz="2000" b="1" dirty="0" smtClean="0">
                <a:cs typeface="B Nazanin" pitchFamily="2" charset="-78"/>
              </a:rPr>
              <a:t>خانم </a:t>
            </a:r>
            <a:r>
              <a:rPr lang="fa-IR" sz="2000" b="1" dirty="0">
                <a:cs typeface="B Nazanin" pitchFamily="2" charset="-78"/>
              </a:rPr>
              <a:t>ها ممنون می باشد و فقط امکان </a:t>
            </a:r>
            <a:r>
              <a:rPr lang="fa-IR" sz="2000" b="1" dirty="0" smtClean="0">
                <a:cs typeface="B Nazanin" pitchFamily="2" charset="-78"/>
              </a:rPr>
              <a:t>داشتن </a:t>
            </a:r>
            <a:r>
              <a:rPr lang="fa-IR" sz="2000" b="1" dirty="0">
                <a:cs typeface="B Nazanin" pitchFamily="2" charset="-78"/>
              </a:rPr>
              <a:t>لاک های بسیار ملایم(برق ناخن</a:t>
            </a:r>
            <a:r>
              <a:rPr lang="fa-IR" sz="2000" b="1" dirty="0" smtClean="0">
                <a:cs typeface="B Nazanin" pitchFamily="2" charset="-78"/>
              </a:rPr>
              <a:t>)،حلقه ی </a:t>
            </a:r>
            <a:r>
              <a:rPr lang="fa-IR" sz="2000" b="1" dirty="0">
                <a:cs typeface="B Nazanin" pitchFamily="2" charset="-78"/>
              </a:rPr>
              <a:t>ازدواج و ساعت در حین </a:t>
            </a:r>
            <a:r>
              <a:rPr lang="fa-IR" sz="2000" b="1" dirty="0" smtClean="0">
                <a:cs typeface="B Nazanin" pitchFamily="2" charset="-78"/>
              </a:rPr>
              <a:t>کاردر </a:t>
            </a:r>
            <a:r>
              <a:rPr lang="fa-IR" sz="2000" b="1" dirty="0">
                <a:cs typeface="B Nazanin" pitchFamily="2" charset="-78"/>
              </a:rPr>
              <a:t>هتل بلامانع است</a:t>
            </a:r>
            <a:r>
              <a:rPr lang="fa-IR" sz="2000" b="1" dirty="0" smtClean="0">
                <a:cs typeface="B Nazanin" pitchFamily="2" charset="-78"/>
              </a:rPr>
              <a:t>.</a:t>
            </a:r>
            <a:r>
              <a:rPr lang="fa-IR" sz="2000" b="1" dirty="0">
                <a:cs typeface="B Nazanin" pitchFamily="2" charset="-78"/>
              </a:rPr>
              <a:t/>
            </a:r>
            <a:br>
              <a:rPr lang="fa-IR" sz="2000" b="1" dirty="0">
                <a:cs typeface="B Nazanin" pitchFamily="2" charset="-78"/>
              </a:rPr>
            </a:br>
            <a:r>
              <a:rPr lang="fa-IR" sz="2000" b="1" dirty="0">
                <a:cs typeface="B Nazanin" pitchFamily="2" charset="-78"/>
              </a:rPr>
              <a:t>* در محیط های خدماتی مانند هتل ، باید با هماهنگی مدیر هتل لباس پوشید که این یونیفرم باید هماهنگ باشد.</a:t>
            </a:r>
          </a:p>
          <a:p>
            <a:pPr algn="just" rtl="1"/>
            <a:r>
              <a:rPr lang="fa-IR" sz="2000" b="1" dirty="0">
                <a:cs typeface="B Nazanin" pitchFamily="2" charset="-78"/>
              </a:rPr>
              <a:t>‌* استفاده از اتیکت در سمت چپ لباس فرم الزامی است.</a:t>
            </a:r>
          </a:p>
          <a:p>
            <a:pPr algn="just" rtl="1"/>
            <a:r>
              <a:rPr lang="fa-IR" sz="2000" b="1" dirty="0" smtClean="0">
                <a:cs typeface="B Nazanin" pitchFamily="2" charset="-78"/>
              </a:rPr>
              <a:t>* از پوشیدن لباس های تنگ در حین کار بپرهیزید.</a:t>
            </a:r>
          </a:p>
          <a:p>
            <a:pPr algn="just" rtl="1"/>
            <a:r>
              <a:rPr lang="fa-IR" sz="2000" b="1" dirty="0" smtClean="0">
                <a:cs typeface="B Nazanin" pitchFamily="2" charset="-78"/>
              </a:rPr>
              <a:t>*</a:t>
            </a:r>
            <a:r>
              <a:rPr lang="fa-IR" sz="2000" b="1" dirty="0">
                <a:cs typeface="B Nazanin" pitchFamily="2" charset="-78"/>
              </a:rPr>
              <a:t>کمربندهای چرمی با قلاب‌های پهن مناسب جوانان است، مسن‌ترها بهتر است از کمربندهای نازک‌تر استفاده کنند.</a:t>
            </a:r>
          </a:p>
          <a:p>
            <a:pPr algn="just" rtl="1"/>
            <a:endParaRPr lang="fa-IR" sz="2400" dirty="0">
              <a:cs typeface="B Nazanin" pitchFamily="2" charset="-78"/>
            </a:endParaRPr>
          </a:p>
        </p:txBody>
      </p:sp>
      <p:pic>
        <p:nvPicPr>
          <p:cNvPr id="5122" name="Picture 2" descr="D:\یونیفرم\0448C-500-RIALTO-STUD-BUTTON-CHEF-COA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3246" y="4966447"/>
            <a:ext cx="1891553" cy="189155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یونیفرم\chef-uniform-250x2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2425" y="4966448"/>
            <a:ext cx="1825065" cy="189155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یونیفرم\index.jpg"/>
          <p:cNvPicPr>
            <a:picLocks noChangeAspect="1" noChangeArrowheads="1"/>
          </p:cNvPicPr>
          <p:nvPr/>
        </p:nvPicPr>
        <p:blipFill rotWithShape="1">
          <a:blip r:embed="rId9">
            <a:extLst>
              <a:ext uri="{28A0092B-C50C-407E-A947-70E740481C1C}">
                <a14:useLocalDpi xmlns:a14="http://schemas.microsoft.com/office/drawing/2010/main" val="0"/>
              </a:ext>
            </a:extLst>
          </a:blip>
          <a:srcRect t="20128"/>
          <a:stretch/>
        </p:blipFill>
        <p:spPr bwMode="auto">
          <a:xfrm>
            <a:off x="7769876" y="5092989"/>
            <a:ext cx="2066925" cy="1765009"/>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4786" y="2242899"/>
            <a:ext cx="1700213" cy="1885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1532965" y="2138082"/>
            <a:ext cx="1896100" cy="2097742"/>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flipH="1">
            <a:off x="1532965" y="2156356"/>
            <a:ext cx="1896100" cy="2079468"/>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22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60567"/>
            <a:ext cx="6104965" cy="4597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556608" y="647507"/>
            <a:ext cx="3964547" cy="584775"/>
          </a:xfrm>
          <a:prstGeom prst="rect">
            <a:avLst/>
          </a:prstGeom>
          <a:noFill/>
        </p:spPr>
        <p:txBody>
          <a:bodyPr wrap="none" lIns="91440" tIns="45720" rIns="91440" bIns="45720">
            <a:spAutoFit/>
          </a:bodyPr>
          <a:lstStyle/>
          <a:p>
            <a:pPr algn="ctr"/>
            <a:r>
              <a:rPr lang="fa-IR"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آداب استفاده ازعطر و ادکلن</a:t>
            </a: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Rectangle 2"/>
          <p:cNvSpPr/>
          <p:nvPr/>
        </p:nvSpPr>
        <p:spPr>
          <a:xfrm>
            <a:off x="5109882" y="1557131"/>
            <a:ext cx="6858001" cy="5016758"/>
          </a:xfrm>
          <a:prstGeom prst="rect">
            <a:avLst/>
          </a:prstGeom>
          <a:noFill/>
        </p:spPr>
        <p:txBody>
          <a:bodyPr wrap="square" lIns="91440" tIns="45720" rIns="91440" bIns="45720">
            <a:spAutoFit/>
          </a:bodyPr>
          <a:lstStyle/>
          <a:p>
            <a:pPr algn="r"/>
            <a:r>
              <a:rPr lang="fa-IR" sz="2000" b="1" dirty="0">
                <a:ln w="1905"/>
                <a:effectLst>
                  <a:innerShdw blurRad="69850" dist="43180" dir="5400000">
                    <a:srgbClr val="000000">
                      <a:alpha val="65000"/>
                    </a:srgbClr>
                  </a:innerShdw>
                </a:effectLst>
                <a:cs typeface="B Nazanin" pitchFamily="2" charset="-78"/>
              </a:rPr>
              <a:t>هرگز عطر را به ناحیه زیربغل نزنید زیرا اثر ضدعرق و خوشبوکننده ندارد و </a:t>
            </a:r>
            <a:r>
              <a:rPr lang="fa-IR" sz="2000" b="1" dirty="0" smtClean="0">
                <a:ln w="1905"/>
                <a:effectLst>
                  <a:innerShdw blurRad="69850" dist="43180" dir="5400000">
                    <a:srgbClr val="000000">
                      <a:alpha val="65000"/>
                    </a:srgbClr>
                  </a:innerShdw>
                </a:effectLst>
                <a:cs typeface="B Nazanin" pitchFamily="2" charset="-78"/>
              </a:rPr>
              <a:t>وقتی </a:t>
            </a:r>
            <a:r>
              <a:rPr lang="fa-IR" sz="2000" b="1" dirty="0">
                <a:ln w="1905"/>
                <a:effectLst>
                  <a:innerShdw blurRad="69850" dist="43180" dir="5400000">
                    <a:srgbClr val="000000">
                      <a:alpha val="65000"/>
                    </a:srgbClr>
                  </a:innerShdw>
                </a:effectLst>
                <a:cs typeface="B Nazanin" pitchFamily="2" charset="-78"/>
              </a:rPr>
              <a:t>با عرق ترکیب می‌شود، بوی بدی </a:t>
            </a:r>
            <a:r>
              <a:rPr lang="fa-IR" sz="2000" b="1" dirty="0" smtClean="0">
                <a:ln w="1905"/>
                <a:effectLst>
                  <a:innerShdw blurRad="69850" dist="43180" dir="5400000">
                    <a:srgbClr val="000000">
                      <a:alpha val="65000"/>
                    </a:srgbClr>
                  </a:innerShdw>
                </a:effectLst>
                <a:cs typeface="B Nazanin" pitchFamily="2" charset="-78"/>
              </a:rPr>
              <a:t>تولیدمی‌کند.</a:t>
            </a:r>
          </a:p>
          <a:p>
            <a:pPr algn="r"/>
            <a:r>
              <a:rPr lang="fa-IR" sz="2000" b="1" dirty="0" smtClean="0">
                <a:ln w="1905"/>
                <a:effectLst>
                  <a:innerShdw blurRad="69850" dist="43180" dir="5400000">
                    <a:srgbClr val="000000">
                      <a:alpha val="65000"/>
                    </a:srgbClr>
                  </a:innerShdw>
                </a:effectLst>
                <a:cs typeface="B Nazanin" pitchFamily="2" charset="-78"/>
              </a:rPr>
              <a:t>اگر </a:t>
            </a:r>
            <a:r>
              <a:rPr lang="fa-IR" sz="2000" b="1" dirty="0">
                <a:ln w="1905"/>
                <a:effectLst>
                  <a:innerShdw blurRad="69850" dist="43180" dir="5400000">
                    <a:srgbClr val="000000">
                      <a:alpha val="65000"/>
                    </a:srgbClr>
                  </a:innerShdw>
                </a:effectLst>
                <a:cs typeface="B Nazanin" pitchFamily="2" charset="-78"/>
              </a:rPr>
              <a:t>عطری تازه خریده‌اید، نمونه آن را اواخر عصر امتحان کنید زیرا قدرت بویایی در این زمان از روز زیاد </a:t>
            </a:r>
            <a:r>
              <a:rPr lang="fa-IR" sz="2000" b="1" dirty="0" smtClean="0">
                <a:ln w="1905"/>
                <a:effectLst>
                  <a:innerShdw blurRad="69850" dist="43180" dir="5400000">
                    <a:srgbClr val="000000">
                      <a:alpha val="65000"/>
                    </a:srgbClr>
                  </a:innerShdw>
                </a:effectLst>
                <a:cs typeface="B Nazanin" pitchFamily="2" charset="-78"/>
              </a:rPr>
              <a:t>است.</a:t>
            </a:r>
          </a:p>
          <a:p>
            <a:pPr algn="r"/>
            <a:r>
              <a:rPr lang="fa-IR" sz="2000" b="1" dirty="0" smtClean="0">
                <a:ln w="1905"/>
                <a:effectLst>
                  <a:innerShdw blurRad="69850" dist="43180" dir="5400000">
                    <a:srgbClr val="000000">
                      <a:alpha val="65000"/>
                    </a:srgbClr>
                  </a:innerShdw>
                </a:effectLst>
                <a:cs typeface="B Nazanin" pitchFamily="2" charset="-78"/>
              </a:rPr>
              <a:t>هنگام </a:t>
            </a:r>
            <a:r>
              <a:rPr lang="fa-IR" sz="2000" b="1" dirty="0">
                <a:ln w="1905"/>
                <a:effectLst>
                  <a:innerShdw blurRad="69850" dist="43180" dir="5400000">
                    <a:srgbClr val="000000">
                      <a:alpha val="65000"/>
                    </a:srgbClr>
                  </a:innerShdw>
                </a:effectLst>
                <a:cs typeface="B Nazanin" pitchFamily="2" charset="-78"/>
              </a:rPr>
              <a:t>استفاده از عطر، آن را روی نقاطی بزنید که نبض وجود دارد مثل روی مچ داخلی دست، پشت زانوها و زیر خط فک نزدیک </a:t>
            </a:r>
            <a:r>
              <a:rPr lang="fa-IR" sz="2000" b="1" dirty="0" smtClean="0">
                <a:ln w="1905"/>
                <a:effectLst>
                  <a:innerShdw blurRad="69850" dist="43180" dir="5400000">
                    <a:srgbClr val="000000">
                      <a:alpha val="65000"/>
                    </a:srgbClr>
                  </a:innerShdw>
                </a:effectLst>
                <a:cs typeface="B Nazanin" pitchFamily="2" charset="-78"/>
              </a:rPr>
              <a:t>گوش بزنید. </a:t>
            </a:r>
            <a:r>
              <a:rPr lang="fa-IR" sz="2000" b="1" dirty="0">
                <a:ln w="1905"/>
                <a:effectLst>
                  <a:innerShdw blurRad="69850" dist="43180" dir="5400000">
                    <a:srgbClr val="000000">
                      <a:alpha val="65000"/>
                    </a:srgbClr>
                  </a:innerShdw>
                </a:effectLst>
                <a:cs typeface="B Nazanin" pitchFamily="2" charset="-78"/>
              </a:rPr>
              <a:t>نبض باعث پخش‌شدن رایحه می‌شود. </a:t>
            </a:r>
            <a:endParaRPr lang="fa-IR" sz="2000" b="1" dirty="0" smtClean="0">
              <a:ln w="1905"/>
              <a:effectLst>
                <a:innerShdw blurRad="69850" dist="43180" dir="5400000">
                  <a:srgbClr val="000000">
                    <a:alpha val="65000"/>
                  </a:srgbClr>
                </a:innerShdw>
              </a:effectLst>
              <a:cs typeface="B Nazanin" pitchFamily="2" charset="-78"/>
            </a:endParaRPr>
          </a:p>
          <a:p>
            <a:pPr algn="r"/>
            <a:r>
              <a:rPr lang="fa-IR" sz="2000" b="1" dirty="0" smtClean="0">
                <a:ln w="1905"/>
                <a:effectLst>
                  <a:innerShdw blurRad="69850" dist="43180" dir="5400000">
                    <a:srgbClr val="000000">
                      <a:alpha val="65000"/>
                    </a:srgbClr>
                  </a:innerShdw>
                </a:effectLst>
                <a:cs typeface="B Nazanin" pitchFamily="2" charset="-78"/>
              </a:rPr>
              <a:t>در </a:t>
            </a:r>
            <a:r>
              <a:rPr lang="fa-IR" sz="2000" b="1" dirty="0">
                <a:ln w="1905"/>
                <a:effectLst>
                  <a:innerShdw blurRad="69850" dist="43180" dir="5400000">
                    <a:srgbClr val="000000">
                      <a:alpha val="65000"/>
                    </a:srgbClr>
                  </a:innerShdw>
                </a:effectLst>
                <a:cs typeface="B Nazanin" pitchFamily="2" charset="-78"/>
              </a:rPr>
              <a:t>هوای سرد از عطرهای قوی استفاده کنید زیرا سرما شدت عطر را کم می‌کند و برعکس تابستان‌ها عطر ملایم بزنید. </a:t>
            </a:r>
            <a:endParaRPr lang="fa-IR" sz="2000" b="1" dirty="0" smtClean="0">
              <a:ln w="1905"/>
              <a:effectLst>
                <a:innerShdw blurRad="69850" dist="43180" dir="5400000">
                  <a:srgbClr val="000000">
                    <a:alpha val="65000"/>
                  </a:srgbClr>
                </a:innerShdw>
              </a:effectLst>
              <a:cs typeface="B Nazanin" pitchFamily="2" charset="-78"/>
            </a:endParaRPr>
          </a:p>
          <a:p>
            <a:pPr algn="r"/>
            <a:r>
              <a:rPr lang="fa-IR" sz="2000" b="1" dirty="0" smtClean="0">
                <a:ln w="1905"/>
                <a:effectLst>
                  <a:innerShdw blurRad="69850" dist="43180" dir="5400000">
                    <a:srgbClr val="000000">
                      <a:alpha val="65000"/>
                    </a:srgbClr>
                  </a:innerShdw>
                </a:effectLst>
                <a:cs typeface="B Nazanin" pitchFamily="2" charset="-78"/>
              </a:rPr>
              <a:t>بهترین </a:t>
            </a:r>
            <a:r>
              <a:rPr lang="fa-IR" sz="2000" b="1" dirty="0">
                <a:ln w="1905"/>
                <a:effectLst>
                  <a:innerShdw blurRad="69850" dist="43180" dir="5400000">
                    <a:srgbClr val="000000">
                      <a:alpha val="65000"/>
                    </a:srgbClr>
                  </a:innerShdw>
                </a:effectLst>
                <a:cs typeface="B Nazanin" pitchFamily="2" charset="-78"/>
              </a:rPr>
              <a:t>زمان عطر زدن، درست بعد از حمام است چون منافذ پوست باز هستند و عطر کاملا نفوذ می‌کند. بهتر است در حمام از صابون بدون عطر استفاده کنید به‌خصوص در نواحی‌ای که قرار است عطر بزنید. </a:t>
            </a:r>
            <a:endParaRPr lang="fa-IR" sz="2000" b="1" dirty="0" smtClean="0">
              <a:ln w="1905"/>
              <a:effectLst>
                <a:innerShdw blurRad="69850" dist="43180" dir="5400000">
                  <a:srgbClr val="000000">
                    <a:alpha val="65000"/>
                  </a:srgbClr>
                </a:innerShdw>
              </a:effectLst>
              <a:cs typeface="B Nazanin" pitchFamily="2" charset="-78"/>
            </a:endParaRPr>
          </a:p>
          <a:p>
            <a:pPr algn="r"/>
            <a:r>
              <a:rPr lang="fa-IR" sz="2000" b="1" dirty="0" smtClean="0">
                <a:ln w="1905"/>
                <a:effectLst>
                  <a:innerShdw blurRad="69850" dist="43180" dir="5400000">
                    <a:srgbClr val="000000">
                      <a:alpha val="65000"/>
                    </a:srgbClr>
                  </a:innerShdw>
                </a:effectLst>
                <a:cs typeface="B Nazanin" pitchFamily="2" charset="-78"/>
              </a:rPr>
              <a:t>عطرهای </a:t>
            </a:r>
            <a:r>
              <a:rPr lang="fa-IR" sz="2000" b="1" dirty="0">
                <a:ln w="1905"/>
                <a:effectLst>
                  <a:innerShdw blurRad="69850" dist="43180" dir="5400000">
                    <a:srgbClr val="000000">
                      <a:alpha val="65000"/>
                    </a:srgbClr>
                  </a:innerShdw>
                </a:effectLst>
                <a:cs typeface="B Nazanin" pitchFamily="2" charset="-78"/>
              </a:rPr>
              <a:t>شیرین و تند که معمولا در محیط بیرون به کار می‌رود، مشکلی بزرگ ایجاد می‌کند؛ بسیاری از حشرات به این بوها تمایل دارند و جذب آن می‌شوند. پس به این موضوع توجه داشته باشید و سعی کنید عطرهای شیرین استفاده نکنید چون زنبور و مگس را به خود جذب می‌کنند</a:t>
            </a:r>
            <a:r>
              <a:rPr lang="fa-IR" sz="2000" b="1" dirty="0" smtClean="0">
                <a:ln w="1905"/>
                <a:effectLst>
                  <a:innerShdw blurRad="69850" dist="43180" dir="5400000">
                    <a:srgbClr val="000000">
                      <a:alpha val="65000"/>
                    </a:srgbClr>
                  </a:innerShdw>
                </a:effectLst>
                <a:cs typeface="B Nazanin" pitchFamily="2" charset="-78"/>
              </a:rPr>
              <a:t>.</a:t>
            </a:r>
            <a:endParaRPr lang="en-US" sz="2000" b="1" cap="none" spc="0" dirty="0">
              <a:ln w="1905"/>
              <a:effectLst>
                <a:innerShdw blurRad="69850" dist="43180" dir="5400000">
                  <a:srgbClr val="000000">
                    <a:alpha val="65000"/>
                  </a:srgbClr>
                </a:innerShdw>
              </a:effectLst>
              <a:cs typeface="B Nazanin" pitchFamily="2" charset="-7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235" y="730150"/>
            <a:ext cx="3526492" cy="2350995"/>
          </a:xfrm>
          <a:prstGeom prst="snip2DiagRect">
            <a:avLst>
              <a:gd name="adj1" fmla="val 0"/>
              <a:gd name="adj2" fmla="val 39546"/>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4093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p:cTn id="15"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073" y="3902073"/>
            <a:ext cx="2955927" cy="295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4061012"/>
            <a:ext cx="3143722" cy="2798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own Ribbon 2"/>
          <p:cNvSpPr/>
          <p:nvPr/>
        </p:nvSpPr>
        <p:spPr>
          <a:xfrm>
            <a:off x="6974122" y="336320"/>
            <a:ext cx="3292473" cy="900810"/>
          </a:xfrm>
          <a:prstGeom prst="ribb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879610" y="667046"/>
            <a:ext cx="1481496" cy="461665"/>
          </a:xfrm>
          <a:prstGeom prst="rect">
            <a:avLst/>
          </a:prstGeom>
        </p:spPr>
        <p:txBody>
          <a:bodyPr wrap="none">
            <a:spAutoFit/>
          </a:bodyPr>
          <a:lstStyle/>
          <a:p>
            <a:r>
              <a:rPr lang="fa-IR" sz="2400" dirty="0">
                <a:cs typeface="B Nazanin" pitchFamily="2" charset="-78"/>
              </a:rPr>
              <a:t>آداب راه رفتن</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883" y="1808482"/>
            <a:ext cx="2820992" cy="203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10522" y="1696163"/>
            <a:ext cx="8378500" cy="1938992"/>
          </a:xfrm>
          <a:prstGeom prst="rect">
            <a:avLst/>
          </a:prstGeom>
        </p:spPr>
        <p:txBody>
          <a:bodyPr wrap="square">
            <a:spAutoFit/>
          </a:bodyPr>
          <a:lstStyle/>
          <a:p>
            <a:pPr algn="r"/>
            <a:r>
              <a:rPr lang="fa-IR" sz="2000" b="1" dirty="0">
                <a:cs typeface="B Nazanin" pitchFamily="2" charset="-78"/>
              </a:rPr>
              <a:t>1</a:t>
            </a:r>
            <a:r>
              <a:rPr lang="fa-IR" sz="2400" b="1" dirty="0">
                <a:cs typeface="B Nazanin" pitchFamily="2" charset="-78"/>
              </a:rPr>
              <a:t>. سر را بالا نگاه داشته و با چشمهایتان مستقیم به جلو نگاه کنید.</a:t>
            </a:r>
            <a:br>
              <a:rPr lang="fa-IR" sz="2400" b="1" dirty="0">
                <a:cs typeface="B Nazanin" pitchFamily="2" charset="-78"/>
              </a:rPr>
            </a:br>
            <a:r>
              <a:rPr lang="fa-IR" sz="2400" b="1" dirty="0">
                <a:cs typeface="B Nazanin" pitchFamily="2" charset="-78"/>
              </a:rPr>
              <a:t>2. شانه های خود را در یک راستا با مابقی بدنتان حفظ کنید.</a:t>
            </a:r>
            <a:br>
              <a:rPr lang="fa-IR" sz="2400" b="1" dirty="0">
                <a:cs typeface="B Nazanin" pitchFamily="2" charset="-78"/>
              </a:rPr>
            </a:br>
            <a:r>
              <a:rPr lang="fa-IR" sz="2400" b="1" dirty="0">
                <a:cs typeface="B Nazanin" pitchFamily="2" charset="-78"/>
              </a:rPr>
              <a:t>3. حرکت طبیعی بازوها هنگام راه رفتن را مختل نکنید.</a:t>
            </a:r>
            <a:br>
              <a:rPr lang="fa-IR" sz="2400" b="1" dirty="0">
                <a:cs typeface="B Nazanin" pitchFamily="2" charset="-78"/>
              </a:rPr>
            </a:br>
            <a:r>
              <a:rPr lang="fa-IR" sz="2400" b="1" dirty="0">
                <a:cs typeface="B Nazanin" pitchFamily="2" charset="-78"/>
              </a:rPr>
              <a:t>4. پاها را در یک راستا و موازی هم قرار داده و به اطراف منحرف نکنید.</a:t>
            </a:r>
          </a:p>
          <a:p>
            <a:pPr algn="r"/>
            <a:r>
              <a:rPr lang="fa-IR" sz="2400" b="1" dirty="0" smtClean="0">
                <a:cs typeface="B Nazanin" pitchFamily="2" charset="-78"/>
              </a:rPr>
              <a:t>نکته</a:t>
            </a:r>
            <a:r>
              <a:rPr lang="fa-IR" sz="2400" b="1" dirty="0">
                <a:cs typeface="B Nazanin" pitchFamily="2" charset="-78"/>
              </a:rPr>
              <a:t> </a:t>
            </a:r>
            <a:r>
              <a:rPr lang="fa-IR" sz="2400" b="1" dirty="0" smtClean="0">
                <a:cs typeface="B Nazanin" pitchFamily="2" charset="-78"/>
              </a:rPr>
              <a:t>:اگر </a:t>
            </a:r>
            <a:r>
              <a:rPr lang="fa-IR" sz="2400" b="1" dirty="0">
                <a:cs typeface="B Nazanin" pitchFamily="2" charset="-78"/>
              </a:rPr>
              <a:t>در هنگام راه رفتن به راه رفتن خود زیاد فکر نکنید خیلی بهتر است </a:t>
            </a:r>
            <a:r>
              <a:rPr lang="fa-IR" sz="2000" dirty="0">
                <a:cs typeface="B Nazanin" pitchFamily="2" charset="-78"/>
              </a:rPr>
              <a:t>.</a:t>
            </a: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0522" y="5930153"/>
            <a:ext cx="5336803" cy="569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5412" y="4061012"/>
            <a:ext cx="2622176" cy="174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733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1000"/>
                                        <p:tgtEl>
                                          <p:spTgt spid="6">
                                            <p:txEl>
                                              <p:pRg st="1" end="1"/>
                                            </p:txEl>
                                          </p:spTgt>
                                        </p:tgtEl>
                                      </p:cBhvr>
                                    </p:animEffect>
                                    <p:anim calcmode="lin" valueType="num">
                                      <p:cBhvr>
                                        <p:cTn id="2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 t="60064" r="-322" b="572"/>
          <a:stretch/>
        </p:blipFill>
        <p:spPr bwMode="auto">
          <a:xfrm>
            <a:off x="6091517" y="5177118"/>
            <a:ext cx="6100483" cy="168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 y="5177118"/>
            <a:ext cx="6091519" cy="168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64" y="1463220"/>
            <a:ext cx="4118161" cy="35101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Rectangle 1"/>
          <p:cNvSpPr/>
          <p:nvPr/>
        </p:nvSpPr>
        <p:spPr>
          <a:xfrm>
            <a:off x="5109882" y="495032"/>
            <a:ext cx="6898342" cy="4708981"/>
          </a:xfrm>
          <a:prstGeom prst="rect">
            <a:avLst/>
          </a:prstGeom>
        </p:spPr>
        <p:txBody>
          <a:bodyPr wrap="square">
            <a:spAutoFit/>
          </a:bodyPr>
          <a:lstStyle/>
          <a:p>
            <a:pPr algn="r"/>
            <a:r>
              <a:rPr lang="fa-IR" sz="2000" b="1" dirty="0">
                <a:cs typeface="B Nazanin" pitchFamily="2" charset="-78"/>
              </a:rPr>
              <a:t>تلفن را سریع پاسخ بدهید:</a:t>
            </a:r>
          </a:p>
          <a:p>
            <a:pPr algn="r"/>
            <a:r>
              <a:rPr lang="fa-IR" sz="2000" b="1" dirty="0">
                <a:cs typeface="B Nazanin" pitchFamily="2" charset="-78"/>
              </a:rPr>
              <a:t>مطلوبتر پس از شنیدن دو بار زنگ خوردن و حداکثر در طی سه زنگ</a:t>
            </a:r>
          </a:p>
          <a:p>
            <a:pPr algn="r"/>
            <a:r>
              <a:rPr lang="fa-IR" sz="2000" b="1" dirty="0">
                <a:cs typeface="B Nazanin" pitchFamily="2" charset="-78"/>
              </a:rPr>
              <a:t>تماس را با بیان سلام و معرفی محل کار خود شروع کنید.</a:t>
            </a:r>
          </a:p>
          <a:p>
            <a:pPr algn="r"/>
            <a:r>
              <a:rPr lang="fa-IR" sz="2000" b="1" dirty="0">
                <a:cs typeface="B Nazanin" pitchFamily="2" charset="-78"/>
              </a:rPr>
              <a:t>با معرفی خود و پرسیدن هدف تماس گیرنده در وقت صرفه جویی کنید.</a:t>
            </a:r>
          </a:p>
          <a:p>
            <a:pPr algn="r"/>
            <a:r>
              <a:rPr lang="fa-IR" sz="2000" b="1" dirty="0">
                <a:cs typeface="B Nazanin" pitchFamily="2" charset="-78"/>
              </a:rPr>
              <a:t>سلام،هتل...،اسعدی هستم، بفرمایید.</a:t>
            </a:r>
          </a:p>
          <a:p>
            <a:pPr algn="r"/>
            <a:r>
              <a:rPr lang="fa-IR" sz="2000" b="1" dirty="0">
                <a:cs typeface="B Nazanin" pitchFamily="2" charset="-78"/>
              </a:rPr>
              <a:t>اگر تاکید بر عنوان سازمان است:</a:t>
            </a:r>
          </a:p>
          <a:p>
            <a:pPr algn="r"/>
            <a:r>
              <a:rPr lang="fa-IR" sz="2000" b="1" dirty="0">
                <a:cs typeface="B Nazanin" pitchFamily="2" charset="-78"/>
              </a:rPr>
              <a:t>هتل...،سلام،اسعدی هستم،بفرمایید.</a:t>
            </a:r>
          </a:p>
          <a:p>
            <a:pPr algn="r"/>
            <a:r>
              <a:rPr lang="fa-IR" sz="2000" b="1" dirty="0" smtClean="0">
                <a:cs typeface="B Nazanin" pitchFamily="2" charset="-78"/>
              </a:rPr>
              <a:t>نام </a:t>
            </a:r>
            <a:r>
              <a:rPr lang="fa-IR" sz="2000" b="1" dirty="0">
                <a:cs typeface="B Nazanin" pitchFamily="2" charset="-78"/>
              </a:rPr>
              <a:t>تماس گیرنده را بپرسید و در طول مکالمه او را </a:t>
            </a:r>
            <a:r>
              <a:rPr lang="fa-IR" sz="2000" b="1" dirty="0" smtClean="0">
                <a:cs typeface="B Nazanin" pitchFamily="2" charset="-78"/>
              </a:rPr>
              <a:t>با نامش </a:t>
            </a:r>
            <a:r>
              <a:rPr lang="fa-IR" sz="2000" b="1" dirty="0">
                <a:cs typeface="B Nazanin" pitchFamily="2" charset="-78"/>
              </a:rPr>
              <a:t>خطاب قرار دهید.</a:t>
            </a:r>
          </a:p>
          <a:p>
            <a:pPr algn="r"/>
            <a:r>
              <a:rPr lang="fa-IR" sz="2000" b="1" dirty="0">
                <a:cs typeface="B Nazanin" pitchFamily="2" charset="-78"/>
              </a:rPr>
              <a:t>آماده </a:t>
            </a:r>
            <a:r>
              <a:rPr lang="fa-IR" sz="2000" b="1" dirty="0" smtClean="0">
                <a:cs typeface="B Nazanin" pitchFamily="2" charset="-78"/>
              </a:rPr>
              <a:t>باشید:</a:t>
            </a:r>
          </a:p>
          <a:p>
            <a:pPr algn="r"/>
            <a:r>
              <a:rPr lang="fa-IR" sz="2000" b="1" dirty="0" smtClean="0">
                <a:cs typeface="B Nazanin" pitchFamily="2" charset="-78"/>
              </a:rPr>
              <a:t>وقت </a:t>
            </a:r>
            <a:r>
              <a:rPr lang="fa-IR" sz="2000" b="1" dirty="0">
                <a:cs typeface="B Nazanin" pitchFamily="2" charset="-78"/>
              </a:rPr>
              <a:t>خود و تلفن کننده را برای به دنبال قلم و </a:t>
            </a:r>
            <a:r>
              <a:rPr lang="fa-IR" sz="2000" b="1" dirty="0" smtClean="0">
                <a:cs typeface="B Nazanin" pitchFamily="2" charset="-78"/>
              </a:rPr>
              <a:t>کاغذ </a:t>
            </a:r>
            <a:r>
              <a:rPr lang="fa-IR" sz="2000" b="1" dirty="0">
                <a:cs typeface="B Nazanin" pitchFamily="2" charset="-78"/>
              </a:rPr>
              <a:t>گشتن نگیرید.</a:t>
            </a:r>
          </a:p>
          <a:p>
            <a:pPr algn="r"/>
            <a:r>
              <a:rPr lang="fa-IR" sz="2000" b="1" dirty="0">
                <a:cs typeface="B Nazanin" pitchFamily="2" charset="-78"/>
              </a:rPr>
              <a:t>قبل از پاسخگویی به تلفن بایستید:</a:t>
            </a:r>
          </a:p>
          <a:p>
            <a:pPr algn="r"/>
            <a:r>
              <a:rPr lang="fa-IR" sz="2000" b="1" dirty="0" smtClean="0">
                <a:cs typeface="B Nazanin" pitchFamily="2" charset="-78"/>
              </a:rPr>
              <a:t>این </a:t>
            </a:r>
            <a:r>
              <a:rPr lang="fa-IR" sz="2000" b="1" dirty="0">
                <a:cs typeface="B Nazanin" pitchFamily="2" charset="-78"/>
              </a:rPr>
              <a:t>کار حس اقتدار شما را افزایش می </a:t>
            </a:r>
            <a:r>
              <a:rPr lang="fa-IR" sz="2000" b="1" dirty="0" smtClean="0">
                <a:cs typeface="B Nazanin" pitchFamily="2" charset="-78"/>
              </a:rPr>
              <a:t>دهد.</a:t>
            </a:r>
          </a:p>
          <a:p>
            <a:pPr algn="r"/>
            <a:r>
              <a:rPr lang="fa-IR" sz="2000" b="1" dirty="0">
                <a:cs typeface="B Nazanin" pitchFamily="2" charset="-78"/>
              </a:rPr>
              <a:t>به خاطر داشته باشید لبخند شما در صدای شما انعکاس خواهد یافت.</a:t>
            </a:r>
          </a:p>
          <a:p>
            <a:pPr algn="r"/>
            <a:r>
              <a:rPr lang="fa-IR" sz="2000" b="1" dirty="0" smtClean="0">
                <a:cs typeface="B Nazanin" pitchFamily="2" charset="-78"/>
              </a:rPr>
              <a:t>هنگامی </a:t>
            </a:r>
            <a:r>
              <a:rPr lang="fa-IR" sz="2000" b="1" dirty="0">
                <a:cs typeface="B Nazanin" pitchFamily="2" charset="-78"/>
              </a:rPr>
              <a:t>که تلفن کننده صحبت می کند،صداهایی ایجاد کنید که او متوجه شود شما گوش می کنید.جملاتی مثل «درست می فرمایید»،«بله،بله قربان»و...</a:t>
            </a:r>
          </a:p>
        </p:txBody>
      </p:sp>
      <p:sp>
        <p:nvSpPr>
          <p:cNvPr id="3" name="Rectangle 2"/>
          <p:cNvSpPr/>
          <p:nvPr/>
        </p:nvSpPr>
        <p:spPr>
          <a:xfrm rot="21248871">
            <a:off x="328386" y="706497"/>
            <a:ext cx="4184158" cy="707886"/>
          </a:xfrm>
          <a:prstGeom prst="rect">
            <a:avLst/>
          </a:prstGeom>
          <a:solidFill>
            <a:srgbClr val="92D050"/>
          </a:solidFill>
        </p:spPr>
        <p:txBody>
          <a:bodyPr wrap="none" lIns="91440" tIns="45720" rIns="91440" bIns="45720">
            <a:spAutoFit/>
          </a:bodyPr>
          <a:lstStyle/>
          <a:p>
            <a:pPr algn="ctr"/>
            <a:r>
              <a:rPr lang="fa-IR" sz="4000" b="1" cap="none" spc="0" dirty="0" smtClean="0">
                <a:ln w="1905"/>
                <a:solidFill>
                  <a:schemeClr val="accent5">
                    <a:lumMod val="50000"/>
                  </a:schemeClr>
                </a:solidFill>
                <a:effectLst>
                  <a:innerShdw blurRad="69850" dist="43180" dir="5400000">
                    <a:srgbClr val="000000">
                      <a:alpha val="65000"/>
                    </a:srgbClr>
                  </a:innerShdw>
                </a:effectLst>
              </a:rPr>
              <a:t>آداب پاسخگویی به تلفن</a:t>
            </a:r>
            <a:endParaRPr lang="en-US" sz="4000" b="1" cap="none" spc="0" dirty="0">
              <a:ln w="1905"/>
              <a:solidFill>
                <a:schemeClr val="accent5">
                  <a:lumMod val="50000"/>
                </a:schemeClr>
              </a:solidFill>
              <a:effectLst>
                <a:innerShdw blurRad="69850" dist="43180" dir="5400000">
                  <a:srgbClr val="000000">
                    <a:alpha val="65000"/>
                  </a:srgbClr>
                </a:innerShdw>
              </a:effectLst>
            </a:endParaRPr>
          </a:p>
        </p:txBody>
      </p:sp>
      <p:sp>
        <p:nvSpPr>
          <p:cNvPr id="4" name="Rectangle 3"/>
          <p:cNvSpPr/>
          <p:nvPr/>
        </p:nvSpPr>
        <p:spPr>
          <a:xfrm>
            <a:off x="6722373" y="5177118"/>
            <a:ext cx="4099199" cy="400110"/>
          </a:xfrm>
          <a:prstGeom prst="rect">
            <a:avLst/>
          </a:prstGeom>
          <a:noFill/>
        </p:spPr>
        <p:txBody>
          <a:bodyPr wrap="none" lIns="91440" tIns="45720" rIns="91440" bIns="45720">
            <a:spAutoFit/>
          </a:bodyPr>
          <a:lstStyle/>
          <a:p>
            <a:pPr algn="ctr"/>
            <a:r>
              <a:rPr lang="fa-IR" sz="2000" b="1" cap="none" spc="0" dirty="0" smtClean="0">
                <a:ln w="1905"/>
                <a:effectLst>
                  <a:innerShdw blurRad="69850" dist="43180" dir="5400000">
                    <a:srgbClr val="000000">
                      <a:alpha val="65000"/>
                    </a:srgbClr>
                  </a:innerShdw>
                </a:effectLst>
                <a:cs typeface="B Nazanin" pitchFamily="2" charset="-78"/>
              </a:rPr>
              <a:t>از تلفن برای مکالمه ی طولانی استفاده نکنید.</a:t>
            </a:r>
            <a:endParaRPr lang="en-US" sz="2000" b="1" cap="none" spc="0" dirty="0">
              <a:ln w="1905"/>
              <a:effectLst>
                <a:innerShdw blurRad="69850" dist="43180" dir="5400000">
                  <a:srgbClr val="000000">
                    <a:alpha val="65000"/>
                  </a:srgbClr>
                </a:innerShdw>
              </a:effectLst>
              <a:cs typeface="B Nazanin" pitchFamily="2" charset="-78"/>
            </a:endParaRPr>
          </a:p>
        </p:txBody>
      </p:sp>
    </p:spTree>
    <p:extLst>
      <p:ext uri="{BB962C8B-B14F-4D97-AF65-F5344CB8AC3E}">
        <p14:creationId xmlns:p14="http://schemas.microsoft.com/office/powerpoint/2010/main" val="4099840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heel(8)">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3"/>
                                        </p:tgtEl>
                                        <p:attrNameLst>
                                          <p:attrName>fillcolor</p:attrName>
                                        </p:attrNameLst>
                                      </p:cBhvr>
                                      <p:to>
                                        <a:schemeClr val="accent2"/>
                                      </p:to>
                                    </p:animClr>
                                    <p:set>
                                      <p:cBhvr>
                                        <p:cTn id="12" dur="2000" fill="hold"/>
                                        <p:tgtEl>
                                          <p:spTgt spid="3"/>
                                        </p:tgtEl>
                                        <p:attrNameLst>
                                          <p:attrName>fill.type</p:attrName>
                                        </p:attrNameLst>
                                      </p:cBhvr>
                                      <p:to>
                                        <p:strVal val="solid"/>
                                      </p:to>
                                    </p:set>
                                    <p:set>
                                      <p:cBhvr>
                                        <p:cTn id="13" dur="2000" fill="hold"/>
                                        <p:tgtEl>
                                          <p:spTgt spid="3"/>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1000"/>
                                        <p:tgtEl>
                                          <p:spTgt spid="2">
                                            <p:txEl>
                                              <p:pRg st="1" end="1"/>
                                            </p:txEl>
                                          </p:spTgt>
                                        </p:tgtEl>
                                      </p:cBhvr>
                                    </p:animEffect>
                                    <p:anim calcmode="lin" valueType="num">
                                      <p:cBhvr>
                                        <p:cTn id="2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fade">
                                      <p:cBhvr>
                                        <p:cTn id="34" dur="500"/>
                                        <p:tgtEl>
                                          <p:spTgt spid="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500"/>
                                        <p:tgtEl>
                                          <p:spTgt spid="2">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Effect transition="in" filter="fade">
                                      <p:cBhvr>
                                        <p:cTn id="44" dur="1000"/>
                                        <p:tgtEl>
                                          <p:spTgt spid="2">
                                            <p:txEl>
                                              <p:pRg st="4" end="4"/>
                                            </p:txEl>
                                          </p:spTgt>
                                        </p:tgtEl>
                                      </p:cBhvr>
                                    </p:animEffect>
                                    <p:anim calcmode="lin" valueType="num">
                                      <p:cBhvr>
                                        <p:cTn id="4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xEl>
                                              <p:pRg st="5" end="5"/>
                                            </p:txEl>
                                          </p:spTgt>
                                        </p:tgtEl>
                                        <p:attrNameLst>
                                          <p:attrName>style.visibility</p:attrName>
                                        </p:attrNameLst>
                                      </p:cBhvr>
                                      <p:to>
                                        <p:strVal val="visible"/>
                                      </p:to>
                                    </p:set>
                                    <p:animEffect transition="in" filter="fade">
                                      <p:cBhvr>
                                        <p:cTn id="51" dur="500"/>
                                        <p:tgtEl>
                                          <p:spTgt spid="2">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6" end="6"/>
                                            </p:txEl>
                                          </p:spTgt>
                                        </p:tgtEl>
                                        <p:attrNameLst>
                                          <p:attrName>style.visibility</p:attrName>
                                        </p:attrNameLst>
                                      </p:cBhvr>
                                      <p:to>
                                        <p:strVal val="visible"/>
                                      </p:to>
                                    </p:set>
                                    <p:animEffect transition="in" filter="fade">
                                      <p:cBhvr>
                                        <p:cTn id="56" dur="1000"/>
                                        <p:tgtEl>
                                          <p:spTgt spid="2">
                                            <p:txEl>
                                              <p:pRg st="6" end="6"/>
                                            </p:txEl>
                                          </p:spTgt>
                                        </p:tgtEl>
                                      </p:cBhvr>
                                    </p:animEffect>
                                    <p:anim calcmode="lin" valueType="num">
                                      <p:cBhvr>
                                        <p:cTn id="5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500"/>
                                        <p:tgtEl>
                                          <p:spTgt spid="2">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xEl>
                                              <p:pRg st="8" end="8"/>
                                            </p:txEl>
                                          </p:spTgt>
                                        </p:tgtEl>
                                        <p:attrNameLst>
                                          <p:attrName>style.visibility</p:attrName>
                                        </p:attrNameLst>
                                      </p:cBhvr>
                                      <p:to>
                                        <p:strVal val="visible"/>
                                      </p:to>
                                    </p:set>
                                    <p:animEffect transition="in" filter="fade">
                                      <p:cBhvr>
                                        <p:cTn id="68" dur="500"/>
                                        <p:tgtEl>
                                          <p:spTgt spid="2">
                                            <p:txEl>
                                              <p:pRg st="8" end="8"/>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
                                            <p:txEl>
                                              <p:pRg st="9" end="9"/>
                                            </p:txEl>
                                          </p:spTgt>
                                        </p:tgtEl>
                                        <p:attrNameLst>
                                          <p:attrName>style.visibility</p:attrName>
                                        </p:attrNameLst>
                                      </p:cBhvr>
                                      <p:to>
                                        <p:strVal val="visible"/>
                                      </p:to>
                                    </p:set>
                                    <p:animEffect transition="in" filter="fade">
                                      <p:cBhvr>
                                        <p:cTn id="73" dur="500"/>
                                        <p:tgtEl>
                                          <p:spTgt spid="2">
                                            <p:txEl>
                                              <p:pRg st="9" end="9"/>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
                                            <p:txEl>
                                              <p:pRg st="10" end="10"/>
                                            </p:txEl>
                                          </p:spTgt>
                                        </p:tgtEl>
                                        <p:attrNameLst>
                                          <p:attrName>style.visibility</p:attrName>
                                        </p:attrNameLst>
                                      </p:cBhvr>
                                      <p:to>
                                        <p:strVal val="visible"/>
                                      </p:to>
                                    </p:set>
                                    <p:animEffect transition="in" filter="fade">
                                      <p:cBhvr>
                                        <p:cTn id="78" dur="500"/>
                                        <p:tgtEl>
                                          <p:spTgt spid="2">
                                            <p:txEl>
                                              <p:pRg st="10" end="1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
                                            <p:txEl>
                                              <p:pRg st="11" end="11"/>
                                            </p:txEl>
                                          </p:spTgt>
                                        </p:tgtEl>
                                        <p:attrNameLst>
                                          <p:attrName>style.visibility</p:attrName>
                                        </p:attrNameLst>
                                      </p:cBhvr>
                                      <p:to>
                                        <p:strVal val="visible"/>
                                      </p:to>
                                    </p:set>
                                    <p:animEffect transition="in" filter="fade">
                                      <p:cBhvr>
                                        <p:cTn id="83" dur="1000"/>
                                        <p:tgtEl>
                                          <p:spTgt spid="2">
                                            <p:txEl>
                                              <p:pRg st="11" end="11"/>
                                            </p:txEl>
                                          </p:spTgt>
                                        </p:tgtEl>
                                      </p:cBhvr>
                                    </p:animEffect>
                                    <p:anim calcmode="lin" valueType="num">
                                      <p:cBhvr>
                                        <p:cTn id="84"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85"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
                                            <p:txEl>
                                              <p:pRg st="12" end="12"/>
                                            </p:txEl>
                                          </p:spTgt>
                                        </p:tgtEl>
                                        <p:attrNameLst>
                                          <p:attrName>style.visibility</p:attrName>
                                        </p:attrNameLst>
                                      </p:cBhvr>
                                      <p:to>
                                        <p:strVal val="visible"/>
                                      </p:to>
                                    </p:set>
                                    <p:animEffect transition="in" filter="fade">
                                      <p:cBhvr>
                                        <p:cTn id="90" dur="500"/>
                                        <p:tgtEl>
                                          <p:spTgt spid="2">
                                            <p:txEl>
                                              <p:pRg st="12" end="1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
                                            <p:txEl>
                                              <p:pRg st="13" end="13"/>
                                            </p:txEl>
                                          </p:spTgt>
                                        </p:tgtEl>
                                        <p:attrNameLst>
                                          <p:attrName>style.visibility</p:attrName>
                                        </p:attrNameLst>
                                      </p:cBhvr>
                                      <p:to>
                                        <p:strVal val="visible"/>
                                      </p:to>
                                    </p:set>
                                    <p:animEffect transition="in" filter="fade">
                                      <p:cBhvr>
                                        <p:cTn id="95" dur="500"/>
                                        <p:tgtEl>
                                          <p:spTgt spid="2">
                                            <p:txEl>
                                              <p:pRg st="13" end="13"/>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4">
                                            <p:txEl>
                                              <p:pRg st="0" end="0"/>
                                            </p:txEl>
                                          </p:spTgt>
                                        </p:tgtEl>
                                        <p:attrNameLst>
                                          <p:attrName>style.visibility</p:attrName>
                                        </p:attrNameLst>
                                      </p:cBhvr>
                                      <p:to>
                                        <p:strVal val="visible"/>
                                      </p:to>
                                    </p:set>
                                    <p:animEffect transition="in" filter="fade">
                                      <p:cBhvr>
                                        <p:cTn id="10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4860"/>
          <a:stretch/>
        </p:blipFill>
        <p:spPr bwMode="auto">
          <a:xfrm>
            <a:off x="5183186" y="1855694"/>
            <a:ext cx="7008813" cy="50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27797"/>
          <a:stretch/>
        </p:blipFill>
        <p:spPr bwMode="auto">
          <a:xfrm>
            <a:off x="-13446" y="1855694"/>
            <a:ext cx="6454588" cy="50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56" y="1458868"/>
            <a:ext cx="27860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Elbow Connector 2"/>
          <p:cNvCxnSpPr/>
          <p:nvPr/>
        </p:nvCxnSpPr>
        <p:spPr>
          <a:xfrm rot="5400000" flipH="1" flipV="1">
            <a:off x="954742" y="3669135"/>
            <a:ext cx="1290917" cy="1102657"/>
          </a:xfrm>
          <a:prstGeom prst="bentConnector3">
            <a:avLst>
              <a:gd name="adj1" fmla="val 40625"/>
            </a:avLst>
          </a:prstGeom>
        </p:spPr>
        <p:style>
          <a:lnRef idx="3">
            <a:schemeClr val="accent1"/>
          </a:lnRef>
          <a:fillRef idx="0">
            <a:schemeClr val="accent1"/>
          </a:fillRef>
          <a:effectRef idx="2">
            <a:schemeClr val="accent1"/>
          </a:effectRef>
          <a:fontRef idx="minor">
            <a:schemeClr val="tx1"/>
          </a:fontRef>
        </p:style>
      </p:cxnSp>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67" y="4684674"/>
            <a:ext cx="2786063"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17158" y="470222"/>
            <a:ext cx="9076765" cy="4093428"/>
          </a:xfrm>
          <a:prstGeom prst="rect">
            <a:avLst/>
          </a:prstGeom>
        </p:spPr>
        <p:txBody>
          <a:bodyPr wrap="square">
            <a:spAutoFit/>
          </a:bodyPr>
          <a:lstStyle/>
          <a:p>
            <a:pPr algn="r"/>
            <a:r>
              <a:rPr lang="fa-IR" sz="2000" b="1" dirty="0">
                <a:cs typeface="B Nazanin" pitchFamily="2" charset="-78"/>
              </a:rPr>
              <a:t>با گوش راستتان به تلفن گوش دهید.</a:t>
            </a:r>
          </a:p>
          <a:p>
            <a:pPr algn="r"/>
            <a:r>
              <a:rPr lang="fa-IR" sz="2000" b="1" dirty="0">
                <a:cs typeface="B Nazanin" pitchFamily="2" charset="-78"/>
              </a:rPr>
              <a:t>گوش راست به نیمکره ی چپ مغز که قسمت منطقی و عقلانی مغز است متصل است.</a:t>
            </a:r>
          </a:p>
          <a:p>
            <a:pPr algn="r"/>
            <a:r>
              <a:rPr lang="fa-IR" sz="2000" b="1" dirty="0">
                <a:cs typeface="B Nazanin" pitchFamily="2" charset="-78"/>
              </a:rPr>
              <a:t>(در مورد چپ دست ها برعکس است).</a:t>
            </a:r>
          </a:p>
          <a:p>
            <a:pPr algn="r"/>
            <a:r>
              <a:rPr lang="fa-IR" sz="2000" b="1" dirty="0">
                <a:cs typeface="B Nazanin" pitchFamily="2" charset="-78"/>
              </a:rPr>
              <a:t>فاصله ی استاندارد دهنی گوشی با دهان شما باید حداقل 6 و حداکثر  سانتی متر باشد.</a:t>
            </a:r>
          </a:p>
          <a:p>
            <a:pPr algn="r"/>
            <a:r>
              <a:rPr lang="fa-IR" sz="2000" b="1" dirty="0">
                <a:cs typeface="B Nazanin" pitchFamily="2" charset="-78"/>
              </a:rPr>
              <a:t>صدای شما تنها وسیله ی ارتباطی تان در مکالمه ی تلفنی است پس:</a:t>
            </a:r>
          </a:p>
          <a:p>
            <a:pPr algn="r"/>
            <a:r>
              <a:rPr lang="fa-IR" sz="2000" b="1" dirty="0">
                <a:cs typeface="B Nazanin" pitchFamily="2" charset="-78"/>
              </a:rPr>
              <a:t>به هنگام مکالمه آدامس نجوید.</a:t>
            </a:r>
          </a:p>
          <a:p>
            <a:pPr algn="r"/>
            <a:r>
              <a:rPr lang="fa-IR" sz="2000" b="1" dirty="0">
                <a:cs typeface="B Nazanin" pitchFamily="2" charset="-78"/>
              </a:rPr>
              <a:t>سیگار نکشید.</a:t>
            </a:r>
          </a:p>
          <a:p>
            <a:pPr algn="r"/>
            <a:r>
              <a:rPr lang="fa-IR" sz="2000" b="1" dirty="0">
                <a:cs typeface="B Nazanin" pitchFamily="2" charset="-78"/>
              </a:rPr>
              <a:t>هرکاری در نحوه ی صحبت شما اخلال ایجاد کند،انجام ندهید.</a:t>
            </a:r>
          </a:p>
          <a:p>
            <a:pPr algn="r"/>
            <a:r>
              <a:rPr lang="fa-IR" sz="2000" b="1" dirty="0">
                <a:cs typeface="B Nazanin" pitchFamily="2" charset="-78"/>
              </a:rPr>
              <a:t>اگر مطلبی که از سوی مخاطب عنوان شد را متوجه نشدید با آرامش و مؤدبانه مجدد سوال کنید.</a:t>
            </a:r>
          </a:p>
          <a:p>
            <a:pPr algn="r"/>
            <a:r>
              <a:rPr lang="fa-IR" sz="2000" b="1" dirty="0">
                <a:cs typeface="B Nazanin" pitchFamily="2" charset="-78"/>
              </a:rPr>
              <a:t>گوش کنید و صحبت شخص مقابل را قطع نکنید.</a:t>
            </a:r>
          </a:p>
          <a:p>
            <a:pPr algn="r"/>
            <a:r>
              <a:rPr lang="fa-IR" sz="2000" b="1" dirty="0" smtClean="0">
                <a:cs typeface="B Nazanin" pitchFamily="2" charset="-78"/>
              </a:rPr>
              <a:t>اگر </a:t>
            </a:r>
            <a:r>
              <a:rPr lang="fa-IR" sz="2000" b="1" dirty="0">
                <a:cs typeface="B Nazanin" pitchFamily="2" charset="-78"/>
              </a:rPr>
              <a:t>لازم است یادداشت بردارید و مجدد آن ها را با مخاطب پشت خط کنترل </a:t>
            </a:r>
            <a:r>
              <a:rPr lang="fa-IR" sz="2000" b="1" dirty="0" smtClean="0">
                <a:cs typeface="B Nazanin" pitchFamily="2" charset="-78"/>
              </a:rPr>
              <a:t>کنید.</a:t>
            </a:r>
          </a:p>
          <a:p>
            <a:pPr algn="r"/>
            <a:r>
              <a:rPr lang="fa-IR" sz="2000" b="1" dirty="0" smtClean="0">
                <a:cs typeface="B Nazanin" pitchFamily="2" charset="-78"/>
              </a:rPr>
              <a:t>چنانچه مخاطب با کسی کار داشت که در محل حاضر نبود به او اطمینان دهید که حتماً پیغام ایشان را می رسانید</a:t>
            </a:r>
            <a:r>
              <a:rPr lang="fa-IR" sz="2000" dirty="0" smtClean="0">
                <a:cs typeface="B Nazanin" pitchFamily="2" charset="-78"/>
              </a:rPr>
              <a:t>.</a:t>
            </a:r>
            <a:endParaRPr lang="fa-IR" sz="2000" dirty="0">
              <a:cs typeface="B Nazanin" pitchFamily="2" charset="-78"/>
            </a:endParaRPr>
          </a:p>
        </p:txBody>
      </p:sp>
      <p:sp>
        <p:nvSpPr>
          <p:cNvPr id="9" name="Rectangle 8"/>
          <p:cNvSpPr/>
          <p:nvPr/>
        </p:nvSpPr>
        <p:spPr>
          <a:xfrm>
            <a:off x="3213848" y="4554042"/>
            <a:ext cx="7315799" cy="2246769"/>
          </a:xfrm>
          <a:prstGeom prst="rect">
            <a:avLst/>
          </a:prstGeom>
          <a:noFill/>
        </p:spPr>
        <p:txBody>
          <a:bodyPr wrap="square" lIns="91440" tIns="45720" rIns="91440" bIns="45720">
            <a:spAutoFit/>
          </a:bodyPr>
          <a:lstStyle/>
          <a:p>
            <a:pPr algn="just" rtl="1"/>
            <a:r>
              <a:rPr lang="fa-IR" sz="2000" b="1" cap="none" spc="0" dirty="0" smtClean="0">
                <a:ln w="1905"/>
                <a:effectLst>
                  <a:innerShdw blurRad="69850" dist="43180" dir="5400000">
                    <a:srgbClr val="000000">
                      <a:alpha val="65000"/>
                    </a:srgbClr>
                  </a:innerShdw>
                </a:effectLst>
                <a:cs typeface="B Nazanin" pitchFamily="2" charset="-78"/>
              </a:rPr>
              <a:t>اگر لازم است فرد را در حالت انتظار قرار دهید، هرچند لحظه یک بار به او</a:t>
            </a:r>
            <a:r>
              <a:rPr lang="fa-IR" sz="2000" b="1" dirty="0" smtClean="0">
                <a:ln w="1905"/>
                <a:effectLst>
                  <a:innerShdw blurRad="69850" dist="43180" dir="5400000">
                    <a:srgbClr val="000000">
                      <a:alpha val="65000"/>
                    </a:srgbClr>
                  </a:innerShdw>
                </a:effectLst>
                <a:cs typeface="B Nazanin" pitchFamily="2" charset="-78"/>
              </a:rPr>
              <a:t>اطمینان دهید که در حال پیگیری امر او هستید و در نهایت از او بابت </a:t>
            </a:r>
            <a:r>
              <a:rPr lang="fa-IR" sz="2000" b="1" cap="none" spc="0" dirty="0" smtClean="0">
                <a:ln w="1905"/>
                <a:effectLst>
                  <a:innerShdw blurRad="69850" dist="43180" dir="5400000">
                    <a:srgbClr val="000000">
                      <a:alpha val="65000"/>
                    </a:srgbClr>
                  </a:innerShdw>
                </a:effectLst>
                <a:cs typeface="B Nazanin" pitchFamily="2" charset="-78"/>
              </a:rPr>
              <a:t>انتظارش پوزش بطلبید.</a:t>
            </a:r>
          </a:p>
          <a:p>
            <a:pPr algn="just" rtl="1"/>
            <a:r>
              <a:rPr lang="fa-IR" sz="2000" b="1" dirty="0" smtClean="0">
                <a:ln w="1905"/>
                <a:effectLst>
                  <a:innerShdw blurRad="69850" dist="43180" dir="5400000">
                    <a:srgbClr val="000000">
                      <a:alpha val="65000"/>
                    </a:srgbClr>
                  </a:innerShdw>
                </a:effectLst>
                <a:cs typeface="B Nazanin" pitchFamily="2" charset="-78"/>
              </a:rPr>
              <a:t>اگر با شما در زمان نامناسبی تماس گرفته اند،علت آن را توضیح داده و نام، شماره تماس(شماره اتاق میهمان) را یادداشت نموده و اعلام کنید که دقایقی دیگر با او تماس خواهید گرفت.</a:t>
            </a:r>
          </a:p>
          <a:p>
            <a:pPr algn="just" rtl="1"/>
            <a:r>
              <a:rPr lang="fa-IR" sz="2000" b="1" dirty="0" smtClean="0">
                <a:ln w="1905"/>
                <a:effectLst>
                  <a:innerShdw blurRad="69850" dist="43180" dir="5400000">
                    <a:srgbClr val="000000">
                      <a:alpha val="65000"/>
                    </a:srgbClr>
                  </a:innerShdw>
                </a:effectLst>
                <a:cs typeface="B Nazanin" pitchFamily="2" charset="-78"/>
              </a:rPr>
              <a:t>اجازه دهید مخاطب،نخست گوشی را بگذارد و حتماً با خداحافظی گوشی را بگذارید.</a:t>
            </a:r>
          </a:p>
          <a:p>
            <a:pPr algn="just" rtl="1"/>
            <a:r>
              <a:rPr lang="fa-IR" sz="2000" b="1" dirty="0" smtClean="0">
                <a:ln w="1905"/>
                <a:effectLst>
                  <a:innerShdw blurRad="69850" dist="43180" dir="5400000">
                    <a:srgbClr val="000000">
                      <a:alpha val="65000"/>
                    </a:srgbClr>
                  </a:innerShdw>
                </a:effectLst>
                <a:cs typeface="B Nazanin" pitchFamily="2" charset="-78"/>
              </a:rPr>
              <a:t>گوشی تلفن را حداقل هفته ای یکبار با پنبه ی آغشته به الکل ضدعفونی کنید.</a:t>
            </a:r>
          </a:p>
        </p:txBody>
      </p:sp>
    </p:spTree>
    <p:extLst>
      <p:ext uri="{BB962C8B-B14F-4D97-AF65-F5344CB8AC3E}">
        <p14:creationId xmlns:p14="http://schemas.microsoft.com/office/powerpoint/2010/main" val="78498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500" fill="hold"/>
                                        <p:tgtEl>
                                          <p:spTgt spid="16386"/>
                                        </p:tgtEl>
                                        <p:attrNameLst>
                                          <p:attrName>ppt_w</p:attrName>
                                        </p:attrNameLst>
                                      </p:cBhvr>
                                      <p:tavLst>
                                        <p:tav tm="0">
                                          <p:val>
                                            <p:fltVal val="0"/>
                                          </p:val>
                                        </p:tav>
                                        <p:tav tm="100000">
                                          <p:val>
                                            <p:strVal val="#ppt_w"/>
                                          </p:val>
                                        </p:tav>
                                      </p:tavLst>
                                    </p:anim>
                                    <p:anim calcmode="lin" valueType="num">
                                      <p:cBhvr>
                                        <p:cTn id="8" dur="500" fill="hold"/>
                                        <p:tgtEl>
                                          <p:spTgt spid="16386"/>
                                        </p:tgtEl>
                                        <p:attrNameLst>
                                          <p:attrName>ppt_h</p:attrName>
                                        </p:attrNameLst>
                                      </p:cBhvr>
                                      <p:tavLst>
                                        <p:tav tm="0">
                                          <p:val>
                                            <p:fltVal val="0"/>
                                          </p:val>
                                        </p:tav>
                                        <p:tav tm="100000">
                                          <p:val>
                                            <p:strVal val="#ppt_h"/>
                                          </p:val>
                                        </p:tav>
                                      </p:tavLst>
                                    </p:anim>
                                    <p:anim calcmode="lin" valueType="num">
                                      <p:cBhvr>
                                        <p:cTn id="9" dur="500" fill="hold"/>
                                        <p:tgtEl>
                                          <p:spTgt spid="16386"/>
                                        </p:tgtEl>
                                        <p:attrNameLst>
                                          <p:attrName>style.rotation</p:attrName>
                                        </p:attrNameLst>
                                      </p:cBhvr>
                                      <p:tavLst>
                                        <p:tav tm="0">
                                          <p:val>
                                            <p:fltVal val="360"/>
                                          </p:val>
                                        </p:tav>
                                        <p:tav tm="100000">
                                          <p:val>
                                            <p:fltVal val="0"/>
                                          </p:val>
                                        </p:tav>
                                      </p:tavLst>
                                    </p:anim>
                                    <p:animEffect transition="in" filter="fade">
                                      <p:cBhvr>
                                        <p:cTn id="10" dur="500"/>
                                        <p:tgtEl>
                                          <p:spTgt spid="1638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mph" presetSubtype="0" fill="hold" nodeType="clickEffect">
                                  <p:stCondLst>
                                    <p:cond delay="0"/>
                                  </p:stCondLst>
                                  <p:childTnLst>
                                    <p:animClr clrSpc="hsl" dir="cw">
                                      <p:cBhvr override="childStyle">
                                        <p:cTn id="18" dur="500" fill="hold"/>
                                        <p:tgtEl>
                                          <p:spTgt spid="3"/>
                                        </p:tgtEl>
                                        <p:attrNameLst>
                                          <p:attrName>style.color</p:attrName>
                                        </p:attrNameLst>
                                      </p:cBhvr>
                                      <p:by>
                                        <p:hsl h="7200000" s="0" l="0"/>
                                      </p:by>
                                    </p:animClr>
                                    <p:animClr clrSpc="hsl" dir="cw">
                                      <p:cBhvr>
                                        <p:cTn id="19" dur="500" fill="hold"/>
                                        <p:tgtEl>
                                          <p:spTgt spid="3"/>
                                        </p:tgtEl>
                                        <p:attrNameLst>
                                          <p:attrName>fillcolor</p:attrName>
                                        </p:attrNameLst>
                                      </p:cBhvr>
                                      <p:by>
                                        <p:hsl h="7200000" s="0" l="0"/>
                                      </p:by>
                                    </p:animClr>
                                    <p:animClr clrSpc="hsl" dir="cw">
                                      <p:cBhvr>
                                        <p:cTn id="20" dur="500" fill="hold"/>
                                        <p:tgtEl>
                                          <p:spTgt spid="3"/>
                                        </p:tgtEl>
                                        <p:attrNameLst>
                                          <p:attrName>stroke.color</p:attrName>
                                        </p:attrNameLst>
                                      </p:cBhvr>
                                      <p:by>
                                        <p:hsl h="7200000" s="0" l="0"/>
                                      </p:by>
                                    </p:animClr>
                                    <p:set>
                                      <p:cBhvr>
                                        <p:cTn id="21" dur="500" fill="hold"/>
                                        <p:tgtEl>
                                          <p:spTgt spid="3"/>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16388"/>
                                        </p:tgtEl>
                                        <p:attrNameLst>
                                          <p:attrName>style.visibility</p:attrName>
                                        </p:attrNameLst>
                                      </p:cBhvr>
                                      <p:to>
                                        <p:strVal val="visible"/>
                                      </p:to>
                                    </p:set>
                                    <p:anim calcmode="lin" valueType="num">
                                      <p:cBhvr>
                                        <p:cTn id="26" dur="500" fill="hold"/>
                                        <p:tgtEl>
                                          <p:spTgt spid="16388"/>
                                        </p:tgtEl>
                                        <p:attrNameLst>
                                          <p:attrName>ppt_w</p:attrName>
                                        </p:attrNameLst>
                                      </p:cBhvr>
                                      <p:tavLst>
                                        <p:tav tm="0">
                                          <p:val>
                                            <p:fltVal val="0"/>
                                          </p:val>
                                        </p:tav>
                                        <p:tav tm="100000">
                                          <p:val>
                                            <p:strVal val="#ppt_w"/>
                                          </p:val>
                                        </p:tav>
                                      </p:tavLst>
                                    </p:anim>
                                    <p:anim calcmode="lin" valueType="num">
                                      <p:cBhvr>
                                        <p:cTn id="27" dur="500" fill="hold"/>
                                        <p:tgtEl>
                                          <p:spTgt spid="16388"/>
                                        </p:tgtEl>
                                        <p:attrNameLst>
                                          <p:attrName>ppt_h</p:attrName>
                                        </p:attrNameLst>
                                      </p:cBhvr>
                                      <p:tavLst>
                                        <p:tav tm="0">
                                          <p:val>
                                            <p:fltVal val="0"/>
                                          </p:val>
                                        </p:tav>
                                        <p:tav tm="100000">
                                          <p:val>
                                            <p:strVal val="#ppt_h"/>
                                          </p:val>
                                        </p:tav>
                                      </p:tavLst>
                                    </p:anim>
                                    <p:anim calcmode="lin" valueType="num">
                                      <p:cBhvr>
                                        <p:cTn id="28" dur="500" fill="hold"/>
                                        <p:tgtEl>
                                          <p:spTgt spid="16388"/>
                                        </p:tgtEl>
                                        <p:attrNameLst>
                                          <p:attrName>style.rotation</p:attrName>
                                        </p:attrNameLst>
                                      </p:cBhvr>
                                      <p:tavLst>
                                        <p:tav tm="0">
                                          <p:val>
                                            <p:fltVal val="360"/>
                                          </p:val>
                                        </p:tav>
                                        <p:tav tm="100000">
                                          <p:val>
                                            <p:fltVal val="0"/>
                                          </p:val>
                                        </p:tav>
                                      </p:tavLst>
                                    </p:anim>
                                    <p:animEffect transition="in" filter="fade">
                                      <p:cBhvr>
                                        <p:cTn id="29" dur="500"/>
                                        <p:tgtEl>
                                          <p:spTgt spid="1638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fade">
                                      <p:cBhvr>
                                        <p:cTn id="39" dur="1000"/>
                                        <p:tgtEl>
                                          <p:spTgt spid="4">
                                            <p:txEl>
                                              <p:pRg st="1" end="1"/>
                                            </p:txEl>
                                          </p:spTgt>
                                        </p:tgtEl>
                                      </p:cBhvr>
                                    </p:animEffect>
                                    <p:anim calcmode="lin" valueType="num">
                                      <p:cBhvr>
                                        <p:cTn id="4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fade">
                                      <p:cBhvr>
                                        <p:cTn id="46" dur="1000"/>
                                        <p:tgtEl>
                                          <p:spTgt spid="4">
                                            <p:txEl>
                                              <p:pRg st="2" end="2"/>
                                            </p:txEl>
                                          </p:spTgt>
                                        </p:tgtEl>
                                      </p:cBhvr>
                                    </p:animEffect>
                                    <p:anim calcmode="lin" valueType="num">
                                      <p:cBhvr>
                                        <p:cTn id="4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animEffect transition="in" filter="fade">
                                      <p:cBhvr>
                                        <p:cTn id="53" dur="500"/>
                                        <p:tgtEl>
                                          <p:spTgt spid="4">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
                                            <p:txEl>
                                              <p:pRg st="4" end="4"/>
                                            </p:txEl>
                                          </p:spTgt>
                                        </p:tgtEl>
                                        <p:attrNameLst>
                                          <p:attrName>style.visibility</p:attrName>
                                        </p:attrNameLst>
                                      </p:cBhvr>
                                      <p:to>
                                        <p:strVal val="visible"/>
                                      </p:to>
                                    </p:set>
                                    <p:animEffect transition="in" filter="fade">
                                      <p:cBhvr>
                                        <p:cTn id="58" dur="500"/>
                                        <p:tgtEl>
                                          <p:spTgt spid="4">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5" end="5"/>
                                            </p:txEl>
                                          </p:spTgt>
                                        </p:tgtEl>
                                        <p:attrNameLst>
                                          <p:attrName>style.visibility</p:attrName>
                                        </p:attrNameLst>
                                      </p:cBhvr>
                                      <p:to>
                                        <p:strVal val="visible"/>
                                      </p:to>
                                    </p:set>
                                    <p:animEffect transition="in" filter="fade">
                                      <p:cBhvr>
                                        <p:cTn id="63" dur="1000"/>
                                        <p:tgtEl>
                                          <p:spTgt spid="4">
                                            <p:txEl>
                                              <p:pRg st="5" end="5"/>
                                            </p:txEl>
                                          </p:spTgt>
                                        </p:tgtEl>
                                      </p:cBhvr>
                                    </p:animEffect>
                                    <p:anim calcmode="lin" valueType="num">
                                      <p:cBhvr>
                                        <p:cTn id="6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6" end="6"/>
                                            </p:txEl>
                                          </p:spTgt>
                                        </p:tgtEl>
                                        <p:attrNameLst>
                                          <p:attrName>style.visibility</p:attrName>
                                        </p:attrNameLst>
                                      </p:cBhvr>
                                      <p:to>
                                        <p:strVal val="visible"/>
                                      </p:to>
                                    </p:set>
                                    <p:animEffect transition="in" filter="fade">
                                      <p:cBhvr>
                                        <p:cTn id="70" dur="1000"/>
                                        <p:tgtEl>
                                          <p:spTgt spid="4">
                                            <p:txEl>
                                              <p:pRg st="6" end="6"/>
                                            </p:txEl>
                                          </p:spTgt>
                                        </p:tgtEl>
                                      </p:cBhvr>
                                    </p:animEffect>
                                    <p:anim calcmode="lin" valueType="num">
                                      <p:cBhvr>
                                        <p:cTn id="71"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
                                            <p:txEl>
                                              <p:pRg st="7" end="7"/>
                                            </p:txEl>
                                          </p:spTgt>
                                        </p:tgtEl>
                                        <p:attrNameLst>
                                          <p:attrName>style.visibility</p:attrName>
                                        </p:attrNameLst>
                                      </p:cBhvr>
                                      <p:to>
                                        <p:strVal val="visible"/>
                                      </p:to>
                                    </p:set>
                                    <p:animEffect transition="in" filter="fade">
                                      <p:cBhvr>
                                        <p:cTn id="77" dur="1000"/>
                                        <p:tgtEl>
                                          <p:spTgt spid="4">
                                            <p:txEl>
                                              <p:pRg st="7" end="7"/>
                                            </p:txEl>
                                          </p:spTgt>
                                        </p:tgtEl>
                                      </p:cBhvr>
                                    </p:animEffect>
                                    <p:anim calcmode="lin" valueType="num">
                                      <p:cBhvr>
                                        <p:cTn id="7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
                                            <p:txEl>
                                              <p:pRg st="8" end="8"/>
                                            </p:txEl>
                                          </p:spTgt>
                                        </p:tgtEl>
                                        <p:attrNameLst>
                                          <p:attrName>style.visibility</p:attrName>
                                        </p:attrNameLst>
                                      </p:cBhvr>
                                      <p:to>
                                        <p:strVal val="visible"/>
                                      </p:to>
                                    </p:set>
                                    <p:animEffect transition="in" filter="fade">
                                      <p:cBhvr>
                                        <p:cTn id="84" dur="500"/>
                                        <p:tgtEl>
                                          <p:spTgt spid="4">
                                            <p:txEl>
                                              <p:pRg st="8" end="8"/>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4">
                                            <p:txEl>
                                              <p:pRg st="9" end="9"/>
                                            </p:txEl>
                                          </p:spTgt>
                                        </p:tgtEl>
                                        <p:attrNameLst>
                                          <p:attrName>style.visibility</p:attrName>
                                        </p:attrNameLst>
                                      </p:cBhvr>
                                      <p:to>
                                        <p:strVal val="visible"/>
                                      </p:to>
                                    </p:set>
                                    <p:animEffect transition="in" filter="fade">
                                      <p:cBhvr>
                                        <p:cTn id="89" dur="500"/>
                                        <p:tgtEl>
                                          <p:spTgt spid="4">
                                            <p:txEl>
                                              <p:pRg st="9" end="9"/>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
                                            <p:txEl>
                                              <p:pRg st="10" end="10"/>
                                            </p:txEl>
                                          </p:spTgt>
                                        </p:tgtEl>
                                        <p:attrNameLst>
                                          <p:attrName>style.visibility</p:attrName>
                                        </p:attrNameLst>
                                      </p:cBhvr>
                                      <p:to>
                                        <p:strVal val="visible"/>
                                      </p:to>
                                    </p:set>
                                    <p:animEffect transition="in" filter="fade">
                                      <p:cBhvr>
                                        <p:cTn id="94" dur="500"/>
                                        <p:tgtEl>
                                          <p:spTgt spid="4">
                                            <p:txEl>
                                              <p:pRg st="10" end="1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4">
                                            <p:txEl>
                                              <p:pRg st="11" end="11"/>
                                            </p:txEl>
                                          </p:spTgt>
                                        </p:tgtEl>
                                        <p:attrNameLst>
                                          <p:attrName>style.visibility</p:attrName>
                                        </p:attrNameLst>
                                      </p:cBhvr>
                                      <p:to>
                                        <p:strVal val="visible"/>
                                      </p:to>
                                    </p:set>
                                    <p:animEffect transition="in" filter="fade">
                                      <p:cBhvr>
                                        <p:cTn id="99" dur="500"/>
                                        <p:tgtEl>
                                          <p:spTgt spid="4">
                                            <p:txEl>
                                              <p:pRg st="11" end="11"/>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9">
                                            <p:txEl>
                                              <p:pRg st="0" end="0"/>
                                            </p:txEl>
                                          </p:spTgt>
                                        </p:tgtEl>
                                        <p:attrNameLst>
                                          <p:attrName>style.visibility</p:attrName>
                                        </p:attrNameLst>
                                      </p:cBhvr>
                                      <p:to>
                                        <p:strVal val="visible"/>
                                      </p:to>
                                    </p:set>
                                    <p:animEffect transition="in" filter="fade">
                                      <p:cBhvr>
                                        <p:cTn id="104" dur="500"/>
                                        <p:tgtEl>
                                          <p:spTgt spid="9">
                                            <p:txEl>
                                              <p:pRg st="0" end="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9">
                                            <p:txEl>
                                              <p:pRg st="1" end="1"/>
                                            </p:txEl>
                                          </p:spTgt>
                                        </p:tgtEl>
                                        <p:attrNameLst>
                                          <p:attrName>style.visibility</p:attrName>
                                        </p:attrNameLst>
                                      </p:cBhvr>
                                      <p:to>
                                        <p:strVal val="visible"/>
                                      </p:to>
                                    </p:set>
                                    <p:animEffect transition="in" filter="fade">
                                      <p:cBhvr>
                                        <p:cTn id="109" dur="500"/>
                                        <p:tgtEl>
                                          <p:spTgt spid="9">
                                            <p:txEl>
                                              <p:pRg st="1" end="1"/>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9">
                                            <p:txEl>
                                              <p:pRg st="2" end="2"/>
                                            </p:txEl>
                                          </p:spTgt>
                                        </p:tgtEl>
                                        <p:attrNameLst>
                                          <p:attrName>style.visibility</p:attrName>
                                        </p:attrNameLst>
                                      </p:cBhvr>
                                      <p:to>
                                        <p:strVal val="visible"/>
                                      </p:to>
                                    </p:set>
                                    <p:animEffect transition="in" filter="fade">
                                      <p:cBhvr>
                                        <p:cTn id="114" dur="500"/>
                                        <p:tgtEl>
                                          <p:spTgt spid="9">
                                            <p:txEl>
                                              <p:pRg st="2" end="2"/>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9">
                                            <p:txEl>
                                              <p:pRg st="3" end="3"/>
                                            </p:txEl>
                                          </p:spTgt>
                                        </p:tgtEl>
                                        <p:attrNameLst>
                                          <p:attrName>style.visibility</p:attrName>
                                        </p:attrNameLst>
                                      </p:cBhvr>
                                      <p:to>
                                        <p:strVal val="visible"/>
                                      </p:to>
                                    </p:set>
                                    <p:animEffect transition="in" filter="fade">
                                      <p:cBhvr>
                                        <p:cTn id="119"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37" y="3880358"/>
            <a:ext cx="4336872" cy="2359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rot="946745">
            <a:off x="1616578" y="3666468"/>
            <a:ext cx="9324989" cy="1107996"/>
          </a:xfrm>
          <a:prstGeom prst="rect">
            <a:avLst/>
          </a:prstGeom>
          <a:noFill/>
        </p:spPr>
        <p:txBody>
          <a:bodyPr wrap="none" lIns="91440" tIns="45720" rIns="91440" bIns="45720">
            <a:spAutoFit/>
          </a:bodyPr>
          <a:lstStyle/>
          <a:p>
            <a:pPr algn="ctr"/>
            <a:r>
              <a:rPr lang="fa-IR" sz="6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از توجه شما بینهایت سپاسگزارم</a:t>
            </a:r>
            <a:endParaRPr lang="en-US" sz="6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6991" y="591009"/>
            <a:ext cx="5101823" cy="2850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99116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5" name="applause.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2890" y="1168824"/>
            <a:ext cx="1139825" cy="528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627" y="1168824"/>
            <a:ext cx="1146175"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802" y="1168824"/>
            <a:ext cx="1450975" cy="529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5383" y="760882"/>
            <a:ext cx="22367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004198" y="1063449"/>
            <a:ext cx="1393330" cy="461665"/>
          </a:xfrm>
          <a:prstGeom prst="rect">
            <a:avLst/>
          </a:prstGeom>
        </p:spPr>
        <p:txBody>
          <a:bodyPr wrap="none">
            <a:spAutoFit/>
          </a:bodyPr>
          <a:lstStyle/>
          <a:p>
            <a:r>
              <a:rPr lang="fa-IR" sz="2400" b="1" dirty="0">
                <a:cs typeface="B Nazanin" pitchFamily="2" charset="-78"/>
              </a:rPr>
              <a:t>نمایش فیلم</a:t>
            </a:r>
          </a:p>
        </p:txBody>
      </p:sp>
      <p:pic>
        <p:nvPicPr>
          <p:cNvPr id="3082"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l="3451" t="4571" r="4254" b="3137"/>
          <a:stretch/>
        </p:blipFill>
        <p:spPr bwMode="auto">
          <a:xfrm>
            <a:off x="8104093" y="1827682"/>
            <a:ext cx="3926542" cy="33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4719" y="2222992"/>
            <a:ext cx="1677057" cy="2550714"/>
          </a:xfrm>
          <a:prstGeom prst="rect">
            <a:avLst/>
          </a:prstGeom>
        </p:spPr>
      </p:pic>
      <p:pic>
        <p:nvPicPr>
          <p:cNvPr id="308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025" y="1828146"/>
            <a:ext cx="3932237" cy="33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7129" y="2222992"/>
            <a:ext cx="1762731" cy="2550713"/>
          </a:xfrm>
          <a:prstGeom prst="rect">
            <a:avLst/>
          </a:prstGeom>
        </p:spPr>
      </p:pic>
    </p:spTree>
    <p:extLst>
      <p:ext uri="{BB962C8B-B14F-4D97-AF65-F5344CB8AC3E}">
        <p14:creationId xmlns:p14="http://schemas.microsoft.com/office/powerpoint/2010/main" val="3488792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45256E-6 1.48148E-6 L 0.04594 0.00023 " pathEditMode="relative" rAng="0" ptsTypes="AA">
                                      <p:cBhvr>
                                        <p:cTn id="6" dur="2000" fill="hold"/>
                                        <p:tgtEl>
                                          <p:spTgt spid="3078"/>
                                        </p:tgtEl>
                                        <p:attrNameLst>
                                          <p:attrName>ppt_x</p:attrName>
                                          <p:attrName>ppt_y</p:attrName>
                                        </p:attrNameLst>
                                      </p:cBhvr>
                                      <p:rCtr x="2291" y="0"/>
                                    </p:animMotion>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2.79839E-7 -2.89547E-6 L -0.04608 -2.89547E-6 " pathEditMode="relative" rAng="0" ptsTypes="AA">
                                      <p:cBhvr>
                                        <p:cTn id="9" dur="2000" fill="hold"/>
                                        <p:tgtEl>
                                          <p:spTgt spid="3077"/>
                                        </p:tgtEl>
                                        <p:attrNameLst>
                                          <p:attrName>ppt_x</p:attrName>
                                          <p:attrName>ppt_y</p:attrName>
                                        </p:attrNameLst>
                                      </p:cBhvr>
                                      <p:rCtr x="-2304" y="0"/>
                                    </p:animMotion>
                                  </p:childTnLst>
                                </p:cTn>
                              </p:par>
                            </p:childTnLst>
                          </p:cTn>
                        </p:par>
                        <p:par>
                          <p:cTn id="10" fill="hold">
                            <p:stCondLst>
                              <p:cond delay="4000"/>
                            </p:stCondLst>
                            <p:childTnLst>
                              <p:par>
                                <p:cTn id="11" presetID="1" presetClass="entr" presetSubtype="0" fill="hold" nodeType="afterEffect">
                                  <p:stCondLst>
                                    <p:cond delay="0"/>
                                  </p:stCondLst>
                                  <p:childTnLst>
                                    <p:set>
                                      <p:cBhvr>
                                        <p:cTn id="12" dur="1" fill="hold">
                                          <p:stCondLst>
                                            <p:cond delay="0"/>
                                          </p:stCondLst>
                                        </p:cTn>
                                        <p:tgtEl>
                                          <p:spTgt spid="3079"/>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0598" y="840488"/>
            <a:ext cx="4724370" cy="523220"/>
          </a:xfrm>
          <a:prstGeom prst="rect">
            <a:avLst/>
          </a:prstGeom>
          <a:noFill/>
        </p:spPr>
        <p:txBody>
          <a:bodyPr wrap="none" lIns="91440" tIns="45720" rIns="91440" bIns="45720">
            <a:spAutoFit/>
          </a:bodyPr>
          <a:lstStyle/>
          <a:p>
            <a:pPr algn="ctr"/>
            <a:r>
              <a:rPr lang="fa-IR"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در این جلسه خواهید آموخت :</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343" y="0"/>
            <a:ext cx="6061657"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8" y="-42863"/>
            <a:ext cx="6130343"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016870" y="1616391"/>
            <a:ext cx="3511826" cy="4893647"/>
          </a:xfrm>
          <a:prstGeom prst="rect">
            <a:avLst/>
          </a:prstGeom>
        </p:spPr>
        <p:txBody>
          <a:bodyPr wrap="square">
            <a:spAutoFit/>
          </a:bodyPr>
          <a:lstStyle/>
          <a:p>
            <a:pPr marL="285750" indent="-285750" algn="ctr" rtl="1">
              <a:buFont typeface="Wingdings" pitchFamily="2" charset="2"/>
              <a:buChar char="v"/>
            </a:pPr>
            <a:r>
              <a:rPr lang="fa-IR" sz="2400" b="1" dirty="0">
                <a:solidFill>
                  <a:schemeClr val="accent5">
                    <a:lumMod val="50000"/>
                  </a:schemeClr>
                </a:solidFill>
                <a:cs typeface="B Nazanin" pitchFamily="2" charset="-78"/>
              </a:rPr>
              <a:t>آداب معرفی خود</a:t>
            </a:r>
          </a:p>
          <a:p>
            <a:pPr marL="285750" indent="-285750" algn="ctr" rtl="1">
              <a:buFont typeface="Wingdings" pitchFamily="2" charset="2"/>
              <a:buChar char="v"/>
            </a:pPr>
            <a:endParaRPr lang="fa-IR" sz="2400" b="1" dirty="0">
              <a:solidFill>
                <a:schemeClr val="accent5">
                  <a:lumMod val="50000"/>
                </a:schemeClr>
              </a:solidFill>
              <a:cs typeface="B Nazanin" pitchFamily="2" charset="-78"/>
            </a:endParaRPr>
          </a:p>
          <a:p>
            <a:pPr marL="285750" indent="-285750" algn="ctr" rtl="1">
              <a:buFont typeface="Wingdings" pitchFamily="2" charset="2"/>
              <a:buChar char="v"/>
            </a:pPr>
            <a:r>
              <a:rPr lang="fa-IR" sz="2400" b="1" dirty="0">
                <a:solidFill>
                  <a:schemeClr val="accent5">
                    <a:lumMod val="50000"/>
                  </a:schemeClr>
                </a:solidFill>
                <a:cs typeface="B Nazanin" pitchFamily="2" charset="-78"/>
              </a:rPr>
              <a:t>آداب معرفی دیگران به هم</a:t>
            </a:r>
          </a:p>
          <a:p>
            <a:pPr marL="285750" indent="-285750" algn="ctr" rtl="1">
              <a:buFont typeface="Wingdings" pitchFamily="2" charset="2"/>
              <a:buChar char="v"/>
            </a:pPr>
            <a:endParaRPr lang="fa-IR" sz="2400" b="1" dirty="0">
              <a:solidFill>
                <a:schemeClr val="accent5">
                  <a:lumMod val="50000"/>
                </a:schemeClr>
              </a:solidFill>
              <a:cs typeface="B Nazanin" pitchFamily="2" charset="-78"/>
            </a:endParaRPr>
          </a:p>
          <a:p>
            <a:pPr marL="285750" indent="-285750" algn="ctr" rtl="1">
              <a:buFont typeface="Wingdings" pitchFamily="2" charset="2"/>
              <a:buChar char="v"/>
            </a:pPr>
            <a:r>
              <a:rPr lang="fa-IR" sz="2400" b="1" dirty="0">
                <a:solidFill>
                  <a:schemeClr val="accent5">
                    <a:lumMod val="50000"/>
                  </a:schemeClr>
                </a:solidFill>
                <a:cs typeface="B Nazanin" pitchFamily="2" charset="-78"/>
              </a:rPr>
              <a:t>برقراری ارتباط چشمی</a:t>
            </a:r>
          </a:p>
          <a:p>
            <a:pPr marL="285750" indent="-285750" algn="ctr" rtl="1">
              <a:buFont typeface="Wingdings" pitchFamily="2" charset="2"/>
              <a:buChar char="v"/>
            </a:pPr>
            <a:endParaRPr lang="fa-IR" sz="2400" b="1" dirty="0">
              <a:solidFill>
                <a:schemeClr val="accent5">
                  <a:lumMod val="50000"/>
                </a:schemeClr>
              </a:solidFill>
              <a:cs typeface="B Nazanin" pitchFamily="2" charset="-78"/>
            </a:endParaRPr>
          </a:p>
          <a:p>
            <a:pPr marL="285750" indent="-285750" algn="ctr" rtl="1">
              <a:buFont typeface="Wingdings" pitchFamily="2" charset="2"/>
              <a:buChar char="v"/>
            </a:pPr>
            <a:r>
              <a:rPr lang="fa-IR" sz="2400" b="1" dirty="0">
                <a:solidFill>
                  <a:schemeClr val="accent5">
                    <a:lumMod val="50000"/>
                  </a:schemeClr>
                </a:solidFill>
                <a:cs typeface="B Nazanin" pitchFamily="2" charset="-78"/>
              </a:rPr>
              <a:t>آداب لباس </a:t>
            </a:r>
            <a:r>
              <a:rPr lang="fa-IR" sz="2400" b="1" dirty="0" smtClean="0">
                <a:solidFill>
                  <a:schemeClr val="accent5">
                    <a:lumMod val="50000"/>
                  </a:schemeClr>
                </a:solidFill>
                <a:cs typeface="B Nazanin" pitchFamily="2" charset="-78"/>
              </a:rPr>
              <a:t>پوشیدن</a:t>
            </a:r>
          </a:p>
          <a:p>
            <a:pPr marL="285750" indent="-285750" algn="ctr" rtl="1">
              <a:buFont typeface="Wingdings" pitchFamily="2" charset="2"/>
              <a:buChar char="v"/>
            </a:pPr>
            <a:endParaRPr lang="fa-IR" sz="2400" b="1" dirty="0">
              <a:solidFill>
                <a:schemeClr val="accent5">
                  <a:lumMod val="50000"/>
                </a:schemeClr>
              </a:solidFill>
              <a:cs typeface="B Nazanin" pitchFamily="2" charset="-78"/>
            </a:endParaRPr>
          </a:p>
          <a:p>
            <a:pPr marL="285750" indent="-285750" algn="ctr" rtl="1">
              <a:buFont typeface="Wingdings" pitchFamily="2" charset="2"/>
              <a:buChar char="v"/>
            </a:pPr>
            <a:r>
              <a:rPr lang="fa-IR" sz="2400" b="1" dirty="0" smtClean="0">
                <a:solidFill>
                  <a:schemeClr val="accent5">
                    <a:lumMod val="50000"/>
                  </a:schemeClr>
                </a:solidFill>
                <a:cs typeface="B Nazanin" pitchFamily="2" charset="-78"/>
              </a:rPr>
              <a:t>آداب عطر و ادکلن زدن</a:t>
            </a:r>
          </a:p>
          <a:p>
            <a:pPr marL="285750" indent="-285750" algn="ctr" rtl="1">
              <a:buFont typeface="Wingdings" pitchFamily="2" charset="2"/>
              <a:buChar char="v"/>
            </a:pPr>
            <a:endParaRPr lang="fa-IR" sz="2400" b="1" dirty="0">
              <a:solidFill>
                <a:schemeClr val="accent5">
                  <a:lumMod val="50000"/>
                </a:schemeClr>
              </a:solidFill>
              <a:cs typeface="B Nazanin" pitchFamily="2" charset="-78"/>
            </a:endParaRPr>
          </a:p>
          <a:p>
            <a:pPr marL="285750" indent="-285750" algn="ctr" rtl="1">
              <a:buFont typeface="Wingdings" pitchFamily="2" charset="2"/>
              <a:buChar char="v"/>
            </a:pPr>
            <a:r>
              <a:rPr lang="fa-IR" sz="2400" b="1" dirty="0" smtClean="0">
                <a:solidFill>
                  <a:schemeClr val="accent5">
                    <a:lumMod val="50000"/>
                  </a:schemeClr>
                </a:solidFill>
                <a:cs typeface="B Nazanin" pitchFamily="2" charset="-78"/>
              </a:rPr>
              <a:t>آداب راه رفتن</a:t>
            </a:r>
            <a:endParaRPr lang="fa-IR" sz="2400" b="1" dirty="0">
              <a:solidFill>
                <a:schemeClr val="accent5">
                  <a:lumMod val="50000"/>
                </a:schemeClr>
              </a:solidFill>
              <a:cs typeface="B Nazanin" pitchFamily="2" charset="-78"/>
            </a:endParaRPr>
          </a:p>
          <a:p>
            <a:pPr marL="285750" indent="-285750" algn="ctr" rtl="1">
              <a:buFont typeface="Wingdings" pitchFamily="2" charset="2"/>
              <a:buChar char="v"/>
            </a:pPr>
            <a:endParaRPr lang="fa-IR" sz="2400" b="1" dirty="0">
              <a:solidFill>
                <a:schemeClr val="accent5">
                  <a:lumMod val="50000"/>
                </a:schemeClr>
              </a:solidFill>
              <a:cs typeface="B Nazanin" pitchFamily="2" charset="-78"/>
            </a:endParaRPr>
          </a:p>
          <a:p>
            <a:pPr marL="285750" indent="-285750" algn="ctr" rtl="1">
              <a:buFont typeface="Wingdings" pitchFamily="2" charset="2"/>
              <a:buChar char="v"/>
            </a:pPr>
            <a:r>
              <a:rPr lang="fa-IR" sz="2400" b="1" dirty="0">
                <a:solidFill>
                  <a:schemeClr val="accent5">
                    <a:lumMod val="50000"/>
                  </a:schemeClr>
                </a:solidFill>
                <a:cs typeface="B Nazanin" pitchFamily="2" charset="-78"/>
              </a:rPr>
              <a:t>آداب پاسخگویی به تلفن</a:t>
            </a:r>
          </a:p>
        </p:txBody>
      </p:sp>
    </p:spTree>
    <p:extLst>
      <p:ext uri="{BB962C8B-B14F-4D97-AF65-F5344CB8AC3E}">
        <p14:creationId xmlns:p14="http://schemas.microsoft.com/office/powerpoint/2010/main" val="351745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11922 -0.00185 L 0.25003 -3.9408E-6 " pathEditMode="relative" rAng="0" ptsTypes="AA">
                                      <p:cBhvr>
                                        <p:cTn id="6" dur="2000" fill="hold"/>
                                        <p:tgtEl>
                                          <p:spTgt spid="1026"/>
                                        </p:tgtEl>
                                        <p:attrNameLst>
                                          <p:attrName>ppt_x</p:attrName>
                                          <p:attrName>ppt_y</p:attrName>
                                        </p:attrNameLst>
                                      </p:cBhvr>
                                      <p:rCtr x="6534" y="93"/>
                                    </p:animMotion>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0.12247 -0.0037 L -0.25003 -3.9408E-6 " pathEditMode="relative" rAng="0" ptsTypes="AA">
                                      <p:cBhvr>
                                        <p:cTn id="9" dur="2000" fill="hold"/>
                                        <p:tgtEl>
                                          <p:spTgt spid="1027"/>
                                        </p:tgtEl>
                                        <p:attrNameLst>
                                          <p:attrName>ppt_x</p:attrName>
                                          <p:attrName>ppt_y</p:attrName>
                                        </p:attrNameLst>
                                      </p:cBhvr>
                                      <p:rCtr x="-6378" y="185"/>
                                    </p:animMotion>
                                  </p:childTnLst>
                                </p:cTn>
                              </p:par>
                            </p:childTnLst>
                          </p:cTn>
                        </p:par>
                        <p:par>
                          <p:cTn id="10" fill="hold">
                            <p:stCondLst>
                              <p:cond delay="40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par>
                          <p:cTn id="13" fill="hold">
                            <p:stCondLst>
                              <p:cond delay="4000"/>
                            </p:stCondLst>
                            <p:childTnLst>
                              <p:par>
                                <p:cTn id="14" presetID="2" presetClass="entr" presetSubtype="4" fill="hold" nodeType="after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4500"/>
                            </p:stCondLst>
                            <p:childTnLst>
                              <p:par>
                                <p:cTn id="19" presetID="2" presetClass="entr" presetSubtype="4" fill="hold"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additive="base">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5000"/>
                            </p:stCondLst>
                            <p:childTnLst>
                              <p:par>
                                <p:cTn id="24" presetID="2" presetClass="entr" presetSubtype="4" fill="hold"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 calcmode="lin" valueType="num">
                                      <p:cBhvr additive="base">
                                        <p:cTn id="2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28" fill="hold">
                            <p:stCondLst>
                              <p:cond delay="5500"/>
                            </p:stCondLst>
                            <p:childTnLst>
                              <p:par>
                                <p:cTn id="29" presetID="2" presetClass="entr" presetSubtype="4" fill="hold" nodeType="after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par>
                          <p:cTn id="33" fill="hold">
                            <p:stCondLst>
                              <p:cond delay="6000"/>
                            </p:stCondLst>
                            <p:childTnLst>
                              <p:par>
                                <p:cTn id="34" presetID="2" presetClass="entr" presetSubtype="4" fill="hold" nodeType="after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 calcmode="lin" valueType="num">
                                      <p:cBhvr additive="base">
                                        <p:cTn id="36"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par>
                          <p:cTn id="38" fill="hold">
                            <p:stCondLst>
                              <p:cond delay="6500"/>
                            </p:stCondLst>
                            <p:childTnLst>
                              <p:par>
                                <p:cTn id="39" presetID="2" presetClass="entr" presetSubtype="4" fill="hold" nodeType="after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 calcmode="lin" valueType="num">
                                      <p:cBhvr additive="base">
                                        <p:cTn id="4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par>
                          <p:cTn id="43" fill="hold">
                            <p:stCondLst>
                              <p:cond delay="7000"/>
                            </p:stCondLst>
                            <p:childTnLst>
                              <p:par>
                                <p:cTn id="44" presetID="2" presetClass="entr" presetSubtype="4" fill="hold" nodeType="afterEffect">
                                  <p:stCondLst>
                                    <p:cond delay="0"/>
                                  </p:stCondLst>
                                  <p:childTnLst>
                                    <p:set>
                                      <p:cBhvr>
                                        <p:cTn id="45" dur="1" fill="hold">
                                          <p:stCondLst>
                                            <p:cond delay="0"/>
                                          </p:stCondLst>
                                        </p:cTn>
                                        <p:tgtEl>
                                          <p:spTgt spid="2">
                                            <p:txEl>
                                              <p:pRg st="12" end="12"/>
                                            </p:txEl>
                                          </p:spTgt>
                                        </p:tgtEl>
                                        <p:attrNameLst>
                                          <p:attrName>style.visibility</p:attrName>
                                        </p:attrNameLst>
                                      </p:cBhvr>
                                      <p:to>
                                        <p:strVal val="visible"/>
                                      </p:to>
                                    </p:set>
                                    <p:anim calcmode="lin" valueType="num">
                                      <p:cBhvr additive="base">
                                        <p:cTn id="46"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1609" y="4821120"/>
            <a:ext cx="3079377" cy="203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94530" y="610072"/>
            <a:ext cx="8498542" cy="1569660"/>
          </a:xfrm>
          <a:prstGeom prst="rect">
            <a:avLst/>
          </a:prstGeom>
        </p:spPr>
        <p:txBody>
          <a:bodyPr wrap="square">
            <a:spAutoFit/>
          </a:bodyPr>
          <a:lstStyle/>
          <a:p>
            <a:pPr algn="r"/>
            <a:r>
              <a:rPr lang="fa-IR" sz="2400" b="1" dirty="0">
                <a:cs typeface="B Nazanin" pitchFamily="2" charset="-78"/>
              </a:rPr>
              <a:t>چشم ها گویا ترین و مؤثرترین عضو بدن هستند.</a:t>
            </a:r>
          </a:p>
          <a:p>
            <a:pPr algn="r"/>
            <a:r>
              <a:rPr lang="fa-IR" sz="2400" b="1" dirty="0">
                <a:cs typeface="B Nazanin" pitchFamily="2" charset="-78"/>
              </a:rPr>
              <a:t>تماس چشمی صحیح نشانگر توجه و احترام شما نسبت به طرف مقابل است.</a:t>
            </a:r>
          </a:p>
          <a:p>
            <a:pPr algn="r"/>
            <a:r>
              <a:rPr lang="fa-IR" sz="2400" b="1" dirty="0">
                <a:cs typeface="B Nazanin" pitchFamily="2" charset="-78"/>
              </a:rPr>
              <a:t>در مواجهه با مخاطب هر بار بین 1 تا 10 ثانیه به چشم های او نگاه کنید.</a:t>
            </a:r>
          </a:p>
          <a:p>
            <a:pPr algn="r"/>
            <a:r>
              <a:rPr lang="fa-IR" sz="2400" b="1" dirty="0">
                <a:cs typeface="B Nazanin" pitchFamily="2" charset="-78"/>
              </a:rPr>
              <a:t>بیشتر این زمان هنگامی باشد که در حال گوش کردن هستید و نه صحبت کردن.</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48" y="3242143"/>
            <a:ext cx="4067175" cy="330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807" y="3924207"/>
            <a:ext cx="181133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5499" y="3728957"/>
            <a:ext cx="1269952" cy="39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383742" y="2179732"/>
            <a:ext cx="7409330" cy="2677656"/>
          </a:xfrm>
          <a:prstGeom prst="rect">
            <a:avLst/>
          </a:prstGeom>
        </p:spPr>
        <p:txBody>
          <a:bodyPr wrap="square">
            <a:spAutoFit/>
          </a:bodyPr>
          <a:lstStyle/>
          <a:p>
            <a:pPr algn="r"/>
            <a:r>
              <a:rPr lang="fa-IR" sz="2400" b="1" dirty="0">
                <a:cs typeface="B Nazanin" pitchFamily="2" charset="-78"/>
              </a:rPr>
              <a:t>طول نگاه در فرهنگ های مختلف متفاوت است. به عنوان مثال:</a:t>
            </a:r>
          </a:p>
          <a:p>
            <a:pPr algn="r"/>
            <a:r>
              <a:rPr lang="fa-IR" sz="2400" b="1" dirty="0">
                <a:cs typeface="B Nazanin" pitchFamily="2" charset="-78"/>
              </a:rPr>
              <a:t>در اروپای شمالی مانند کشورهای اسکاندیناوی که طبیعت سرد دارند،طول نگاه کم است.</a:t>
            </a:r>
          </a:p>
          <a:p>
            <a:pPr algn="r"/>
            <a:r>
              <a:rPr lang="fa-IR" sz="2400" b="1" dirty="0">
                <a:cs typeface="B Nazanin" pitchFamily="2" charset="-78"/>
              </a:rPr>
              <a:t>در کشورهای میانی اروپا مثل آلمان، اتریش و اروپای شرقی،طول نگاه متوسط است.</a:t>
            </a:r>
          </a:p>
          <a:p>
            <a:pPr algn="r"/>
            <a:r>
              <a:rPr lang="fa-IR" sz="2400" b="1" dirty="0">
                <a:cs typeface="B Nazanin" pitchFamily="2" charset="-78"/>
              </a:rPr>
              <a:t>در کشورهای اروپای جنوبی مانند اسپانیا، ایتالیا،قبرس، یونان طول نگاه زیاد است.</a:t>
            </a:r>
          </a:p>
        </p:txBody>
      </p:sp>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311" y="4798348"/>
            <a:ext cx="3078163"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rot="20827817">
            <a:off x="179975" y="2048707"/>
            <a:ext cx="3220754" cy="584775"/>
          </a:xfrm>
          <a:prstGeom prst="rect">
            <a:avLst/>
          </a:prstGeom>
          <a:noFill/>
        </p:spPr>
        <p:txBody>
          <a:bodyPr wrap="none" lIns="91440" tIns="45720" rIns="91440" bIns="45720">
            <a:spAutoFit/>
          </a:bodyPr>
          <a:lstStyle/>
          <a:p>
            <a:pPr algn="ctr"/>
            <a:r>
              <a:rPr lang="fa-IR" sz="3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B Nazanin" pitchFamily="2" charset="-78"/>
              </a:rPr>
              <a:t>برقراری تماس چشمی</a:t>
            </a:r>
            <a:endParaRPr lang="en-US"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B Nazanin" pitchFamily="2" charset="-78"/>
            </a:endParaRPr>
          </a:p>
        </p:txBody>
      </p:sp>
    </p:spTree>
    <p:extLst>
      <p:ext uri="{BB962C8B-B14F-4D97-AF65-F5344CB8AC3E}">
        <p14:creationId xmlns:p14="http://schemas.microsoft.com/office/powerpoint/2010/main" val="74023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1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1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down)">
                                      <p:cBhvr>
                                        <p:cTn id="20" dur="580">
                                          <p:stCondLst>
                                            <p:cond delay="0"/>
                                          </p:stCondLst>
                                        </p:cTn>
                                        <p:tgtEl>
                                          <p:spTgt spid="4">
                                            <p:txEl>
                                              <p:pRg st="0" end="0"/>
                                            </p:txEl>
                                          </p:spTgt>
                                        </p:tgtEl>
                                      </p:cBhvr>
                                    </p:animEffect>
                                    <p:anim calcmode="lin" valueType="num">
                                      <p:cBhvr>
                                        <p:cTn id="21"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4">
                                            <p:txEl>
                                              <p:pRg st="0" end="0"/>
                                            </p:txEl>
                                          </p:spTgt>
                                        </p:tgtEl>
                                      </p:cBhvr>
                                      <p:to x="100000" y="60000"/>
                                    </p:animScale>
                                    <p:animScale>
                                      <p:cBhvr>
                                        <p:cTn id="27" dur="166" decel="50000">
                                          <p:stCondLst>
                                            <p:cond delay="676"/>
                                          </p:stCondLst>
                                        </p:cTn>
                                        <p:tgtEl>
                                          <p:spTgt spid="4">
                                            <p:txEl>
                                              <p:pRg st="0" end="0"/>
                                            </p:txEl>
                                          </p:spTgt>
                                        </p:tgtEl>
                                      </p:cBhvr>
                                      <p:to x="100000" y="100000"/>
                                    </p:animScale>
                                    <p:animScale>
                                      <p:cBhvr>
                                        <p:cTn id="28" dur="26">
                                          <p:stCondLst>
                                            <p:cond delay="1312"/>
                                          </p:stCondLst>
                                        </p:cTn>
                                        <p:tgtEl>
                                          <p:spTgt spid="4">
                                            <p:txEl>
                                              <p:pRg st="0" end="0"/>
                                            </p:txEl>
                                          </p:spTgt>
                                        </p:tgtEl>
                                      </p:cBhvr>
                                      <p:to x="100000" y="80000"/>
                                    </p:animScale>
                                    <p:animScale>
                                      <p:cBhvr>
                                        <p:cTn id="29" dur="166" decel="50000">
                                          <p:stCondLst>
                                            <p:cond delay="1338"/>
                                          </p:stCondLst>
                                        </p:cTn>
                                        <p:tgtEl>
                                          <p:spTgt spid="4">
                                            <p:txEl>
                                              <p:pRg st="0" end="0"/>
                                            </p:txEl>
                                          </p:spTgt>
                                        </p:tgtEl>
                                      </p:cBhvr>
                                      <p:to x="100000" y="100000"/>
                                    </p:animScale>
                                    <p:animScale>
                                      <p:cBhvr>
                                        <p:cTn id="30" dur="26">
                                          <p:stCondLst>
                                            <p:cond delay="1642"/>
                                          </p:stCondLst>
                                        </p:cTn>
                                        <p:tgtEl>
                                          <p:spTgt spid="4">
                                            <p:txEl>
                                              <p:pRg st="0" end="0"/>
                                            </p:txEl>
                                          </p:spTgt>
                                        </p:tgtEl>
                                      </p:cBhvr>
                                      <p:to x="100000" y="90000"/>
                                    </p:animScale>
                                    <p:animScale>
                                      <p:cBhvr>
                                        <p:cTn id="31" dur="166" decel="50000">
                                          <p:stCondLst>
                                            <p:cond delay="1668"/>
                                          </p:stCondLst>
                                        </p:cTn>
                                        <p:tgtEl>
                                          <p:spTgt spid="4">
                                            <p:txEl>
                                              <p:pRg st="0" end="0"/>
                                            </p:txEl>
                                          </p:spTgt>
                                        </p:tgtEl>
                                      </p:cBhvr>
                                      <p:to x="100000" y="100000"/>
                                    </p:animScale>
                                    <p:animScale>
                                      <p:cBhvr>
                                        <p:cTn id="32" dur="26">
                                          <p:stCondLst>
                                            <p:cond delay="1808"/>
                                          </p:stCondLst>
                                        </p:cTn>
                                        <p:tgtEl>
                                          <p:spTgt spid="4">
                                            <p:txEl>
                                              <p:pRg st="0" end="0"/>
                                            </p:txEl>
                                          </p:spTgt>
                                        </p:tgtEl>
                                      </p:cBhvr>
                                      <p:to x="100000" y="95000"/>
                                    </p:animScale>
                                    <p:animScale>
                                      <p:cBhvr>
                                        <p:cTn id="33" dur="166" decel="50000">
                                          <p:stCondLst>
                                            <p:cond delay="1834"/>
                                          </p:stCondLst>
                                        </p:cTn>
                                        <p:tgtEl>
                                          <p:spTgt spid="4">
                                            <p:txEl>
                                              <p:pRg st="0" end="0"/>
                                            </p:txEl>
                                          </p:spTgt>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fade">
                                      <p:cBhvr>
                                        <p:cTn id="38" dur="1000"/>
                                        <p:tgtEl>
                                          <p:spTgt spid="2">
                                            <p:txEl>
                                              <p:pRg st="0" end="0"/>
                                            </p:txEl>
                                          </p:spTgt>
                                        </p:tgtEl>
                                      </p:cBhvr>
                                    </p:animEffect>
                                    <p:anim calcmode="lin" valueType="num">
                                      <p:cBhvr>
                                        <p:cTn id="3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Effect transition="in" filter="fade">
                                      <p:cBhvr>
                                        <p:cTn id="45" dur="1000"/>
                                        <p:tgtEl>
                                          <p:spTgt spid="2">
                                            <p:txEl>
                                              <p:pRg st="1" end="1"/>
                                            </p:txEl>
                                          </p:spTgt>
                                        </p:tgtEl>
                                      </p:cBhvr>
                                    </p:animEffect>
                                    <p:anim calcmode="lin" valueType="num">
                                      <p:cBhvr>
                                        <p:cTn id="4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
                                            <p:txEl>
                                              <p:pRg st="2" end="2"/>
                                            </p:txEl>
                                          </p:spTgt>
                                        </p:tgtEl>
                                        <p:attrNameLst>
                                          <p:attrName>style.visibility</p:attrName>
                                        </p:attrNameLst>
                                      </p:cBhvr>
                                      <p:to>
                                        <p:strVal val="visible"/>
                                      </p:to>
                                    </p:set>
                                    <p:animEffect transition="in" filter="fade">
                                      <p:cBhvr>
                                        <p:cTn id="52" dur="1000"/>
                                        <p:tgtEl>
                                          <p:spTgt spid="2">
                                            <p:txEl>
                                              <p:pRg st="2" end="2"/>
                                            </p:txEl>
                                          </p:spTgt>
                                        </p:tgtEl>
                                      </p:cBhvr>
                                    </p:animEffect>
                                    <p:anim calcmode="lin" valueType="num">
                                      <p:cBhvr>
                                        <p:cTn id="5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
                                            <p:txEl>
                                              <p:pRg st="3" end="3"/>
                                            </p:txEl>
                                          </p:spTgt>
                                        </p:tgtEl>
                                        <p:attrNameLst>
                                          <p:attrName>style.visibility</p:attrName>
                                        </p:attrNameLst>
                                      </p:cBhvr>
                                      <p:to>
                                        <p:strVal val="visible"/>
                                      </p:to>
                                    </p:set>
                                    <p:animEffect transition="in" filter="fade">
                                      <p:cBhvr>
                                        <p:cTn id="59" dur="1000"/>
                                        <p:tgtEl>
                                          <p:spTgt spid="2">
                                            <p:txEl>
                                              <p:pRg st="3" end="3"/>
                                            </p:txEl>
                                          </p:spTgt>
                                        </p:tgtEl>
                                      </p:cBhvr>
                                    </p:animEffect>
                                    <p:anim calcmode="lin" valueType="num">
                                      <p:cBhvr>
                                        <p:cTn id="6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
                                            <p:txEl>
                                              <p:pRg st="0" end="0"/>
                                            </p:txEl>
                                          </p:spTgt>
                                        </p:tgtEl>
                                        <p:attrNameLst>
                                          <p:attrName>style.visibility</p:attrName>
                                        </p:attrNameLst>
                                      </p:cBhvr>
                                      <p:to>
                                        <p:strVal val="visible"/>
                                      </p:to>
                                    </p:set>
                                    <p:animEffect transition="in" filter="fade">
                                      <p:cBhvr>
                                        <p:cTn id="66" dur="1000"/>
                                        <p:tgtEl>
                                          <p:spTgt spid="3">
                                            <p:txEl>
                                              <p:pRg st="0" end="0"/>
                                            </p:txEl>
                                          </p:spTgt>
                                        </p:tgtEl>
                                      </p:cBhvr>
                                    </p:animEffect>
                                    <p:anim calcmode="lin" valueType="num">
                                      <p:cBhvr>
                                        <p:cTn id="6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iterate type="lt">
                                    <p:tmAbs val="0"/>
                                  </p:iterate>
                                  <p:childTnLst>
                                    <p:set>
                                      <p:cBhvr>
                                        <p:cTn id="7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8" presetClass="emph" presetSubtype="0" fill="hold" nodeType="clickEffect">
                                  <p:stCondLst>
                                    <p:cond delay="0"/>
                                  </p:stCondLst>
                                  <p:iterate type="lt">
                                    <p:tmPct val="4000"/>
                                  </p:iterate>
                                  <p:childTnLst>
                                    <p:set>
                                      <p:cBhvr override="childStyle">
                                        <p:cTn id="76" dur="500" fill="hold"/>
                                        <p:tgtEl>
                                          <p:spTgt spid="3">
                                            <p:txEl>
                                              <p:pRg st="1" end="1"/>
                                            </p:txEl>
                                          </p:spTgt>
                                        </p:tgtEl>
                                        <p:attrNameLst>
                                          <p:attrName>style.textDecorationUnderline</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iterate type="lt">
                                    <p:tmAbs val="0"/>
                                  </p:iterate>
                                  <p:childTnLst>
                                    <p:set>
                                      <p:cBhvr>
                                        <p:cTn id="8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8" presetClass="emph" presetSubtype="0" fill="hold" nodeType="clickEffect">
                                  <p:stCondLst>
                                    <p:cond delay="0"/>
                                  </p:stCondLst>
                                  <p:iterate type="lt">
                                    <p:tmPct val="4000"/>
                                  </p:iterate>
                                  <p:childTnLst>
                                    <p:set>
                                      <p:cBhvr override="childStyle">
                                        <p:cTn id="84" dur="500" fill="hold"/>
                                        <p:tgtEl>
                                          <p:spTgt spid="3">
                                            <p:txEl>
                                              <p:pRg st="2" end="2"/>
                                            </p:txEl>
                                          </p:spTgt>
                                        </p:tgtEl>
                                        <p:attrNameLst>
                                          <p:attrName>style.textDecorationUnderline</p:attrName>
                                        </p:attrNameLst>
                                      </p:cBhvr>
                                      <p:to>
                                        <p:strVal val="tru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iterate type="lt">
                                    <p:tmAbs val="0"/>
                                  </p:iterate>
                                  <p:childTnLst>
                                    <p:set>
                                      <p:cBhvr>
                                        <p:cTn id="8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8" presetClass="emph" presetSubtype="0" fill="hold" nodeType="clickEffect">
                                  <p:stCondLst>
                                    <p:cond delay="0"/>
                                  </p:stCondLst>
                                  <p:iterate type="lt">
                                    <p:tmPct val="4000"/>
                                  </p:iterate>
                                  <p:childTnLst>
                                    <p:set>
                                      <p:cBhvr override="childStyle">
                                        <p:cTn id="92"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A\Desktop\yellow_tulips_wallpa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095406"/>
            <a:ext cx="4161210" cy="276259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53"/>
          <a:stretch/>
        </p:blipFill>
        <p:spPr bwMode="auto">
          <a:xfrm>
            <a:off x="2165438" y="1319676"/>
            <a:ext cx="1828800" cy="1342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573" y="2662518"/>
            <a:ext cx="1675657" cy="134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968" y="2092792"/>
            <a:ext cx="2003443"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3503" y="1731407"/>
            <a:ext cx="1882247" cy="400110"/>
          </a:xfrm>
          <a:prstGeom prst="rect">
            <a:avLst/>
          </a:prstGeom>
        </p:spPr>
        <p:txBody>
          <a:bodyPr wrap="none">
            <a:spAutoFit/>
          </a:bodyPr>
          <a:lstStyle/>
          <a:p>
            <a:r>
              <a:rPr lang="fa-IR" sz="2000" b="1" dirty="0">
                <a:solidFill>
                  <a:srgbClr val="C00000"/>
                </a:solidFill>
                <a:cs typeface="B Nazanin" pitchFamily="2" charset="-78"/>
              </a:rPr>
              <a:t>بزرگ شدن مردمک</a:t>
            </a:r>
          </a:p>
        </p:txBody>
      </p:sp>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9230" y="3689303"/>
            <a:ext cx="1828800" cy="37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982" y="3425858"/>
            <a:ext cx="1731797" cy="469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161211" y="784935"/>
            <a:ext cx="7833566" cy="3477875"/>
          </a:xfrm>
          <a:prstGeom prst="rect">
            <a:avLst/>
          </a:prstGeom>
        </p:spPr>
        <p:txBody>
          <a:bodyPr wrap="square">
            <a:spAutoFit/>
          </a:bodyPr>
          <a:lstStyle/>
          <a:p>
            <a:pPr algn="r"/>
            <a:r>
              <a:rPr lang="fa-IR" sz="2000" b="1" dirty="0">
                <a:cs typeface="B Nazanin" pitchFamily="2" charset="-78"/>
              </a:rPr>
              <a:t>هنگامی که شخص هیجان زده می شود:</a:t>
            </a:r>
          </a:p>
          <a:p>
            <a:pPr algn="r"/>
            <a:r>
              <a:rPr lang="fa-IR" sz="2000" b="1" dirty="0">
                <a:cs typeface="B Nazanin" pitchFamily="2" charset="-78"/>
              </a:rPr>
              <a:t>مردمک های چشم او تا چهاربرابر اندازه ی معمولی توان بزرگ شدن دارند.</a:t>
            </a:r>
          </a:p>
          <a:p>
            <a:pPr algn="r"/>
            <a:r>
              <a:rPr lang="fa-IR" sz="2000" b="1" dirty="0">
                <a:cs typeface="B Nazanin" pitchFamily="2" charset="-78"/>
              </a:rPr>
              <a:t>بزرگ شدن مردمک چشم راز عشق را فاش می کند.به ویژه اگر ملاقات عشاق در اماکن کم نور برنامه ریزی شود که در بزرگ شدن مردمک ها موثر است.</a:t>
            </a:r>
          </a:p>
          <a:p>
            <a:pPr algn="r"/>
            <a:r>
              <a:rPr lang="fa-IR" sz="2000" b="1" dirty="0">
                <a:cs typeface="B Nazanin" pitchFamily="2" charset="-78"/>
              </a:rPr>
              <a:t>یک حالت عصبانی و منفی:</a:t>
            </a:r>
          </a:p>
          <a:p>
            <a:pPr algn="r"/>
            <a:r>
              <a:rPr lang="fa-IR" sz="2000" b="1" dirty="0">
                <a:cs typeface="B Nazanin" pitchFamily="2" charset="-78"/>
              </a:rPr>
              <a:t>باعث کوچک شدن مردمک چشم ها می شود.</a:t>
            </a:r>
          </a:p>
          <a:p>
            <a:pPr algn="r"/>
            <a:r>
              <a:rPr lang="fa-IR" sz="2000" b="1" dirty="0">
                <a:cs typeface="B Nazanin" pitchFamily="2" charset="-78"/>
              </a:rPr>
              <a:t>هنگامی که چشم های </a:t>
            </a:r>
            <a:r>
              <a:rPr lang="fa-IR" sz="2000" b="1" dirty="0" smtClean="0">
                <a:cs typeface="B Nazanin" pitchFamily="2" charset="-78"/>
              </a:rPr>
              <a:t>مخاطب </a:t>
            </a:r>
            <a:r>
              <a:rPr lang="fa-IR" sz="2000" b="1" dirty="0">
                <a:cs typeface="B Nazanin" pitchFamily="2" charset="-78"/>
              </a:rPr>
              <a:t>کمتر از یک سوم اوقات به چشم های ما خیره می شود :</a:t>
            </a:r>
          </a:p>
          <a:p>
            <a:pPr algn="r"/>
            <a:r>
              <a:rPr lang="fa-IR" sz="2000" b="1" dirty="0">
                <a:cs typeface="B Nazanin" pitchFamily="2" charset="-78"/>
              </a:rPr>
              <a:t>آن شخص مسئله ای را پنهان می کند.</a:t>
            </a:r>
          </a:p>
          <a:p>
            <a:pPr algn="r"/>
            <a:r>
              <a:rPr lang="fa-IR" sz="2000" b="1" dirty="0">
                <a:cs typeface="B Nazanin" pitchFamily="2" charset="-78"/>
              </a:rPr>
              <a:t>هنگامی که نگاه شخصی بیش از دو سوم اوقات به چشمان شما دوخته شود:</a:t>
            </a:r>
          </a:p>
          <a:p>
            <a:pPr algn="r"/>
            <a:r>
              <a:rPr lang="fa-IR" sz="2000" b="1" dirty="0">
                <a:cs typeface="B Nazanin" pitchFamily="2" charset="-78"/>
              </a:rPr>
              <a:t>*در نظر او شما خیلی جذاب و گیرا هستید.(با منبسط شدن مردمک چشم هاهمراه است).</a:t>
            </a:r>
          </a:p>
          <a:p>
            <a:pPr algn="r"/>
            <a:r>
              <a:rPr lang="fa-IR" sz="2000" b="1" dirty="0">
                <a:cs typeface="B Nazanin" pitchFamily="2" charset="-78"/>
              </a:rPr>
              <a:t>*نسبت به شما رفتاری خصومت آمیز دارد.(با کوچک شدن مردمک چشم ها همراه است).</a:t>
            </a:r>
            <a:endParaRPr lang="en-US" sz="2000" b="1" dirty="0">
              <a:cs typeface="B Nazanin" pitchFamily="2" charset="-78"/>
            </a:endParaRPr>
          </a:p>
        </p:txBody>
      </p:sp>
      <p:sp>
        <p:nvSpPr>
          <p:cNvPr id="5" name="Rectangle 4"/>
          <p:cNvSpPr/>
          <p:nvPr/>
        </p:nvSpPr>
        <p:spPr>
          <a:xfrm>
            <a:off x="2989879" y="4259601"/>
            <a:ext cx="9004898" cy="400110"/>
          </a:xfrm>
          <a:prstGeom prst="rect">
            <a:avLst/>
          </a:prstGeom>
        </p:spPr>
        <p:txBody>
          <a:bodyPr wrap="square">
            <a:spAutoFit/>
          </a:bodyPr>
          <a:lstStyle/>
          <a:p>
            <a:pPr algn="r"/>
            <a:r>
              <a:rPr lang="fa-IR" sz="2000" b="1" dirty="0">
                <a:cs typeface="B Nazanin" pitchFamily="2" charset="-78"/>
              </a:rPr>
              <a:t>برای ایجاد تفاهم و دادن حس اطمینان با مخاطب باید حداقل 60تا 70% از اوقات نگاه ها با هم تلاقی کند.</a:t>
            </a:r>
          </a:p>
        </p:txBody>
      </p:sp>
      <p:sp>
        <p:nvSpPr>
          <p:cNvPr id="6" name="Rectangle 5"/>
          <p:cNvSpPr/>
          <p:nvPr/>
        </p:nvSpPr>
        <p:spPr>
          <a:xfrm>
            <a:off x="3697940" y="4659711"/>
            <a:ext cx="4908177" cy="1938992"/>
          </a:xfrm>
          <a:prstGeom prst="rect">
            <a:avLst/>
          </a:prstGeom>
        </p:spPr>
        <p:txBody>
          <a:bodyPr wrap="square">
            <a:spAutoFit/>
          </a:bodyPr>
          <a:lstStyle/>
          <a:p>
            <a:pPr algn="r"/>
            <a:r>
              <a:rPr lang="fa-IR" sz="2000" b="1" dirty="0">
                <a:cs typeface="B Nazanin" pitchFamily="2" charset="-78"/>
              </a:rPr>
              <a:t>به همان اندازه که مدت زمان خیره شدن مهم است،منطقه ی جغرافیایی صورت و بدن شخصی که به او خیره شده اید نیز مهم است که در این مورد مقتضیات فرهنگی نیز حائز اهمیت است به عنوان مثال ژاپنی ها در حین مکالمه بیشتر به ناحیه ی گردن طرف مقابل می نگرند.</a:t>
            </a:r>
          </a:p>
        </p:txBody>
      </p:sp>
      <p:pic>
        <p:nvPicPr>
          <p:cNvPr id="615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1917" y="4720868"/>
            <a:ext cx="2245658" cy="187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492328" y="157057"/>
            <a:ext cx="3062057" cy="523220"/>
          </a:xfrm>
          <a:prstGeom prst="rect">
            <a:avLst/>
          </a:prstGeom>
          <a:noFill/>
        </p:spPr>
        <p:txBody>
          <a:bodyPr wrap="none" lIns="91440" tIns="45720" rIns="91440" bIns="45720">
            <a:spAutoFit/>
          </a:bodyPr>
          <a:lstStyle/>
          <a:p>
            <a:pPr algn="ctr"/>
            <a:r>
              <a:rPr lang="fa-IR"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چشم ها دروغ نمی گویند</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84445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fade">
                                      <p:cBhvr>
                                        <p:cTn id="26" dur="500"/>
                                        <p:tgtEl>
                                          <p:spTgt spid="614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148"/>
                                        </p:tgtEl>
                                        <p:attrNameLst>
                                          <p:attrName>style.visibility</p:attrName>
                                        </p:attrNameLst>
                                      </p:cBhvr>
                                      <p:to>
                                        <p:strVal val="visible"/>
                                      </p:to>
                                    </p:set>
                                    <p:animEffect transition="in" filter="fade">
                                      <p:cBhvr>
                                        <p:cTn id="31" dur="500"/>
                                        <p:tgtEl>
                                          <p:spTgt spid="614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fade">
                                      <p:cBhvr>
                                        <p:cTn id="36" dur="500"/>
                                        <p:tgtEl>
                                          <p:spTgt spid="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fade">
                                      <p:cBhvr>
                                        <p:cTn id="41" dur="500"/>
                                        <p:tgtEl>
                                          <p:spTgt spid="3">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1000"/>
                                        <p:tgtEl>
                                          <p:spTgt spid="3">
                                            <p:txEl>
                                              <p:pRg st="3" end="3"/>
                                            </p:txEl>
                                          </p:spTgt>
                                        </p:tgtEl>
                                      </p:cBhvr>
                                    </p:animEffect>
                                    <p:anim calcmode="lin" valueType="num">
                                      <p:cBhvr>
                                        <p:cTn id="4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147"/>
                                        </p:tgtEl>
                                        <p:attrNameLst>
                                          <p:attrName>style.visibility</p:attrName>
                                        </p:attrNameLst>
                                      </p:cBhvr>
                                      <p:to>
                                        <p:strVal val="visible"/>
                                      </p:to>
                                    </p:set>
                                    <p:animEffect transition="in" filter="fade">
                                      <p:cBhvr>
                                        <p:cTn id="53" dur="500"/>
                                        <p:tgtEl>
                                          <p:spTgt spid="614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149"/>
                                        </p:tgtEl>
                                        <p:attrNameLst>
                                          <p:attrName>style.visibility</p:attrName>
                                        </p:attrNameLst>
                                      </p:cBhvr>
                                      <p:to>
                                        <p:strVal val="visible"/>
                                      </p:to>
                                    </p:set>
                                    <p:animEffect transition="in" filter="fade">
                                      <p:cBhvr>
                                        <p:cTn id="58" dur="500"/>
                                        <p:tgtEl>
                                          <p:spTgt spid="614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150"/>
                                        </p:tgtEl>
                                        <p:attrNameLst>
                                          <p:attrName>style.visibility</p:attrName>
                                        </p:attrNameLst>
                                      </p:cBhvr>
                                      <p:to>
                                        <p:strVal val="visible"/>
                                      </p:to>
                                    </p:set>
                                    <p:animEffect transition="in" filter="fade">
                                      <p:cBhvr>
                                        <p:cTn id="63" dur="500"/>
                                        <p:tgtEl>
                                          <p:spTgt spid="615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xEl>
                                              <p:pRg st="4" end="4"/>
                                            </p:txEl>
                                          </p:spTgt>
                                        </p:tgtEl>
                                        <p:attrNameLst>
                                          <p:attrName>style.visibility</p:attrName>
                                        </p:attrNameLst>
                                      </p:cBhvr>
                                      <p:to>
                                        <p:strVal val="visible"/>
                                      </p:to>
                                    </p:set>
                                    <p:animEffect transition="in" filter="fade">
                                      <p:cBhvr>
                                        <p:cTn id="68" dur="500"/>
                                        <p:tgtEl>
                                          <p:spTgt spid="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
                                            <p:txEl>
                                              <p:pRg st="5" end="5"/>
                                            </p:txEl>
                                          </p:spTgt>
                                        </p:tgtEl>
                                        <p:attrNameLst>
                                          <p:attrName>style.visibility</p:attrName>
                                        </p:attrNameLst>
                                      </p:cBhvr>
                                      <p:to>
                                        <p:strVal val="visible"/>
                                      </p:to>
                                    </p:set>
                                    <p:animEffect transition="in" filter="fade">
                                      <p:cBhvr>
                                        <p:cTn id="73" dur="1000"/>
                                        <p:tgtEl>
                                          <p:spTgt spid="3">
                                            <p:txEl>
                                              <p:pRg st="5" end="5"/>
                                            </p:txEl>
                                          </p:spTgt>
                                        </p:tgtEl>
                                      </p:cBhvr>
                                    </p:animEffect>
                                    <p:anim calcmode="lin" valueType="num">
                                      <p:cBhvr>
                                        <p:cTn id="7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7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
                                            <p:txEl>
                                              <p:pRg st="6" end="6"/>
                                            </p:txEl>
                                          </p:spTgt>
                                        </p:tgtEl>
                                        <p:attrNameLst>
                                          <p:attrName>style.visibility</p:attrName>
                                        </p:attrNameLst>
                                      </p:cBhvr>
                                      <p:to>
                                        <p:strVal val="visible"/>
                                      </p:to>
                                    </p:set>
                                    <p:animEffect transition="in" filter="fade">
                                      <p:cBhvr>
                                        <p:cTn id="80" dur="500"/>
                                        <p:tgtEl>
                                          <p:spTgt spid="3">
                                            <p:txEl>
                                              <p:pRg st="6" end="6"/>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
                                            <p:txEl>
                                              <p:pRg st="7" end="7"/>
                                            </p:txEl>
                                          </p:spTgt>
                                        </p:tgtEl>
                                        <p:attrNameLst>
                                          <p:attrName>style.visibility</p:attrName>
                                        </p:attrNameLst>
                                      </p:cBhvr>
                                      <p:to>
                                        <p:strVal val="visible"/>
                                      </p:to>
                                    </p:set>
                                    <p:animEffect transition="in" filter="fade">
                                      <p:cBhvr>
                                        <p:cTn id="85" dur="1000"/>
                                        <p:tgtEl>
                                          <p:spTgt spid="3">
                                            <p:txEl>
                                              <p:pRg st="7" end="7"/>
                                            </p:txEl>
                                          </p:spTgt>
                                        </p:tgtEl>
                                      </p:cBhvr>
                                    </p:animEffect>
                                    <p:anim calcmode="lin" valueType="num">
                                      <p:cBhvr>
                                        <p:cTn id="8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8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
                                            <p:txEl>
                                              <p:pRg st="8" end="8"/>
                                            </p:txEl>
                                          </p:spTgt>
                                        </p:tgtEl>
                                        <p:attrNameLst>
                                          <p:attrName>style.visibility</p:attrName>
                                        </p:attrNameLst>
                                      </p:cBhvr>
                                      <p:to>
                                        <p:strVal val="visible"/>
                                      </p:to>
                                    </p:set>
                                    <p:animEffect transition="in" filter="fade">
                                      <p:cBhvr>
                                        <p:cTn id="92" dur="500"/>
                                        <p:tgtEl>
                                          <p:spTgt spid="3">
                                            <p:txEl>
                                              <p:pRg st="8" end="8"/>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
                                            <p:txEl>
                                              <p:pRg st="9" end="9"/>
                                            </p:txEl>
                                          </p:spTgt>
                                        </p:tgtEl>
                                        <p:attrNameLst>
                                          <p:attrName>style.visibility</p:attrName>
                                        </p:attrNameLst>
                                      </p:cBhvr>
                                      <p:to>
                                        <p:strVal val="visible"/>
                                      </p:to>
                                    </p:set>
                                    <p:animEffect transition="in" filter="fade">
                                      <p:cBhvr>
                                        <p:cTn id="97" dur="500"/>
                                        <p:tgtEl>
                                          <p:spTgt spid="3">
                                            <p:txEl>
                                              <p:pRg st="9" end="9"/>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5">
                                            <p:txEl>
                                              <p:pRg st="0" end="0"/>
                                            </p:txEl>
                                          </p:spTgt>
                                        </p:tgtEl>
                                        <p:attrNameLst>
                                          <p:attrName>style.visibility</p:attrName>
                                        </p:attrNameLst>
                                      </p:cBhvr>
                                      <p:to>
                                        <p:strVal val="visible"/>
                                      </p:to>
                                    </p:set>
                                    <p:animEffect transition="in" filter="barn(inVertical)">
                                      <p:cBhvr>
                                        <p:cTn id="102" dur="500"/>
                                        <p:tgtEl>
                                          <p:spTgt spid="5">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6">
                                            <p:txEl>
                                              <p:pRg st="0" end="0"/>
                                            </p:txEl>
                                          </p:spTgt>
                                        </p:tgtEl>
                                        <p:attrNameLst>
                                          <p:attrName>style.visibility</p:attrName>
                                        </p:attrNameLst>
                                      </p:cBhvr>
                                      <p:to>
                                        <p:strVal val="visible"/>
                                      </p:to>
                                    </p:set>
                                    <p:anim calcmode="lin" valueType="num">
                                      <p:cBhvr additive="base">
                                        <p:cTn id="10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08"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6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448" y="403320"/>
            <a:ext cx="2852737"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5448" y="2487707"/>
            <a:ext cx="28527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581996" y="4198115"/>
            <a:ext cx="2307897" cy="584775"/>
          </a:xfrm>
          <a:prstGeom prst="rect">
            <a:avLst/>
          </a:prstGeom>
        </p:spPr>
        <p:txBody>
          <a:bodyPr wrap="square">
            <a:spAutoFit/>
          </a:bodyPr>
          <a:lstStyle/>
          <a:p>
            <a:r>
              <a:rPr lang="fa-IR" sz="3200" b="1" dirty="0">
                <a:solidFill>
                  <a:srgbClr val="C00000"/>
                </a:solidFill>
                <a:cs typeface="B Nazanin" pitchFamily="2" charset="-78"/>
              </a:rPr>
              <a:t>( نگاه تجاری </a:t>
            </a:r>
            <a:r>
              <a:rPr lang="fa-IR" sz="3200" b="1" dirty="0" smtClean="0">
                <a:solidFill>
                  <a:srgbClr val="C00000"/>
                </a:solidFill>
                <a:cs typeface="B Nazanin" pitchFamily="2" charset="-78"/>
              </a:rPr>
              <a:t>)</a:t>
            </a:r>
            <a:endParaRPr lang="fa-IR" sz="3200" b="1" dirty="0">
              <a:solidFill>
                <a:srgbClr val="C00000"/>
              </a:solidFill>
              <a:cs typeface="B Nazanin" pitchFamily="2" charset="-78"/>
            </a:endParaRPr>
          </a:p>
        </p:txBody>
      </p:sp>
      <p:sp>
        <p:nvSpPr>
          <p:cNvPr id="3" name="Rectangle 2"/>
          <p:cNvSpPr/>
          <p:nvPr/>
        </p:nvSpPr>
        <p:spPr>
          <a:xfrm>
            <a:off x="7262040" y="4766984"/>
            <a:ext cx="4759552" cy="1754326"/>
          </a:xfrm>
          <a:prstGeom prst="rect">
            <a:avLst/>
          </a:prstGeom>
        </p:spPr>
        <p:txBody>
          <a:bodyPr wrap="square">
            <a:spAutoFit/>
          </a:bodyPr>
          <a:lstStyle/>
          <a:p>
            <a:pPr algn="just" rtl="1"/>
            <a:r>
              <a:rPr lang="fa-IR" b="1" dirty="0">
                <a:cs typeface="B Nazanin" pitchFamily="2" charset="-78"/>
              </a:rPr>
              <a:t>هنگامی که مشغول بحث یا مذاکره ای تجاری یا  کاری هستید، یک </a:t>
            </a:r>
            <a:r>
              <a:rPr lang="fa-IR" b="1" dirty="0" smtClean="0">
                <a:cs typeface="B Nazanin" pitchFamily="2" charset="-78"/>
              </a:rPr>
              <a:t>مثلث </a:t>
            </a:r>
            <a:r>
              <a:rPr lang="fa-IR" b="1" dirty="0">
                <a:cs typeface="B Nazanin" pitchFamily="2" charset="-78"/>
              </a:rPr>
              <a:t>روی پیشانی </a:t>
            </a:r>
            <a:r>
              <a:rPr lang="fa-IR" b="1" dirty="0" smtClean="0">
                <a:cs typeface="B Nazanin" pitchFamily="2" charset="-78"/>
              </a:rPr>
              <a:t>طرف مقابل </a:t>
            </a:r>
            <a:r>
              <a:rPr lang="fa-IR" b="1" dirty="0">
                <a:cs typeface="B Nazanin" pitchFamily="2" charset="-78"/>
              </a:rPr>
              <a:t>تصور نمایید.</a:t>
            </a:r>
          </a:p>
          <a:p>
            <a:pPr algn="just" rtl="1"/>
            <a:r>
              <a:rPr lang="fa-IR" b="1" dirty="0">
                <a:cs typeface="B Nazanin" pitchFamily="2" charset="-78"/>
              </a:rPr>
              <a:t>با خیره شدن به این ناحیه یک </a:t>
            </a:r>
            <a:r>
              <a:rPr lang="fa-IR" b="1" dirty="0" smtClean="0">
                <a:cs typeface="B Nazanin" pitchFamily="2" charset="-78"/>
              </a:rPr>
              <a:t>حالت جدی </a:t>
            </a:r>
            <a:r>
              <a:rPr lang="fa-IR" b="1" dirty="0">
                <a:cs typeface="B Nazanin" pitchFamily="2" charset="-78"/>
              </a:rPr>
              <a:t>ایجاد می کنید.</a:t>
            </a:r>
          </a:p>
          <a:p>
            <a:pPr algn="just" rtl="1"/>
            <a:r>
              <a:rPr lang="fa-IR" b="1" dirty="0">
                <a:cs typeface="B Nazanin" pitchFamily="2" charset="-78"/>
              </a:rPr>
              <a:t>مخاطب متوجه می شود که منظور شما واقعاً کار و معامله </a:t>
            </a:r>
            <a:r>
              <a:rPr lang="fa-IR" b="1" dirty="0" smtClean="0">
                <a:cs typeface="B Nazanin" pitchFamily="2" charset="-78"/>
              </a:rPr>
              <a:t>است.چنانچه </a:t>
            </a:r>
            <a:r>
              <a:rPr lang="fa-IR" b="1" dirty="0">
                <a:cs typeface="B Nazanin" pitchFamily="2" charset="-78"/>
              </a:rPr>
              <a:t>نگاه شما به زیر چشم طرف مقابل نیفتد،قادر به حفظ کنترل ارتباط خواهید بود</a:t>
            </a:r>
            <a:r>
              <a:rPr lang="fa-IR" b="1" dirty="0" smtClean="0">
                <a:cs typeface="B Nazanin" pitchFamily="2" charset="-78"/>
              </a:rPr>
              <a:t>.</a:t>
            </a:r>
            <a:endParaRPr lang="fa-IR" b="1" dirty="0">
              <a:cs typeface="B Nazanin" pitchFamily="2" charset="-78"/>
            </a:endParaRPr>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4765" y="1029380"/>
            <a:ext cx="3073961" cy="2561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27109" y="1453840"/>
            <a:ext cx="2473754" cy="584775"/>
          </a:xfrm>
          <a:prstGeom prst="rect">
            <a:avLst/>
          </a:prstGeom>
        </p:spPr>
        <p:txBody>
          <a:bodyPr wrap="none">
            <a:spAutoFit/>
          </a:bodyPr>
          <a:lstStyle/>
          <a:p>
            <a:r>
              <a:rPr lang="fa-IR" sz="3200" b="1" dirty="0">
                <a:solidFill>
                  <a:srgbClr val="C00000"/>
                </a:solidFill>
                <a:cs typeface="B Nazanin" pitchFamily="2" charset="-78"/>
              </a:rPr>
              <a:t>( نگاه اجتماعی )</a:t>
            </a:r>
          </a:p>
        </p:txBody>
      </p:sp>
      <p:sp>
        <p:nvSpPr>
          <p:cNvPr id="5" name="Rectangle 4"/>
          <p:cNvSpPr/>
          <p:nvPr/>
        </p:nvSpPr>
        <p:spPr>
          <a:xfrm>
            <a:off x="484094" y="2256935"/>
            <a:ext cx="3783107" cy="923330"/>
          </a:xfrm>
          <a:prstGeom prst="rect">
            <a:avLst/>
          </a:prstGeom>
        </p:spPr>
        <p:txBody>
          <a:bodyPr wrap="square">
            <a:spAutoFit/>
          </a:bodyPr>
          <a:lstStyle/>
          <a:p>
            <a:pPr algn="r"/>
            <a:r>
              <a:rPr lang="fa-IR" b="1" dirty="0">
                <a:cs typeface="B Nazanin" pitchFamily="2" charset="-78"/>
              </a:rPr>
              <a:t>نگاه به زیر چشم مخاطب</a:t>
            </a:r>
          </a:p>
          <a:p>
            <a:pPr algn="r"/>
            <a:r>
              <a:rPr lang="fa-IR" b="1" dirty="0">
                <a:cs typeface="B Nazanin" pitchFamily="2" charset="-78"/>
              </a:rPr>
              <a:t>ناحیه ی مثلثی بین چشم و دهان مخاطب</a:t>
            </a:r>
          </a:p>
          <a:p>
            <a:pPr algn="r"/>
            <a:r>
              <a:rPr lang="fa-IR" b="1" dirty="0">
                <a:cs typeface="B Nazanin" pitchFamily="2" charset="-78"/>
              </a:rPr>
              <a:t>برخوردهای اجتماعی</a:t>
            </a:r>
          </a:p>
        </p:txBody>
      </p:sp>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3452" y="4050197"/>
            <a:ext cx="2990384" cy="249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361300" y="4050197"/>
            <a:ext cx="2132315" cy="584775"/>
          </a:xfrm>
          <a:prstGeom prst="rect">
            <a:avLst/>
          </a:prstGeom>
        </p:spPr>
        <p:txBody>
          <a:bodyPr wrap="none">
            <a:spAutoFit/>
          </a:bodyPr>
          <a:lstStyle/>
          <a:p>
            <a:r>
              <a:rPr lang="fa-IR" sz="3200" b="1" dirty="0">
                <a:solidFill>
                  <a:srgbClr val="C00000"/>
                </a:solidFill>
                <a:cs typeface="B Nazanin" pitchFamily="2" charset="-78"/>
              </a:rPr>
              <a:t>(نگاه صمیمی)</a:t>
            </a:r>
          </a:p>
        </p:txBody>
      </p:sp>
      <p:sp>
        <p:nvSpPr>
          <p:cNvPr id="7" name="Rectangle 6"/>
          <p:cNvSpPr/>
          <p:nvPr/>
        </p:nvSpPr>
        <p:spPr>
          <a:xfrm>
            <a:off x="121022" y="4751219"/>
            <a:ext cx="3859305" cy="1754326"/>
          </a:xfrm>
          <a:prstGeom prst="rect">
            <a:avLst/>
          </a:prstGeom>
        </p:spPr>
        <p:txBody>
          <a:bodyPr wrap="square">
            <a:spAutoFit/>
          </a:bodyPr>
          <a:lstStyle/>
          <a:p>
            <a:pPr algn="r"/>
            <a:r>
              <a:rPr lang="fa-IR" b="1" dirty="0">
                <a:cs typeface="B Nazanin" pitchFamily="2" charset="-78"/>
              </a:rPr>
              <a:t>نگاه به زیر چانه و سایر بخش های بدن مخاطب</a:t>
            </a:r>
            <a:endParaRPr lang="fa-IR" sz="1600" b="1" dirty="0">
              <a:cs typeface="B Nazanin" pitchFamily="2" charset="-78"/>
            </a:endParaRPr>
          </a:p>
          <a:p>
            <a:pPr algn="r"/>
            <a:r>
              <a:rPr lang="fa-IR" b="1" dirty="0">
                <a:cs typeface="B Nazanin" pitchFamily="2" charset="-78"/>
              </a:rPr>
              <a:t>در فاصله ی نزدیک ناحیه ی مثلثی بین چشم ها و سینه</a:t>
            </a:r>
          </a:p>
          <a:p>
            <a:pPr algn="r"/>
            <a:r>
              <a:rPr lang="fa-IR" b="1" dirty="0">
                <a:cs typeface="B Nazanin" pitchFamily="2" charset="-78"/>
              </a:rPr>
              <a:t>در فاصله های دور از چشم ها تا محل اتصال دو سر ران ها</a:t>
            </a:r>
          </a:p>
          <a:p>
            <a:pPr algn="r"/>
            <a:r>
              <a:rPr lang="fa-IR" b="1" dirty="0">
                <a:cs typeface="B Nazanin" pitchFamily="2" charset="-78"/>
              </a:rPr>
              <a:t>از سر علاقه مندی یا تمایلات جنسی</a:t>
            </a:r>
          </a:p>
        </p:txBody>
      </p:sp>
      <p:sp>
        <p:nvSpPr>
          <p:cNvPr id="8" name="Rectangle 7"/>
          <p:cNvSpPr/>
          <p:nvPr/>
        </p:nvSpPr>
        <p:spPr>
          <a:xfrm rot="20830628">
            <a:off x="281479" y="421912"/>
            <a:ext cx="3302507" cy="461665"/>
          </a:xfrm>
          <a:prstGeom prst="rect">
            <a:avLst/>
          </a:prstGeom>
          <a:solidFill>
            <a:schemeClr val="accent4"/>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2400" b="1" cap="none" spc="0" dirty="0" smtClean="0">
                <a:ln w="11430"/>
                <a:effectLst>
                  <a:outerShdw blurRad="50800" dist="39000" dir="5460000" algn="tl">
                    <a:srgbClr val="000000">
                      <a:alpha val="38000"/>
                    </a:srgbClr>
                  </a:outerShdw>
                </a:effectLst>
              </a:rPr>
              <a:t>مفاهیم جغرافیایی ارتباط چشمی</a:t>
            </a:r>
            <a:endParaRPr lang="en-US" sz="2400" b="1" cap="none" spc="0" dirty="0">
              <a:ln w="11430"/>
              <a:effectLst>
                <a:outerShdw blurRad="50800" dist="39000" dir="5460000" algn="tl">
                  <a:srgbClr val="000000">
                    <a:alpha val="38000"/>
                  </a:srgbClr>
                </a:outerShdw>
              </a:effectLst>
            </a:endParaRPr>
          </a:p>
        </p:txBody>
      </p:sp>
      <p:sp>
        <p:nvSpPr>
          <p:cNvPr id="9" name="Rectangle 8"/>
          <p:cNvSpPr/>
          <p:nvPr/>
        </p:nvSpPr>
        <p:spPr>
          <a:xfrm>
            <a:off x="281442" y="3591014"/>
            <a:ext cx="6872394" cy="400110"/>
          </a:xfrm>
          <a:prstGeom prst="rect">
            <a:avLst/>
          </a:prstGeom>
          <a:noFill/>
        </p:spPr>
        <p:txBody>
          <a:bodyPr wrap="square" lIns="91440" tIns="45720" rIns="91440" bIns="45720">
            <a:spAutoFit/>
          </a:bodyPr>
          <a:lstStyle/>
          <a:p>
            <a:pPr algn="ctr"/>
            <a:r>
              <a:rPr lang="fa-IR"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به عنوان یک مدیر کدام نگاه را در برخورد با کارمند تنبل خود مناسب می دانید؟</a:t>
            </a:r>
            <a:endPar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99484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fade">
                                      <p:cBhvr>
                                        <p:cTn id="16" dur="1000"/>
                                        <p:tgtEl>
                                          <p:spTgt spid="7170"/>
                                        </p:tgtEl>
                                      </p:cBhvr>
                                    </p:animEffect>
                                    <p:anim calcmode="lin" valueType="num">
                                      <p:cBhvr>
                                        <p:cTn id="17" dur="1000" fill="hold"/>
                                        <p:tgtEl>
                                          <p:spTgt spid="7170"/>
                                        </p:tgtEl>
                                        <p:attrNameLst>
                                          <p:attrName>ppt_x</p:attrName>
                                        </p:attrNameLst>
                                      </p:cBhvr>
                                      <p:tavLst>
                                        <p:tav tm="0">
                                          <p:val>
                                            <p:strVal val="#ppt_x"/>
                                          </p:val>
                                        </p:tav>
                                        <p:tav tm="100000">
                                          <p:val>
                                            <p:strVal val="#ppt_x"/>
                                          </p:val>
                                        </p:tav>
                                      </p:tavLst>
                                    </p:anim>
                                    <p:anim calcmode="lin" valueType="num">
                                      <p:cBhvr>
                                        <p:cTn id="18"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p:cTn id="23"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1000"/>
                                        <p:tgtEl>
                                          <p:spTgt spid="3">
                                            <p:txEl>
                                              <p:pRg st="0" end="0"/>
                                            </p:txEl>
                                          </p:spTgt>
                                        </p:tgtEl>
                                      </p:cBhvr>
                                    </p:animEffect>
                                    <p:anim calcmode="lin" valueType="num">
                                      <p:cBhvr>
                                        <p:cTn id="3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1000"/>
                                        <p:tgtEl>
                                          <p:spTgt spid="3">
                                            <p:txEl>
                                              <p:pRg st="1" end="1"/>
                                            </p:txEl>
                                          </p:spTgt>
                                        </p:tgtEl>
                                      </p:cBhvr>
                                    </p:animEffect>
                                    <p:anim calcmode="lin" valueType="num">
                                      <p:cBhvr>
                                        <p:cTn id="3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fade">
                                      <p:cBhvr>
                                        <p:cTn id="44" dur="1000"/>
                                        <p:tgtEl>
                                          <p:spTgt spid="3">
                                            <p:txEl>
                                              <p:pRg st="2" end="2"/>
                                            </p:txEl>
                                          </p:spTgt>
                                        </p:tgtEl>
                                      </p:cBhvr>
                                    </p:animEffect>
                                    <p:anim calcmode="lin" valueType="num">
                                      <p:cBhvr>
                                        <p:cTn id="4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172"/>
                                        </p:tgtEl>
                                        <p:attrNameLst>
                                          <p:attrName>style.visibility</p:attrName>
                                        </p:attrNameLst>
                                      </p:cBhvr>
                                      <p:to>
                                        <p:strVal val="visible"/>
                                      </p:to>
                                    </p:set>
                                    <p:animEffect transition="in" filter="fade">
                                      <p:cBhvr>
                                        <p:cTn id="51" dur="1000"/>
                                        <p:tgtEl>
                                          <p:spTgt spid="7172"/>
                                        </p:tgtEl>
                                      </p:cBhvr>
                                    </p:animEffect>
                                    <p:anim calcmode="lin" valueType="num">
                                      <p:cBhvr>
                                        <p:cTn id="52" dur="1000" fill="hold"/>
                                        <p:tgtEl>
                                          <p:spTgt spid="7172"/>
                                        </p:tgtEl>
                                        <p:attrNameLst>
                                          <p:attrName>ppt_x</p:attrName>
                                        </p:attrNameLst>
                                      </p:cBhvr>
                                      <p:tavLst>
                                        <p:tav tm="0">
                                          <p:val>
                                            <p:strVal val="#ppt_x"/>
                                          </p:val>
                                        </p:tav>
                                        <p:tav tm="100000">
                                          <p:val>
                                            <p:strVal val="#ppt_x"/>
                                          </p:val>
                                        </p:tav>
                                      </p:tavLst>
                                    </p:anim>
                                    <p:anim calcmode="lin" valueType="num">
                                      <p:cBhvr>
                                        <p:cTn id="53"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4">
                                            <p:txEl>
                                              <p:pRg st="0" end="0"/>
                                            </p:txEl>
                                          </p:spTgt>
                                        </p:tgtEl>
                                        <p:attrNameLst>
                                          <p:attrName>style.visibility</p:attrName>
                                        </p:attrNameLst>
                                      </p:cBhvr>
                                      <p:to>
                                        <p:strVal val="visible"/>
                                      </p:to>
                                    </p:set>
                                    <p:anim calcmode="lin" valueType="num">
                                      <p:cBhvr>
                                        <p:cTn id="5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60" dur="500"/>
                                        <p:tgtEl>
                                          <p:spTgt spid="4">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5">
                                            <p:txEl>
                                              <p:pRg st="0" end="0"/>
                                            </p:txEl>
                                          </p:spTgt>
                                        </p:tgtEl>
                                        <p:attrNameLst>
                                          <p:attrName>style.visibility</p:attrName>
                                        </p:attrNameLst>
                                      </p:cBhvr>
                                      <p:to>
                                        <p:strVal val="visible"/>
                                      </p:to>
                                    </p:set>
                                    <p:animEffect transition="in" filter="fade">
                                      <p:cBhvr>
                                        <p:cTn id="65" dur="1000"/>
                                        <p:tgtEl>
                                          <p:spTgt spid="5">
                                            <p:txEl>
                                              <p:pRg st="0" end="0"/>
                                            </p:txEl>
                                          </p:spTgt>
                                        </p:tgtEl>
                                      </p:cBhvr>
                                    </p:animEffect>
                                    <p:anim calcmode="lin" valueType="num">
                                      <p:cBhvr>
                                        <p:cTn id="6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6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
                                            <p:txEl>
                                              <p:pRg st="1" end="1"/>
                                            </p:txEl>
                                          </p:spTgt>
                                        </p:tgtEl>
                                        <p:attrNameLst>
                                          <p:attrName>style.visibility</p:attrName>
                                        </p:attrNameLst>
                                      </p:cBhvr>
                                      <p:to>
                                        <p:strVal val="visible"/>
                                      </p:to>
                                    </p:set>
                                    <p:animEffect transition="in" filter="fade">
                                      <p:cBhvr>
                                        <p:cTn id="72" dur="1000"/>
                                        <p:tgtEl>
                                          <p:spTgt spid="5">
                                            <p:txEl>
                                              <p:pRg st="1" end="1"/>
                                            </p:txEl>
                                          </p:spTgt>
                                        </p:tgtEl>
                                      </p:cBhvr>
                                    </p:animEffect>
                                    <p:anim calcmode="lin" valueType="num">
                                      <p:cBhvr>
                                        <p:cTn id="7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7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5">
                                            <p:txEl>
                                              <p:pRg st="2" end="2"/>
                                            </p:txEl>
                                          </p:spTgt>
                                        </p:tgtEl>
                                        <p:attrNameLst>
                                          <p:attrName>style.visibility</p:attrName>
                                        </p:attrNameLst>
                                      </p:cBhvr>
                                      <p:to>
                                        <p:strVal val="visible"/>
                                      </p:to>
                                    </p:set>
                                    <p:animEffect transition="in" filter="fade">
                                      <p:cBhvr>
                                        <p:cTn id="79" dur="1000"/>
                                        <p:tgtEl>
                                          <p:spTgt spid="5">
                                            <p:txEl>
                                              <p:pRg st="2" end="2"/>
                                            </p:txEl>
                                          </p:spTgt>
                                        </p:tgtEl>
                                      </p:cBhvr>
                                    </p:animEffect>
                                    <p:anim calcmode="lin" valueType="num">
                                      <p:cBhvr>
                                        <p:cTn id="8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8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3" presetClass="entr" presetSubtype="16" fill="hold" nodeType="clickEffect">
                                  <p:stCondLst>
                                    <p:cond delay="0"/>
                                  </p:stCondLst>
                                  <p:childTnLst>
                                    <p:set>
                                      <p:cBhvr>
                                        <p:cTn id="85" dur="1" fill="hold">
                                          <p:stCondLst>
                                            <p:cond delay="0"/>
                                          </p:stCondLst>
                                        </p:cTn>
                                        <p:tgtEl>
                                          <p:spTgt spid="7173"/>
                                        </p:tgtEl>
                                        <p:attrNameLst>
                                          <p:attrName>style.visibility</p:attrName>
                                        </p:attrNameLst>
                                      </p:cBhvr>
                                      <p:to>
                                        <p:strVal val="visible"/>
                                      </p:to>
                                    </p:set>
                                    <p:animEffect transition="in" filter="plus(in)">
                                      <p:cBhvr>
                                        <p:cTn id="86" dur="2000"/>
                                        <p:tgtEl>
                                          <p:spTgt spid="7173"/>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6">
                                            <p:txEl>
                                              <p:pRg st="0" end="0"/>
                                            </p:txEl>
                                          </p:spTgt>
                                        </p:tgtEl>
                                        <p:attrNameLst>
                                          <p:attrName>style.visibility</p:attrName>
                                        </p:attrNameLst>
                                      </p:cBhvr>
                                      <p:to>
                                        <p:strVal val="visible"/>
                                      </p:to>
                                    </p:set>
                                    <p:anim calcmode="lin" valueType="num">
                                      <p:cBhvr>
                                        <p:cTn id="9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6">
                                            <p:txEl>
                                              <p:pRg st="0" end="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7">
                                            <p:txEl>
                                              <p:pRg st="0" end="0"/>
                                            </p:txEl>
                                          </p:spTgt>
                                        </p:tgtEl>
                                        <p:attrNameLst>
                                          <p:attrName>style.visibility</p:attrName>
                                        </p:attrNameLst>
                                      </p:cBhvr>
                                      <p:to>
                                        <p:strVal val="visible"/>
                                      </p:to>
                                    </p:set>
                                    <p:animEffect transition="in" filter="fade">
                                      <p:cBhvr>
                                        <p:cTn id="98" dur="1000"/>
                                        <p:tgtEl>
                                          <p:spTgt spid="7">
                                            <p:txEl>
                                              <p:pRg st="0" end="0"/>
                                            </p:txEl>
                                          </p:spTgt>
                                        </p:tgtEl>
                                      </p:cBhvr>
                                    </p:animEffect>
                                    <p:anim calcmode="lin" valueType="num">
                                      <p:cBhvr>
                                        <p:cTn id="9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7">
                                            <p:txEl>
                                              <p:pRg st="1" end="1"/>
                                            </p:txEl>
                                          </p:spTgt>
                                        </p:tgtEl>
                                        <p:attrNameLst>
                                          <p:attrName>style.visibility</p:attrName>
                                        </p:attrNameLst>
                                      </p:cBhvr>
                                      <p:to>
                                        <p:strVal val="visible"/>
                                      </p:to>
                                    </p:set>
                                    <p:animEffect transition="in" filter="fade">
                                      <p:cBhvr>
                                        <p:cTn id="105" dur="1000"/>
                                        <p:tgtEl>
                                          <p:spTgt spid="7">
                                            <p:txEl>
                                              <p:pRg st="1" end="1"/>
                                            </p:txEl>
                                          </p:spTgt>
                                        </p:tgtEl>
                                      </p:cBhvr>
                                    </p:animEffect>
                                    <p:anim calcmode="lin" valueType="num">
                                      <p:cBhvr>
                                        <p:cTn id="106"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07"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7">
                                            <p:txEl>
                                              <p:pRg st="2" end="2"/>
                                            </p:txEl>
                                          </p:spTgt>
                                        </p:tgtEl>
                                        <p:attrNameLst>
                                          <p:attrName>style.visibility</p:attrName>
                                        </p:attrNameLst>
                                      </p:cBhvr>
                                      <p:to>
                                        <p:strVal val="visible"/>
                                      </p:to>
                                    </p:set>
                                    <p:animEffect transition="in" filter="fade">
                                      <p:cBhvr>
                                        <p:cTn id="112" dur="1000"/>
                                        <p:tgtEl>
                                          <p:spTgt spid="7">
                                            <p:txEl>
                                              <p:pRg st="2" end="2"/>
                                            </p:txEl>
                                          </p:spTgt>
                                        </p:tgtEl>
                                      </p:cBhvr>
                                    </p:animEffect>
                                    <p:anim calcmode="lin" valueType="num">
                                      <p:cBhvr>
                                        <p:cTn id="11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1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7">
                                            <p:txEl>
                                              <p:pRg st="3" end="3"/>
                                            </p:txEl>
                                          </p:spTgt>
                                        </p:tgtEl>
                                        <p:attrNameLst>
                                          <p:attrName>style.visibility</p:attrName>
                                        </p:attrNameLst>
                                      </p:cBhvr>
                                      <p:to>
                                        <p:strVal val="visible"/>
                                      </p:to>
                                    </p:set>
                                    <p:animEffect transition="in" filter="fade">
                                      <p:cBhvr>
                                        <p:cTn id="119" dur="1000"/>
                                        <p:tgtEl>
                                          <p:spTgt spid="7">
                                            <p:txEl>
                                              <p:pRg st="3" end="3"/>
                                            </p:txEl>
                                          </p:spTgt>
                                        </p:tgtEl>
                                      </p:cBhvr>
                                    </p:animEffect>
                                    <p:anim calcmode="lin" valueType="num">
                                      <p:cBhvr>
                                        <p:cTn id="12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2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6" presetClass="entr" presetSubtype="16" fill="hold" grpId="0" nodeType="clickEffect">
                                  <p:stCondLst>
                                    <p:cond delay="0"/>
                                  </p:stCondLst>
                                  <p:childTnLst>
                                    <p:set>
                                      <p:cBhvr>
                                        <p:cTn id="125" dur="1" fill="hold">
                                          <p:stCondLst>
                                            <p:cond delay="0"/>
                                          </p:stCondLst>
                                        </p:cTn>
                                        <p:tgtEl>
                                          <p:spTgt spid="9"/>
                                        </p:tgtEl>
                                        <p:attrNameLst>
                                          <p:attrName>style.visibility</p:attrName>
                                        </p:attrNameLst>
                                      </p:cBhvr>
                                      <p:to>
                                        <p:strVal val="visible"/>
                                      </p:to>
                                    </p:set>
                                    <p:animEffect transition="in" filter="circle(in)">
                                      <p:cBhvr>
                                        <p:cTn id="1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1160" y="1440497"/>
            <a:ext cx="2263730" cy="5417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630" y="3087499"/>
            <a:ext cx="3184986" cy="3662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383741" y="1481485"/>
            <a:ext cx="4504763" cy="1323439"/>
          </a:xfrm>
          <a:prstGeom prst="rect">
            <a:avLst/>
          </a:prstGeom>
        </p:spPr>
        <p:txBody>
          <a:bodyPr wrap="square">
            <a:spAutoFit/>
          </a:bodyPr>
          <a:lstStyle/>
          <a:p>
            <a:pPr algn="just" rtl="1"/>
            <a:r>
              <a:rPr lang="fa-IR" sz="2000" b="1" dirty="0">
                <a:cs typeface="B Nazanin" pitchFamily="2" charset="-78"/>
              </a:rPr>
              <a:t>در اولین برخورد، با مشاهده طرز لباس پوشیدن،آراستگی ظاهری، نظافت اعظای بدن و دست و روی و سر می توان سرنخ های قابل توجهی از نوع سرویس دهی در آن مکان به دست آورد.</a:t>
            </a:r>
          </a:p>
        </p:txBody>
      </p:sp>
      <p:sp>
        <p:nvSpPr>
          <p:cNvPr id="6" name="Flowchart: Punched Tape 5"/>
          <p:cNvSpPr/>
          <p:nvPr/>
        </p:nvSpPr>
        <p:spPr>
          <a:xfrm>
            <a:off x="7977399" y="147916"/>
            <a:ext cx="2635626" cy="922868"/>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b="1" dirty="0">
                <a:solidFill>
                  <a:schemeClr val="bg1"/>
                </a:solidFill>
                <a:cs typeface="B Nazanin" pitchFamily="2" charset="-78"/>
              </a:rPr>
              <a:t>آداب لباس پوشیدن</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278" y="1440496"/>
            <a:ext cx="2305982" cy="315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6540" y="4734289"/>
            <a:ext cx="4455459" cy="2000548"/>
          </a:xfrm>
          <a:prstGeom prst="rect">
            <a:avLst/>
          </a:prstGeom>
        </p:spPr>
        <p:txBody>
          <a:bodyPr wrap="square">
            <a:spAutoFit/>
          </a:bodyPr>
          <a:lstStyle/>
          <a:p>
            <a:pPr algn="r"/>
            <a:r>
              <a:rPr lang="fa-IR" sz="2000" b="1" dirty="0">
                <a:cs typeface="B Nazanin" pitchFamily="2" charset="-78"/>
              </a:rPr>
              <a:t>لبخند که آن را خنده ی بدون صدا نیز لقب داده اند،بخش اصل لباس </a:t>
            </a:r>
            <a:r>
              <a:rPr lang="fa-IR" sz="2000" b="1" dirty="0" smtClean="0">
                <a:cs typeface="B Nazanin" pitchFamily="2" charset="-78"/>
              </a:rPr>
              <a:t>کارشاغلین درصنعت </a:t>
            </a:r>
            <a:endParaRPr lang="fa-IR" sz="2000" b="1" dirty="0">
              <a:cs typeface="B Nazanin" pitchFamily="2" charset="-78"/>
            </a:endParaRPr>
          </a:p>
          <a:p>
            <a:pPr algn="r"/>
            <a:r>
              <a:rPr lang="fa-IR" sz="2000" b="1" dirty="0">
                <a:cs typeface="B Nazanin" pitchFamily="2" charset="-78"/>
              </a:rPr>
              <a:t>گردشگری است.</a:t>
            </a:r>
          </a:p>
          <a:p>
            <a:pPr algn="r"/>
            <a:r>
              <a:rPr lang="fa-IR" sz="2000" b="1" dirty="0">
                <a:cs typeface="B Nazanin" pitchFamily="2" charset="-78"/>
              </a:rPr>
              <a:t>لبخند باعث می شود که استرس و فشار کاهش یافته و ارتباط مردم با شما با سهولت بیشتری صورت </a:t>
            </a:r>
            <a:r>
              <a:rPr lang="fa-IR" sz="2000" b="1" dirty="0" smtClean="0">
                <a:cs typeface="B Nazanin" pitchFamily="2" charset="-78"/>
              </a:rPr>
              <a:t>پذیرد</a:t>
            </a:r>
            <a:r>
              <a:rPr lang="fa-IR" sz="2400" dirty="0">
                <a:cs typeface="B Nazanin" pitchFamily="2" charset="-78"/>
              </a:rPr>
              <a:t>.</a:t>
            </a:r>
          </a:p>
        </p:txBody>
      </p:sp>
    </p:spTree>
    <p:extLst>
      <p:ext uri="{BB962C8B-B14F-4D97-AF65-F5344CB8AC3E}">
        <p14:creationId xmlns:p14="http://schemas.microsoft.com/office/powerpoint/2010/main" val="231840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9" presetClass="emph" presetSubtype="0" fill="hold" grpId="1" nodeType="clickEffect">
                                  <p:stCondLst>
                                    <p:cond delay="0"/>
                                  </p:stCondLst>
                                  <p:childTnLst>
                                    <p:animClr clrSpc="rgb" dir="cw">
                                      <p:cBhvr override="childStyle">
                                        <p:cTn id="15" dur="500" fill="hold"/>
                                        <p:tgtEl>
                                          <p:spTgt spid="6"/>
                                        </p:tgtEl>
                                        <p:attrNameLst>
                                          <p:attrName>style.color</p:attrName>
                                        </p:attrNameLst>
                                      </p:cBhvr>
                                      <p:to>
                                        <a:schemeClr val="accent2"/>
                                      </p:to>
                                    </p:animClr>
                                    <p:animClr clrSpc="rgb" dir="cw">
                                      <p:cBhvr>
                                        <p:cTn id="16" dur="500" fill="hold"/>
                                        <p:tgtEl>
                                          <p:spTgt spid="6"/>
                                        </p:tgtEl>
                                        <p:attrNameLst>
                                          <p:attrName>fillcolor</p:attrName>
                                        </p:attrNameLst>
                                      </p:cBhvr>
                                      <p:to>
                                        <a:schemeClr val="accent2"/>
                                      </p:to>
                                    </p:animClr>
                                    <p:set>
                                      <p:cBhvr>
                                        <p:cTn id="17" dur="500" fill="hold"/>
                                        <p:tgtEl>
                                          <p:spTgt spid="6"/>
                                        </p:tgtEl>
                                        <p:attrNameLst>
                                          <p:attrName>fill.type</p:attrName>
                                        </p:attrNameLst>
                                      </p:cBhvr>
                                      <p:to>
                                        <p:strVal val="solid"/>
                                      </p:to>
                                    </p:set>
                                    <p:set>
                                      <p:cBhvr>
                                        <p:cTn id="18" dur="500" fill="hold"/>
                                        <p:tgtEl>
                                          <p:spTgt spid="6"/>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0243"/>
                                        </p:tgtEl>
                                        <p:attrNameLst>
                                          <p:attrName>style.visibility</p:attrName>
                                        </p:attrNameLst>
                                      </p:cBhvr>
                                      <p:to>
                                        <p:strVal val="visible"/>
                                      </p:to>
                                    </p:set>
                                    <p:animEffect transition="in" filter="strips(downLeft)">
                                      <p:cBhvr>
                                        <p:cTn id="23" dur="500"/>
                                        <p:tgtEl>
                                          <p:spTgt spid="1024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242"/>
                                        </p:tgtEl>
                                        <p:attrNameLst>
                                          <p:attrName>style.visibility</p:attrName>
                                        </p:attrNameLst>
                                      </p:cBhvr>
                                      <p:to>
                                        <p:strVal val="visible"/>
                                      </p:to>
                                    </p:set>
                                    <p:animEffect transition="in" filter="dissolve">
                                      <p:cBhvr>
                                        <p:cTn id="28" dur="500"/>
                                        <p:tgtEl>
                                          <p:spTgt spid="1024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1000"/>
                                        <p:tgtEl>
                                          <p:spTgt spid="5">
                                            <p:txEl>
                                              <p:pRg st="0" end="0"/>
                                            </p:txEl>
                                          </p:spTgt>
                                        </p:tgtEl>
                                      </p:cBhvr>
                                    </p:animEffect>
                                    <p:anim calcmode="lin" valueType="num">
                                      <p:cBhvr>
                                        <p:cTn id="3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fade">
                                      <p:cBhvr>
                                        <p:cTn id="40" dur="2000"/>
                                        <p:tgtEl>
                                          <p:spTgt spid="1026"/>
                                        </p:tgtEl>
                                      </p:cBhvr>
                                    </p:animEffect>
                                    <p:anim calcmode="lin" valueType="num">
                                      <p:cBhvr>
                                        <p:cTn id="41" dur="2000" fill="hold"/>
                                        <p:tgtEl>
                                          <p:spTgt spid="1026"/>
                                        </p:tgtEl>
                                        <p:attrNameLst>
                                          <p:attrName>ppt_w</p:attrName>
                                        </p:attrNameLst>
                                      </p:cBhvr>
                                      <p:tavLst>
                                        <p:tav tm="0" fmla="#ppt_w*sin(2.5*pi*$)">
                                          <p:val>
                                            <p:fltVal val="0"/>
                                          </p:val>
                                        </p:tav>
                                        <p:tav tm="100000">
                                          <p:val>
                                            <p:fltVal val="1"/>
                                          </p:val>
                                        </p:tav>
                                      </p:tavLst>
                                    </p:anim>
                                    <p:anim calcmode="lin" valueType="num">
                                      <p:cBhvr>
                                        <p:cTn id="42"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79687"/>
            <a:ext cx="12088906" cy="5078313"/>
          </a:xfrm>
          <a:prstGeom prst="rect">
            <a:avLst/>
          </a:prstGeom>
        </p:spPr>
        <p:txBody>
          <a:bodyPr wrap="square">
            <a:spAutoFit/>
          </a:bodyPr>
          <a:lstStyle/>
          <a:p>
            <a:pPr algn="r"/>
            <a:r>
              <a:rPr lang="fa-IR" b="1" dirty="0" smtClean="0">
                <a:cs typeface="B Nazanin" pitchFamily="2" charset="-78"/>
              </a:rPr>
              <a:t>قبل </a:t>
            </a:r>
            <a:r>
              <a:rPr lang="fa-IR" b="1" dirty="0">
                <a:cs typeface="B Nazanin" pitchFamily="2" charset="-78"/>
              </a:rPr>
              <a:t>از شروع جنگ جهانی دوم اگزوپری در اسپانیا با دیکتاتوری </a:t>
            </a:r>
            <a:r>
              <a:rPr lang="fa-IR" b="1" dirty="0" smtClean="0">
                <a:cs typeface="B Nazanin" pitchFamily="2" charset="-78"/>
              </a:rPr>
              <a:t>می </a:t>
            </a:r>
            <a:r>
              <a:rPr lang="fa-IR" b="1" dirty="0">
                <a:cs typeface="B Nazanin" pitchFamily="2" charset="-78"/>
              </a:rPr>
              <a:t>جنگید. او </a:t>
            </a:r>
            <a:r>
              <a:rPr lang="fa-IR" b="1" dirty="0" smtClean="0">
                <a:cs typeface="B Nazanin" pitchFamily="2" charset="-78"/>
              </a:rPr>
              <a:t>در </a:t>
            </a:r>
            <a:r>
              <a:rPr lang="fa-IR" b="1" dirty="0">
                <a:cs typeface="B Nazanin" pitchFamily="2" charset="-78"/>
              </a:rPr>
              <a:t>یکی از خاطراتش می نویسد که او را اسیر کردند و به زندان انداختند </a:t>
            </a:r>
            <a:r>
              <a:rPr lang="fa-IR" b="1" dirty="0" smtClean="0">
                <a:cs typeface="B Nazanin" pitchFamily="2" charset="-78"/>
              </a:rPr>
              <a:t>:</a:t>
            </a:r>
            <a:endParaRPr lang="fa-IR" b="1" dirty="0">
              <a:cs typeface="B Nazanin" pitchFamily="2" charset="-78"/>
            </a:endParaRPr>
          </a:p>
          <a:p>
            <a:pPr algn="r"/>
            <a:r>
              <a:rPr lang="fa-IR" b="1" dirty="0" smtClean="0">
                <a:cs typeface="B Nazanin" pitchFamily="2" charset="-78"/>
              </a:rPr>
              <a:t>مطمئن </a:t>
            </a:r>
            <a:r>
              <a:rPr lang="fa-IR" b="1" dirty="0">
                <a:cs typeface="B Nazanin" pitchFamily="2" charset="-78"/>
              </a:rPr>
              <a:t>بودم که مرا اعدام خواهند کرد به همین دلیل بشدت نگران بودم... جیب هایم را گشتم تا شاید سیگاری پیدا کنم که از زیر دست آن ها که حسابی لباس هایم را گشته بودند در رفته باشد...؛ یکی پیدا کردم و با دست های لرزان آن را به لب هایم گذاشتم ولی کبریت نداشتم.... از میان نرده ها به زندانبانم نگاه کردم. او حتی نگاهی هم به من نینداخت درست مانند یک مجسمه آنجا ایستاده بود....</a:t>
            </a:r>
          </a:p>
          <a:p>
            <a:pPr algn="r"/>
            <a:r>
              <a:rPr lang="fa-IR" b="1" dirty="0">
                <a:cs typeface="B Nazanin" pitchFamily="2" charset="-78"/>
              </a:rPr>
              <a:t>فریاد زدم: «هی رفیق کبریت داری؟»</a:t>
            </a:r>
          </a:p>
          <a:p>
            <a:pPr algn="r"/>
            <a:r>
              <a:rPr lang="fa-IR" b="1" dirty="0">
                <a:cs typeface="B Nazanin" pitchFamily="2" charset="-78"/>
              </a:rPr>
              <a:t>به من نگاه کرد شانه هایش را بالا انداخت و به طرفم آمد... نزدیک تر که آمد و کبریتش را روشن کرد بی اختیار نگاهش به نگاه من دوخته شد. لبخند زدم و نمی دانم چرا؟ شاید از شدت اضطراب، شاید به خاطر این که خیلی به او نزدیک بودم و نمی توانستم لبخند نزنم... در هر حال لبخند زدم و انگار نوری فاصلۀ بین دلهای ما را پر کرد... می دانستم که او به هیچ وجه چنین چیزی را نمی خواهد... ولی گرمای لبخند من از میله ها گذشت و به او رسید و روی لب های او هم لبخندی شکفت...</a:t>
            </a:r>
          </a:p>
          <a:p>
            <a:pPr algn="r"/>
            <a:r>
              <a:rPr lang="fa-IR" b="1" dirty="0">
                <a:cs typeface="B Nazanin" pitchFamily="2" charset="-78"/>
              </a:rPr>
              <a:t>سیگارم را روشن کرد ولی نرفت و همانجا ایستاد مستقیم در چشم هایم نگاه کرد و لبخند زد... من حالا با علم به اینکه او نه یک نگهبان زندان که یک انسان است به او لبخند زدم... نگاه او حال و هوای دیگری پیدا کرده بود...</a:t>
            </a:r>
          </a:p>
          <a:p>
            <a:pPr algn="r"/>
            <a:r>
              <a:rPr lang="fa-IR" b="1" dirty="0">
                <a:cs typeface="B Nazanin" pitchFamily="2" charset="-78"/>
              </a:rPr>
              <a:t>پرسید « بچه داری؟» ...</a:t>
            </a:r>
          </a:p>
          <a:p>
            <a:pPr algn="r"/>
            <a:r>
              <a:rPr lang="fa-IR" b="1" dirty="0">
                <a:cs typeface="B Nazanin" pitchFamily="2" charset="-78"/>
              </a:rPr>
              <a:t>با دست های لرزان کیف پولم را بیرون آوردم و عکس اعضای خانواده ام را به او نشان دادم و گفتم «آره ایناهاش»...</a:t>
            </a:r>
          </a:p>
          <a:p>
            <a:pPr algn="r"/>
            <a:r>
              <a:rPr lang="fa-IR" b="1" dirty="0">
                <a:cs typeface="B Nazanin" pitchFamily="2" charset="-78"/>
              </a:rPr>
              <a:t>او هم عکس بچه هایش را به من نشان داد و دربارۀ نقشه ها و آرزوهایی که برای آن ها داشت برایم صحبت کرد...</a:t>
            </a:r>
          </a:p>
          <a:p>
            <a:pPr algn="r"/>
            <a:r>
              <a:rPr lang="fa-IR" b="1" dirty="0">
                <a:cs typeface="B Nazanin" pitchFamily="2" charset="-78"/>
              </a:rPr>
              <a:t>اشک به چشم هایم هجوم آورد... گفتم که می ترسم دیگر هرگز خانواده ام را نبینم. دیگر نبینم که بچه هایم چطور بزرگ می شوند.</a:t>
            </a:r>
          </a:p>
          <a:p>
            <a:pPr algn="r"/>
            <a:r>
              <a:rPr lang="fa-IR" b="1" dirty="0">
                <a:cs typeface="B Nazanin" pitchFamily="2" charset="-78"/>
              </a:rPr>
              <a:t>چشم های او هم پر از اشک شدند... ناگهان بی آنکه که حرفی بزند، قفل در سلول مرا باز کرد و مرا بیرون برد... بعد هم مرا به بیرون زندان و جادۀ پشتی آن که به شهر منتهی می شد هدایت کرد... نزدیک شهر که رسیدیم تنهایم گذاشت و برگشت بی آنکه کلمه ای حرف بزند...</a:t>
            </a:r>
          </a:p>
          <a:p>
            <a:pPr algn="ctr"/>
            <a:r>
              <a:rPr lang="fa-IR" b="1" dirty="0" smtClean="0">
                <a:solidFill>
                  <a:srgbClr val="C00000"/>
                </a:solidFill>
                <a:cs typeface="B Nazanin" pitchFamily="2" charset="-78"/>
              </a:rPr>
              <a:t>یک </a:t>
            </a:r>
            <a:r>
              <a:rPr lang="fa-IR" b="1" dirty="0">
                <a:solidFill>
                  <a:srgbClr val="C00000"/>
                </a:solidFill>
                <a:cs typeface="B Nazanin" pitchFamily="2" charset="-78"/>
              </a:rPr>
              <a:t>لبخند زندگی مرا نجات داد</a:t>
            </a:r>
            <a:r>
              <a:rPr lang="fa-IR" b="1" dirty="0" smtClean="0">
                <a:solidFill>
                  <a:srgbClr val="C00000"/>
                </a:solidFill>
                <a:cs typeface="B Nazanin" pitchFamily="2" charset="-78"/>
              </a:rPr>
              <a:t>...</a:t>
            </a:r>
            <a:endParaRPr lang="fa-IR" b="1" dirty="0">
              <a:solidFill>
                <a:srgbClr val="C00000"/>
              </a:solidFill>
              <a:cs typeface="B Nazanin" pitchFamily="2" charset="-78"/>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7379" y="524155"/>
            <a:ext cx="142875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35192" y="677150"/>
            <a:ext cx="5607625" cy="923330"/>
          </a:xfrm>
          <a:prstGeom prst="rect">
            <a:avLst/>
          </a:prstGeom>
          <a:noFill/>
        </p:spPr>
        <p:txBody>
          <a:bodyPr wrap="none" lIns="91440" tIns="45720" rIns="91440" bIns="45720">
            <a:spAutoFit/>
          </a:bodyPr>
          <a:lstStyle/>
          <a:p>
            <a:pPr algn="ctr"/>
            <a:r>
              <a:rPr lang="fa-IR"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داستانک لبخند اگزوپری</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2461873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14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circle(in)">
                                      <p:cBhvr>
                                        <p:cTn id="21" dur="2000"/>
                                        <p:tgtEl>
                                          <p:spTgt spid="2">
                                            <p:txEl>
                                              <p:pRg st="0" end="0"/>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circle(in)">
                                      <p:cBhvr>
                                        <p:cTn id="24" dur="2000"/>
                                        <p:tgtEl>
                                          <p:spTgt spid="2">
                                            <p:txEl>
                                              <p:pRg st="1" end="1"/>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circle(in)">
                                      <p:cBhvr>
                                        <p:cTn id="27" dur="2000"/>
                                        <p:tgtEl>
                                          <p:spTgt spid="2">
                                            <p:txEl>
                                              <p:pRg st="2" end="2"/>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circle(in)">
                                      <p:cBhvr>
                                        <p:cTn id="30" dur="2000"/>
                                        <p:tgtEl>
                                          <p:spTgt spid="2">
                                            <p:txEl>
                                              <p:pRg st="3" end="3"/>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circle(in)">
                                      <p:cBhvr>
                                        <p:cTn id="33" dur="2000"/>
                                        <p:tgtEl>
                                          <p:spTgt spid="2">
                                            <p:txEl>
                                              <p:pRg st="4" end="4"/>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circle(in)">
                                      <p:cBhvr>
                                        <p:cTn id="36" dur="2000"/>
                                        <p:tgtEl>
                                          <p:spTgt spid="2">
                                            <p:txEl>
                                              <p:pRg st="5" end="5"/>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circle(in)">
                                      <p:cBhvr>
                                        <p:cTn id="39" dur="2000"/>
                                        <p:tgtEl>
                                          <p:spTgt spid="2">
                                            <p:txEl>
                                              <p:pRg st="6" end="6"/>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circle(in)">
                                      <p:cBhvr>
                                        <p:cTn id="42" dur="2000"/>
                                        <p:tgtEl>
                                          <p:spTgt spid="2">
                                            <p:txEl>
                                              <p:pRg st="7" end="7"/>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circle(in)">
                                      <p:cBhvr>
                                        <p:cTn id="45" dur="2000"/>
                                        <p:tgtEl>
                                          <p:spTgt spid="2">
                                            <p:txEl>
                                              <p:pRg st="8" end="8"/>
                                            </p:txEl>
                                          </p:spTgt>
                                        </p:tgtEl>
                                      </p:cBhvr>
                                    </p:animEffect>
                                  </p:childTnLst>
                                </p:cTn>
                              </p:par>
                              <p:par>
                                <p:cTn id="46" presetID="6" presetClass="entr" presetSubtype="16" fill="hold" nodeType="withEffect">
                                  <p:stCondLst>
                                    <p:cond delay="0"/>
                                  </p:stCondLst>
                                  <p:childTnLst>
                                    <p:set>
                                      <p:cBhvr>
                                        <p:cTn id="47" dur="1" fill="hold">
                                          <p:stCondLst>
                                            <p:cond delay="0"/>
                                          </p:stCondLst>
                                        </p:cTn>
                                        <p:tgtEl>
                                          <p:spTgt spid="2">
                                            <p:txEl>
                                              <p:pRg st="9" end="9"/>
                                            </p:txEl>
                                          </p:spTgt>
                                        </p:tgtEl>
                                        <p:attrNameLst>
                                          <p:attrName>style.visibility</p:attrName>
                                        </p:attrNameLst>
                                      </p:cBhvr>
                                      <p:to>
                                        <p:strVal val="visible"/>
                                      </p:to>
                                    </p:set>
                                    <p:animEffect transition="in" filter="circle(in)">
                                      <p:cBhvr>
                                        <p:cTn id="48" dur="2000"/>
                                        <p:tgtEl>
                                          <p:spTgt spid="2">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2">
                                            <p:txEl>
                                              <p:pRg st="10" end="10"/>
                                            </p:txEl>
                                          </p:spTgt>
                                        </p:tgtEl>
                                        <p:attrNameLst>
                                          <p:attrName>style.visibility</p:attrName>
                                        </p:attrNameLst>
                                      </p:cBhvr>
                                      <p:to>
                                        <p:strVal val="visible"/>
                                      </p:to>
                                    </p:set>
                                    <p:animEffect transition="in" filter="wheel(1)">
                                      <p:cBhvr>
                                        <p:cTn id="53" dur="2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50416" y="855200"/>
            <a:ext cx="8542723" cy="4708981"/>
          </a:xfrm>
          <a:prstGeom prst="rect">
            <a:avLst/>
          </a:prstGeom>
          <a:noFill/>
        </p:spPr>
        <p:txBody>
          <a:bodyPr wrap="none" lIns="91440" tIns="45720" rIns="91440" bIns="45720">
            <a:spAutoFit/>
          </a:bodyPr>
          <a:lstStyle/>
          <a:p>
            <a:pPr algn="ctr"/>
            <a:endParaRPr lang="fa-IR"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fa-IR" sz="5400" b="1" dirty="0" smtClean="0">
                <a:ln w="1905"/>
                <a:solidFill>
                  <a:srgbClr val="C00000"/>
                </a:solidFill>
                <a:effectLst>
                  <a:innerShdw blurRad="69850" dist="43180" dir="5400000">
                    <a:srgbClr val="000000">
                      <a:alpha val="65000"/>
                    </a:srgbClr>
                  </a:innerShdw>
                </a:effectLst>
              </a:rPr>
              <a:t>همواره برازنده لباس بپوشید.</a:t>
            </a:r>
          </a:p>
          <a:p>
            <a:pPr algn="ctr"/>
            <a:endParaRPr lang="fa-IR"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457200" indent="-457200" algn="justLow" rtl="1">
              <a:buFont typeface="Wingdings" pitchFamily="2" charset="2"/>
              <a:buChar char="ü"/>
            </a:pPr>
            <a:r>
              <a:rPr lang="fa-IR" sz="2800" b="1" cap="none" spc="0" dirty="0" smtClean="0">
                <a:ln w="1905"/>
                <a:effectLst>
                  <a:innerShdw blurRad="69850" dist="43180" dir="5400000">
                    <a:srgbClr val="000000">
                      <a:alpha val="65000"/>
                    </a:srgbClr>
                  </a:innerShdw>
                </a:effectLst>
                <a:cs typeface="2  Nazanin" pitchFamily="2" charset="-78"/>
              </a:rPr>
              <a:t>می توانید از طرز لباس پوشیدن مدیر خود ایده بگیرید.</a:t>
            </a:r>
          </a:p>
          <a:p>
            <a:pPr marL="457200" indent="-457200" algn="justLow" rtl="1">
              <a:buFont typeface="Wingdings" pitchFamily="2" charset="2"/>
              <a:buChar char="ü"/>
            </a:pPr>
            <a:r>
              <a:rPr lang="fa-IR" sz="2800" b="1" dirty="0" smtClean="0">
                <a:ln w="1905"/>
                <a:effectLst>
                  <a:innerShdw blurRad="69850" dist="43180" dir="5400000">
                    <a:srgbClr val="000000">
                      <a:alpha val="65000"/>
                    </a:srgbClr>
                  </a:innerShdw>
                </a:effectLst>
                <a:cs typeface="2  Nazanin" pitchFamily="2" charset="-78"/>
              </a:rPr>
              <a:t>لباس های باسلیقه و خوش دوخت بپوشید.</a:t>
            </a:r>
          </a:p>
          <a:p>
            <a:pPr marL="457200" indent="-457200" algn="justLow" rtl="1">
              <a:buFont typeface="Wingdings" pitchFamily="2" charset="2"/>
              <a:buChar char="ü"/>
            </a:pPr>
            <a:r>
              <a:rPr lang="fa-IR" sz="2800" b="1" cap="none" spc="0" dirty="0" smtClean="0">
                <a:ln w="1905"/>
                <a:effectLst>
                  <a:innerShdw blurRad="69850" dist="43180" dir="5400000">
                    <a:srgbClr val="000000">
                      <a:alpha val="65000"/>
                    </a:srgbClr>
                  </a:innerShdw>
                </a:effectLst>
                <a:cs typeface="2  Nazanin" pitchFamily="2" charset="-78"/>
              </a:rPr>
              <a:t>اگر ضوابطی برای لباس کار در نظر گرفته شده، از آن پیروی کنید.</a:t>
            </a:r>
          </a:p>
          <a:p>
            <a:pPr marL="685800" indent="-685800" algn="ctr">
              <a:buFont typeface="Wingdings" pitchFamily="2" charset="2"/>
              <a:buChar char="ü"/>
            </a:pP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815475775"/>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FE1EB5C7-81A8-4CBA-AE6E-B3BF73DC3895}"/>
    </a:ext>
  </a:extLst>
</a:theme>
</file>

<file path=docProps/app.xml><?xml version="1.0" encoding="utf-8"?>
<Properties xmlns="http://schemas.openxmlformats.org/officeDocument/2006/extended-properties" xmlns:vt="http://schemas.openxmlformats.org/officeDocument/2006/docPropsVTypes">
  <Template/>
  <TotalTime>1326</TotalTime>
  <Words>2086</Words>
  <Application>Microsoft Office PowerPoint</Application>
  <PresentationFormat>Custom</PresentationFormat>
  <Paragraphs>143</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مدیر آموزش</dc:creator>
  <cp:lastModifiedBy>A.A</cp:lastModifiedBy>
  <cp:revision>421</cp:revision>
  <dcterms:created xsi:type="dcterms:W3CDTF">2015-05-09T13:24:52Z</dcterms:created>
  <dcterms:modified xsi:type="dcterms:W3CDTF">2015-06-18T18:59:09Z</dcterms:modified>
</cp:coreProperties>
</file>