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8" r:id="rId1"/>
  </p:sldMasterIdLst>
  <p:notesMasterIdLst>
    <p:notesMasterId r:id="rId25"/>
  </p:notesMasterIdLst>
  <p:sldIdLst>
    <p:sldId id="256" r:id="rId2"/>
    <p:sldId id="257" r:id="rId3"/>
    <p:sldId id="279" r:id="rId4"/>
    <p:sldId id="258" r:id="rId5"/>
    <p:sldId id="259" r:id="rId6"/>
    <p:sldId id="281" r:id="rId7"/>
    <p:sldId id="280" r:id="rId8"/>
    <p:sldId id="278"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82" r:id="rId22"/>
    <p:sldId id="283" r:id="rId23"/>
    <p:sldId id="28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autoAdjust="0"/>
  </p:normalViewPr>
  <p:slideViewPr>
    <p:cSldViewPr snapToGrid="0">
      <p:cViewPr varScale="1">
        <p:scale>
          <a:sx n="72" d="100"/>
          <a:sy n="72" d="100"/>
        </p:scale>
        <p:origin x="36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17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E4DB5B3-EC8A-4EF0-81BF-264428930474}" type="datetimeFigureOut">
              <a:rPr lang="fa-IR" smtClean="0"/>
              <a:pPr/>
              <a:t>1438/01/29</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1FA8304-32FC-4F68-B6FE-CFAB6913F633}" type="slidenum">
              <a:rPr lang="fa-IR" smtClean="0"/>
              <a:pPr/>
              <a:t>‹#›</a:t>
            </a:fld>
            <a:endParaRPr lang="fa-IR"/>
          </a:p>
        </p:txBody>
      </p:sp>
    </p:spTree>
    <p:extLst>
      <p:ext uri="{BB962C8B-B14F-4D97-AF65-F5344CB8AC3E}">
        <p14:creationId xmlns:p14="http://schemas.microsoft.com/office/powerpoint/2010/main" val="153695021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1FA8304-32FC-4F68-B6FE-CFAB6913F633}" type="slidenum">
              <a:rPr lang="fa-IR" smtClean="0"/>
              <a:pPr/>
              <a:t>2</a:t>
            </a:fld>
            <a:endParaRPr lang="fa-IR"/>
          </a:p>
        </p:txBody>
      </p:sp>
    </p:spTree>
    <p:extLst>
      <p:ext uri="{BB962C8B-B14F-4D97-AF65-F5344CB8AC3E}">
        <p14:creationId xmlns:p14="http://schemas.microsoft.com/office/powerpoint/2010/main" val="30831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5568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828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000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2698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1549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605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255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837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9604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091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117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10/30/2016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186174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5240"/>
            <a:ext cx="12192000" cy="6873240"/>
          </a:xfrm>
          <a:prstGeom prst="rect">
            <a:avLst/>
          </a:prstGeom>
          <a:ln>
            <a:noFill/>
          </a:ln>
          <a:effectLst>
            <a:outerShdw blurRad="190500" algn="tl" rotWithShape="0">
              <a:srgbClr val="000000">
                <a:alpha val="70000"/>
              </a:srgbClr>
            </a:outerShdw>
          </a:effectLst>
        </p:spPr>
      </p:pic>
      <p:sp>
        <p:nvSpPr>
          <p:cNvPr id="2" name="Title 1"/>
          <p:cNvSpPr>
            <a:spLocks noGrp="1"/>
          </p:cNvSpPr>
          <p:nvPr>
            <p:ph type="ctrTitle"/>
          </p:nvPr>
        </p:nvSpPr>
        <p:spPr>
          <a:xfrm>
            <a:off x="1324610" y="213360"/>
            <a:ext cx="9542779" cy="5440680"/>
          </a:xfrm>
          <a:effectLst>
            <a:outerShdw blurRad="50800" dist="38100" dir="18900000" algn="bl" rotWithShape="0">
              <a:prstClr val="black">
                <a:alpha val="40000"/>
              </a:prstClr>
            </a:outerShdw>
          </a:effectLst>
        </p:spPr>
        <p:txBody>
          <a:bodyPr>
            <a:normAutofit/>
          </a:bodyPr>
          <a:lstStyle/>
          <a:p>
            <a:r>
              <a:rPr lang="fa-IR" sz="11500" dirty="0" smtClean="0">
                <a:ln>
                  <a:solidFill>
                    <a:srgbClr val="FFFF00"/>
                  </a:solidFill>
                </a:ln>
                <a:solidFill>
                  <a:srgbClr val="C00000"/>
                </a:solidFill>
                <a:cs typeface="B Jadid" panose="00000700000000000000" pitchFamily="2" charset="-78"/>
              </a:rPr>
              <a:t>دوره آموزشی عوامل پذیرایی</a:t>
            </a:r>
            <a:br>
              <a:rPr lang="fa-IR" sz="11500" dirty="0" smtClean="0">
                <a:ln>
                  <a:solidFill>
                    <a:srgbClr val="FFFF00"/>
                  </a:solidFill>
                </a:ln>
                <a:solidFill>
                  <a:srgbClr val="C00000"/>
                </a:solidFill>
                <a:cs typeface="B Jadid" panose="00000700000000000000" pitchFamily="2" charset="-78"/>
              </a:rPr>
            </a:br>
            <a:r>
              <a:rPr lang="fa-IR" sz="11500" dirty="0" smtClean="0">
                <a:ln>
                  <a:solidFill>
                    <a:srgbClr val="FFFF00"/>
                  </a:solidFill>
                </a:ln>
                <a:solidFill>
                  <a:srgbClr val="C00000"/>
                </a:solidFill>
                <a:cs typeface="B Jadid" panose="00000700000000000000" pitchFamily="2" charset="-78"/>
              </a:rPr>
              <a:t>و پرسنل خدماتی</a:t>
            </a:r>
            <a:endParaRPr lang="fa-IR" sz="11500" dirty="0">
              <a:ln>
                <a:solidFill>
                  <a:srgbClr val="FFFF00"/>
                </a:solidFill>
              </a:ln>
              <a:solidFill>
                <a:srgbClr val="C00000"/>
              </a:solidFill>
              <a:cs typeface="B Jadid" panose="00000700000000000000" pitchFamily="2" charset="-78"/>
            </a:endParaRPr>
          </a:p>
        </p:txBody>
      </p:sp>
      <p:sp>
        <p:nvSpPr>
          <p:cNvPr id="6" name="TextBox 5"/>
          <p:cNvSpPr txBox="1"/>
          <p:nvPr/>
        </p:nvSpPr>
        <p:spPr>
          <a:xfrm>
            <a:off x="670560" y="5882640"/>
            <a:ext cx="4330333" cy="646331"/>
          </a:xfrm>
          <a:prstGeom prst="rect">
            <a:avLst/>
          </a:prstGeom>
          <a:noFill/>
          <a:effectLst>
            <a:outerShdw blurRad="50800" dist="38100" dir="13500000" algn="br" rotWithShape="0">
              <a:prstClr val="black">
                <a:alpha val="40000"/>
              </a:prstClr>
            </a:outerShdw>
          </a:effectLst>
        </p:spPr>
        <p:txBody>
          <a:bodyPr wrap="square" rtlCol="1">
            <a:spAutoFit/>
          </a:bodyPr>
          <a:lstStyle/>
          <a:p>
            <a:r>
              <a:rPr lang="fa-IR" sz="3600" dirty="0" smtClean="0">
                <a:cs typeface="0 Homa" panose="00000400000000000000" pitchFamily="2" charset="-78"/>
              </a:rPr>
              <a:t>مدرس: حمیدآقا  سامان</a:t>
            </a:r>
            <a:endParaRPr lang="fa-IR" sz="3600" dirty="0">
              <a:cs typeface="0 Homa" panose="00000400000000000000" pitchFamily="2" charset="-78"/>
            </a:endParaRPr>
          </a:p>
        </p:txBody>
      </p:sp>
    </p:spTree>
    <p:extLst>
      <p:ext uri="{BB962C8B-B14F-4D97-AF65-F5344CB8AC3E}">
        <p14:creationId xmlns:p14="http://schemas.microsoft.com/office/powerpoint/2010/main" val="32729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6700" b="1" dirty="0">
                <a:solidFill>
                  <a:srgbClr val="FF0000"/>
                </a:solidFill>
                <a:cs typeface="2  Jadid" panose="00000700000000000000" pitchFamily="2" charset="-78"/>
              </a:rPr>
              <a:t>مراحل نظافت </a:t>
            </a:r>
            <a:r>
              <a:rPr lang="fa-IR" sz="6700" b="1" dirty="0" smtClean="0">
                <a:solidFill>
                  <a:srgbClr val="FF0000"/>
                </a:solidFill>
                <a:cs typeface="2  Jadid" panose="00000700000000000000" pitchFamily="2" charset="-78"/>
              </a:rPr>
              <a:t>اتاق</a:t>
            </a:r>
            <a:endParaRPr lang="fa-IR" dirty="0">
              <a:solidFill>
                <a:srgbClr val="FF0000"/>
              </a:solidFill>
            </a:endParaRPr>
          </a:p>
        </p:txBody>
      </p:sp>
      <p:sp>
        <p:nvSpPr>
          <p:cNvPr id="3" name="Content Placeholder 2"/>
          <p:cNvSpPr>
            <a:spLocks noGrp="1"/>
          </p:cNvSpPr>
          <p:nvPr>
            <p:ph idx="1"/>
          </p:nvPr>
        </p:nvSpPr>
        <p:spPr>
          <a:xfrm>
            <a:off x="838200" y="1825624"/>
            <a:ext cx="10515600" cy="4879975"/>
          </a:xfrm>
        </p:spPr>
        <p:txBody>
          <a:bodyPr>
            <a:normAutofit fontScale="92500" lnSpcReduction="20000"/>
          </a:bodyPr>
          <a:lstStyle/>
          <a:p>
            <a:pPr lvl="0">
              <a:lnSpc>
                <a:spcPct val="150000"/>
              </a:lnSpc>
              <a:buFont typeface="Wingdings" panose="05000000000000000000" pitchFamily="2" charset="2"/>
              <a:buChar char="ü"/>
            </a:pPr>
            <a:r>
              <a:rPr lang="fa-IR" sz="3600" b="1" dirty="0" smtClean="0">
                <a:solidFill>
                  <a:srgbClr val="002060"/>
                </a:solidFill>
                <a:cs typeface="0 Bardiya Bold" panose="00000700000000000000" pitchFamily="2" charset="-78"/>
              </a:rPr>
              <a:t>جارو </a:t>
            </a:r>
            <a:r>
              <a:rPr lang="fa-IR" sz="3600" b="1" dirty="0">
                <a:solidFill>
                  <a:srgbClr val="002060"/>
                </a:solidFill>
                <a:cs typeface="0 Bardiya Bold" panose="00000700000000000000" pitchFamily="2" charset="-78"/>
              </a:rPr>
              <a:t>كردن </a:t>
            </a:r>
            <a:endParaRPr lang="en-US" sz="3600" dirty="0">
              <a:solidFill>
                <a:srgbClr val="002060"/>
              </a:solidFill>
              <a:cs typeface="0 Bardiya Bold" panose="00000700000000000000" pitchFamily="2" charset="-78"/>
            </a:endParaRPr>
          </a:p>
          <a:p>
            <a:pPr lvl="0">
              <a:lnSpc>
                <a:spcPct val="150000"/>
              </a:lnSpc>
              <a:buFont typeface="Wingdings" panose="05000000000000000000" pitchFamily="2" charset="2"/>
              <a:buChar char="ü"/>
            </a:pPr>
            <a:r>
              <a:rPr lang="fa-IR" sz="3600" b="1" dirty="0">
                <a:solidFill>
                  <a:srgbClr val="002060"/>
                </a:solidFill>
                <a:cs typeface="0 Bardiya Bold" panose="00000700000000000000" pitchFamily="2" charset="-78"/>
              </a:rPr>
              <a:t>طي كشيدن </a:t>
            </a:r>
            <a:endParaRPr lang="en-US" sz="3600" dirty="0">
              <a:solidFill>
                <a:srgbClr val="002060"/>
              </a:solidFill>
              <a:cs typeface="0 Bardiya Bold" panose="00000700000000000000" pitchFamily="2" charset="-78"/>
            </a:endParaRPr>
          </a:p>
          <a:p>
            <a:pPr lvl="0">
              <a:lnSpc>
                <a:spcPct val="150000"/>
              </a:lnSpc>
              <a:buFont typeface="Wingdings" panose="05000000000000000000" pitchFamily="2" charset="2"/>
              <a:buChar char="ü"/>
            </a:pPr>
            <a:r>
              <a:rPr lang="fa-IR" sz="3600" b="1" dirty="0">
                <a:solidFill>
                  <a:srgbClr val="002060"/>
                </a:solidFill>
                <a:cs typeface="0 Bardiya Bold" panose="00000700000000000000" pitchFamily="2" charset="-78"/>
              </a:rPr>
              <a:t>گردگيري كردن </a:t>
            </a:r>
            <a:endParaRPr lang="en-US" sz="3600" dirty="0">
              <a:solidFill>
                <a:srgbClr val="002060"/>
              </a:solidFill>
              <a:cs typeface="0 Bardiya Bold" panose="00000700000000000000" pitchFamily="2" charset="-78"/>
            </a:endParaRPr>
          </a:p>
          <a:p>
            <a:pPr lvl="0">
              <a:lnSpc>
                <a:spcPct val="150000"/>
              </a:lnSpc>
              <a:buFont typeface="Wingdings" panose="05000000000000000000" pitchFamily="2" charset="2"/>
              <a:buChar char="ü"/>
            </a:pPr>
            <a:r>
              <a:rPr lang="fa-IR" sz="3600" b="1" dirty="0">
                <a:solidFill>
                  <a:srgbClr val="002060"/>
                </a:solidFill>
                <a:cs typeface="0 Bardiya Bold" panose="00000700000000000000" pitchFamily="2" charset="-78"/>
              </a:rPr>
              <a:t>ضد عفوني كردن </a:t>
            </a:r>
            <a:endParaRPr lang="en-US" sz="3600" dirty="0">
              <a:solidFill>
                <a:srgbClr val="002060"/>
              </a:solidFill>
              <a:cs typeface="0 Bardiya Bold" panose="00000700000000000000" pitchFamily="2" charset="-78"/>
            </a:endParaRPr>
          </a:p>
          <a:p>
            <a:pPr lvl="0">
              <a:lnSpc>
                <a:spcPct val="150000"/>
              </a:lnSpc>
              <a:buFont typeface="Wingdings" panose="05000000000000000000" pitchFamily="2" charset="2"/>
              <a:buChar char="ü"/>
            </a:pPr>
            <a:r>
              <a:rPr lang="fa-IR" sz="3600" b="1" dirty="0">
                <a:solidFill>
                  <a:srgbClr val="002060"/>
                </a:solidFill>
                <a:cs typeface="0 Bardiya Bold" panose="00000700000000000000" pitchFamily="2" charset="-78"/>
              </a:rPr>
              <a:t>مرتب كردن </a:t>
            </a:r>
            <a:endParaRPr lang="en-US" sz="3600" dirty="0">
              <a:solidFill>
                <a:srgbClr val="002060"/>
              </a:solidFill>
              <a:cs typeface="0 Bardiya Bold" panose="00000700000000000000" pitchFamily="2" charset="-78"/>
            </a:endParaRPr>
          </a:p>
          <a:p>
            <a:pPr lvl="0">
              <a:lnSpc>
                <a:spcPct val="150000"/>
              </a:lnSpc>
              <a:buFont typeface="Wingdings" panose="05000000000000000000" pitchFamily="2" charset="2"/>
              <a:buChar char="ü"/>
            </a:pPr>
            <a:r>
              <a:rPr lang="fa-IR" sz="3600" b="1" dirty="0">
                <a:solidFill>
                  <a:srgbClr val="002060"/>
                </a:solidFill>
                <a:cs typeface="0 Bardiya Bold" panose="00000700000000000000" pitchFamily="2" charset="-78"/>
              </a:rPr>
              <a:t>كنترل </a:t>
            </a:r>
            <a:r>
              <a:rPr lang="fa-IR" sz="3600" b="1" dirty="0" smtClean="0">
                <a:solidFill>
                  <a:srgbClr val="002060"/>
                </a:solidFill>
                <a:cs typeface="0 Bardiya Bold" panose="00000700000000000000" pitchFamily="2" charset="-78"/>
              </a:rPr>
              <a:t>نهايي</a:t>
            </a:r>
            <a:endParaRPr lang="en-US" sz="3600" dirty="0">
              <a:solidFill>
                <a:srgbClr val="002060"/>
              </a:solidFill>
              <a:cs typeface="0 Bardiya Bold"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321"/>
            <a:ext cx="4114800" cy="544068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410" y="1505373"/>
            <a:ext cx="3456940" cy="2304627"/>
          </a:xfrm>
          <a:prstGeom prst="rect">
            <a:avLst/>
          </a:prstGeom>
          <a:ln>
            <a:noFill/>
          </a:ln>
          <a:effectLst>
            <a:softEdge rad="112500"/>
          </a:effectLst>
        </p:spPr>
      </p:pic>
      <p:pic>
        <p:nvPicPr>
          <p:cNvPr id="14338" name="Picture 2" descr="http://www.markenpowerclean.co.uk/wp-content/uploads/wpsc/product_images/Carbon_Activated_Mask2.jpg"/>
          <p:cNvPicPr>
            <a:picLocks noChangeAspect="1" noChangeArrowheads="1"/>
          </p:cNvPicPr>
          <p:nvPr/>
        </p:nvPicPr>
        <p:blipFill>
          <a:blip r:embed="rId4"/>
          <a:srcRect/>
          <a:stretch>
            <a:fillRect/>
          </a:stretch>
        </p:blipFill>
        <p:spPr bwMode="auto">
          <a:xfrm>
            <a:off x="4041775" y="3733800"/>
            <a:ext cx="2511426" cy="3124200"/>
          </a:xfrm>
          <a:prstGeom prst="rect">
            <a:avLst/>
          </a:prstGeom>
          <a:noFill/>
        </p:spPr>
      </p:pic>
    </p:spTree>
    <p:extLst>
      <p:ext uri="{BB962C8B-B14F-4D97-AF65-F5344CB8AC3E}">
        <p14:creationId xmlns:p14="http://schemas.microsoft.com/office/powerpoint/2010/main" val="27058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510" y="368300"/>
            <a:ext cx="10018713" cy="1018539"/>
          </a:xfrm>
        </p:spPr>
        <p:txBody>
          <a:bodyPr>
            <a:normAutofit/>
          </a:bodyPr>
          <a:lstStyle/>
          <a:p>
            <a:pPr algn="ctr"/>
            <a:r>
              <a:rPr lang="ar-SA" sz="6600" b="1" dirty="0" smtClean="0">
                <a:solidFill>
                  <a:srgbClr val="C00000"/>
                </a:solidFill>
                <a:cs typeface="B Titr" panose="00000700000000000000" pitchFamily="2" charset="-78"/>
              </a:rPr>
              <a:t>جارو </a:t>
            </a:r>
            <a:r>
              <a:rPr lang="ar-SA" sz="6600" b="1" dirty="0">
                <a:solidFill>
                  <a:srgbClr val="C00000"/>
                </a:solidFill>
                <a:cs typeface="B Titr" panose="00000700000000000000" pitchFamily="2" charset="-78"/>
              </a:rPr>
              <a:t>كردن </a:t>
            </a:r>
            <a:endParaRPr lang="fa-IR" sz="6600" dirty="0">
              <a:solidFill>
                <a:srgbClr val="C00000"/>
              </a:solidFill>
              <a:cs typeface="B Titr" panose="00000700000000000000" pitchFamily="2" charset="-78"/>
            </a:endParaRPr>
          </a:p>
        </p:txBody>
      </p:sp>
      <p:sp>
        <p:nvSpPr>
          <p:cNvPr id="3" name="Content Placeholder 2"/>
          <p:cNvSpPr>
            <a:spLocks noGrp="1"/>
          </p:cNvSpPr>
          <p:nvPr>
            <p:ph idx="1"/>
          </p:nvPr>
        </p:nvSpPr>
        <p:spPr>
          <a:xfrm>
            <a:off x="1309048" y="1653539"/>
            <a:ext cx="10882952" cy="4950461"/>
          </a:xfrm>
        </p:spPr>
        <p:txBody>
          <a:bodyPr>
            <a:normAutofit/>
          </a:bodyPr>
          <a:lstStyle/>
          <a:p>
            <a:pPr marL="0" indent="0" algn="ctr">
              <a:lnSpc>
                <a:spcPct val="100000"/>
              </a:lnSpc>
              <a:buNone/>
            </a:pPr>
            <a:r>
              <a:rPr lang="ar-SA" b="1" dirty="0" smtClean="0">
                <a:cs typeface="0 Homa" panose="00000400000000000000" pitchFamily="2" charset="-78"/>
              </a:rPr>
              <a:t>صرف </a:t>
            </a:r>
            <a:r>
              <a:rPr lang="ar-SA" b="1" dirty="0">
                <a:cs typeface="0 Homa" panose="00000400000000000000" pitchFamily="2" charset="-78"/>
              </a:rPr>
              <a:t>نظر از محلي كه بايد نظافت شود بايستي در جارو كردن به موارد زير توجه </a:t>
            </a:r>
            <a:r>
              <a:rPr lang="ar-SA" b="1" dirty="0" smtClean="0">
                <a:cs typeface="0 Homa" panose="00000400000000000000" pitchFamily="2" charset="-78"/>
              </a:rPr>
              <a:t>نمود</a:t>
            </a:r>
            <a:r>
              <a:rPr lang="fa-IR" b="1" dirty="0" smtClean="0">
                <a:cs typeface="0 Homa" panose="00000400000000000000" pitchFamily="2" charset="-78"/>
              </a:rPr>
              <a:t>:</a:t>
            </a:r>
            <a:endParaRPr lang="en-US" dirty="0">
              <a:cs typeface="0 Homa" panose="00000400000000000000" pitchFamily="2" charset="-78"/>
            </a:endParaRPr>
          </a:p>
          <a:p>
            <a:pPr marL="0" indent="0">
              <a:lnSpc>
                <a:spcPct val="100000"/>
              </a:lnSpc>
              <a:buNone/>
            </a:pPr>
            <a:r>
              <a:rPr lang="ar-SA" b="1" dirty="0">
                <a:cs typeface="0 Homa" panose="00000400000000000000" pitchFamily="2" charset="-78"/>
              </a:rPr>
              <a:t>1-1)قبل از جارو درب و پنجره اتاق را باز كنيد.</a:t>
            </a:r>
            <a:endParaRPr lang="en-US" dirty="0">
              <a:cs typeface="0 Homa" panose="00000400000000000000" pitchFamily="2" charset="-78"/>
            </a:endParaRPr>
          </a:p>
          <a:p>
            <a:pPr marL="0" indent="0">
              <a:lnSpc>
                <a:spcPct val="100000"/>
              </a:lnSpc>
              <a:buNone/>
            </a:pPr>
            <a:r>
              <a:rPr lang="ar-SA" b="1" dirty="0">
                <a:cs typeface="0 Homa" panose="00000400000000000000" pitchFamily="2" charset="-78"/>
              </a:rPr>
              <a:t>2-1) چراغهاي اتاق را روشن كنيد.</a:t>
            </a:r>
            <a:endParaRPr lang="en-US" dirty="0">
              <a:cs typeface="0 Homa" panose="00000400000000000000" pitchFamily="2" charset="-78"/>
            </a:endParaRPr>
          </a:p>
          <a:p>
            <a:pPr marL="0" indent="0">
              <a:lnSpc>
                <a:spcPct val="100000"/>
              </a:lnSpc>
              <a:buNone/>
            </a:pPr>
            <a:r>
              <a:rPr lang="ar-SA" b="1" dirty="0">
                <a:cs typeface="0 Homa" panose="00000400000000000000" pitchFamily="2" charset="-78"/>
              </a:rPr>
              <a:t>3-1) زباله هاي درشت را جمع آوري و سطل زباله را تخليه و كيسه آن را تعويض نمائيد. </a:t>
            </a:r>
            <a:endParaRPr lang="en-US" dirty="0">
              <a:cs typeface="0 Homa" panose="00000400000000000000" pitchFamily="2" charset="-78"/>
            </a:endParaRPr>
          </a:p>
          <a:p>
            <a:pPr marL="0" indent="0">
              <a:lnSpc>
                <a:spcPct val="100000"/>
              </a:lnSpc>
              <a:buNone/>
            </a:pPr>
            <a:r>
              <a:rPr lang="ar-SA" b="1" dirty="0">
                <a:cs typeface="0 Homa" panose="00000400000000000000" pitchFamily="2" charset="-78"/>
              </a:rPr>
              <a:t>4-1) محيط داخل اتاق را جارو كنيد و زباله ها را جمع آوري نمائيد. </a:t>
            </a:r>
            <a:endParaRPr lang="en-US" dirty="0">
              <a:cs typeface="0 Homa" panose="00000400000000000000" pitchFamily="2" charset="-78"/>
            </a:endParaRPr>
          </a:p>
          <a:p>
            <a:pPr marL="0" indent="0">
              <a:lnSpc>
                <a:spcPct val="100000"/>
              </a:lnSpc>
              <a:buNone/>
            </a:pPr>
            <a:r>
              <a:rPr lang="ar-SA" b="1" dirty="0">
                <a:cs typeface="0 Homa" panose="00000400000000000000" pitchFamily="2" charset="-78"/>
              </a:rPr>
              <a:t>5-1) جارو كردن بايد از سمت داخل به سمت خارج (درب) باشد.</a:t>
            </a:r>
            <a:endParaRPr lang="en-US" dirty="0">
              <a:cs typeface="0 Homa" panose="00000400000000000000" pitchFamily="2" charset="-78"/>
            </a:endParaRPr>
          </a:p>
          <a:p>
            <a:pPr marL="0" indent="0">
              <a:lnSpc>
                <a:spcPct val="100000"/>
              </a:lnSpc>
              <a:buNone/>
            </a:pPr>
            <a:r>
              <a:rPr lang="ar-SA" b="1" dirty="0">
                <a:cs typeface="0 Homa" panose="00000400000000000000" pitchFamily="2" charset="-78"/>
              </a:rPr>
              <a:t>6-1) مراقب باشيد هنگام جارو كردن به ابزار داخل اتاق صدمه اي وارد نشود. </a:t>
            </a:r>
            <a:endParaRPr lang="en-US" dirty="0">
              <a:cs typeface="0 Homa" panose="00000400000000000000" pitchFamily="2" charset="-78"/>
            </a:endParaRPr>
          </a:p>
          <a:p>
            <a:pPr marL="0" indent="0">
              <a:lnSpc>
                <a:spcPct val="100000"/>
              </a:lnSpc>
              <a:buNone/>
            </a:pPr>
            <a:r>
              <a:rPr lang="ar-SA" b="1" dirty="0">
                <a:cs typeface="0 Homa" panose="00000400000000000000" pitchFamily="2" charset="-78"/>
              </a:rPr>
              <a:t>7-1) هنگام جارو كردن در صورت مشاهده لكه هاي آدامس يا هر چيز ديگر بايد به وسيله كاردك يا تيغ دسته دار آن را پاك نمود. </a:t>
            </a:r>
            <a:endParaRPr lang="en-US" dirty="0">
              <a:cs typeface="0 Homa" panose="00000400000000000000" pitchFamily="2" charset="-78"/>
            </a:endParaRPr>
          </a:p>
        </p:txBody>
      </p:sp>
      <p:pic>
        <p:nvPicPr>
          <p:cNvPr id="13314" name="Picture 2" descr="http://www.jandscleaningservices.com/images/man-sweeping.gif"/>
          <p:cNvPicPr>
            <a:picLocks noChangeAspect="1" noChangeArrowheads="1"/>
          </p:cNvPicPr>
          <p:nvPr/>
        </p:nvPicPr>
        <p:blipFill>
          <a:blip r:embed="rId2"/>
          <a:srcRect/>
          <a:stretch>
            <a:fillRect/>
          </a:stretch>
        </p:blipFill>
        <p:spPr bwMode="auto">
          <a:xfrm>
            <a:off x="1" y="259080"/>
            <a:ext cx="1889760" cy="5605463"/>
          </a:xfrm>
          <a:prstGeom prst="rect">
            <a:avLst/>
          </a:prstGeom>
          <a:noFill/>
        </p:spPr>
      </p:pic>
    </p:spTree>
    <p:extLst>
      <p:ext uri="{BB962C8B-B14F-4D97-AF65-F5344CB8AC3E}">
        <p14:creationId xmlns:p14="http://schemas.microsoft.com/office/powerpoint/2010/main" val="1170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down)">
                                      <p:cBhvr>
                                        <p:cTn id="39" dur="580">
                                          <p:stCondLst>
                                            <p:cond delay="0"/>
                                          </p:stCondLst>
                                        </p:cTn>
                                        <p:tgtEl>
                                          <p:spTgt spid="3">
                                            <p:txEl>
                                              <p:pRg st="3" end="3"/>
                                            </p:txEl>
                                          </p:spTgt>
                                        </p:tgtEl>
                                      </p:cBhvr>
                                    </p:animEffect>
                                    <p:anim calcmode="lin" valueType="num">
                                      <p:cBhvr>
                                        <p:cTn id="4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3" end="3"/>
                                            </p:txEl>
                                          </p:spTgt>
                                        </p:tgtEl>
                                      </p:cBhvr>
                                      <p:to x="100000" y="60000"/>
                                    </p:animScale>
                                    <p:animScale>
                                      <p:cBhvr>
                                        <p:cTn id="46" dur="166" decel="50000">
                                          <p:stCondLst>
                                            <p:cond delay="676"/>
                                          </p:stCondLst>
                                        </p:cTn>
                                        <p:tgtEl>
                                          <p:spTgt spid="3">
                                            <p:txEl>
                                              <p:pRg st="3" end="3"/>
                                            </p:txEl>
                                          </p:spTgt>
                                        </p:tgtEl>
                                      </p:cBhvr>
                                      <p:to x="100000" y="100000"/>
                                    </p:animScale>
                                    <p:animScale>
                                      <p:cBhvr>
                                        <p:cTn id="47" dur="26">
                                          <p:stCondLst>
                                            <p:cond delay="1312"/>
                                          </p:stCondLst>
                                        </p:cTn>
                                        <p:tgtEl>
                                          <p:spTgt spid="3">
                                            <p:txEl>
                                              <p:pRg st="3" end="3"/>
                                            </p:txEl>
                                          </p:spTgt>
                                        </p:tgtEl>
                                      </p:cBhvr>
                                      <p:to x="100000" y="80000"/>
                                    </p:animScale>
                                    <p:animScale>
                                      <p:cBhvr>
                                        <p:cTn id="48" dur="166" decel="50000">
                                          <p:stCondLst>
                                            <p:cond delay="1338"/>
                                          </p:stCondLst>
                                        </p:cTn>
                                        <p:tgtEl>
                                          <p:spTgt spid="3">
                                            <p:txEl>
                                              <p:pRg st="3" end="3"/>
                                            </p:txEl>
                                          </p:spTgt>
                                        </p:tgtEl>
                                      </p:cBhvr>
                                      <p:to x="100000" y="100000"/>
                                    </p:animScale>
                                    <p:animScale>
                                      <p:cBhvr>
                                        <p:cTn id="49" dur="26">
                                          <p:stCondLst>
                                            <p:cond delay="1642"/>
                                          </p:stCondLst>
                                        </p:cTn>
                                        <p:tgtEl>
                                          <p:spTgt spid="3">
                                            <p:txEl>
                                              <p:pRg st="3" end="3"/>
                                            </p:txEl>
                                          </p:spTgt>
                                        </p:tgtEl>
                                      </p:cBhvr>
                                      <p:to x="100000" y="90000"/>
                                    </p:animScale>
                                    <p:animScale>
                                      <p:cBhvr>
                                        <p:cTn id="50" dur="166" decel="50000">
                                          <p:stCondLst>
                                            <p:cond delay="1668"/>
                                          </p:stCondLst>
                                        </p:cTn>
                                        <p:tgtEl>
                                          <p:spTgt spid="3">
                                            <p:txEl>
                                              <p:pRg st="3" end="3"/>
                                            </p:txEl>
                                          </p:spTgt>
                                        </p:tgtEl>
                                      </p:cBhvr>
                                      <p:to x="100000" y="100000"/>
                                    </p:animScale>
                                    <p:animScale>
                                      <p:cBhvr>
                                        <p:cTn id="51" dur="26">
                                          <p:stCondLst>
                                            <p:cond delay="1808"/>
                                          </p:stCondLst>
                                        </p:cTn>
                                        <p:tgtEl>
                                          <p:spTgt spid="3">
                                            <p:txEl>
                                              <p:pRg st="3" end="3"/>
                                            </p:txEl>
                                          </p:spTgt>
                                        </p:tgtEl>
                                      </p:cBhvr>
                                      <p:to x="100000" y="95000"/>
                                    </p:animScale>
                                    <p:animScale>
                                      <p:cBhvr>
                                        <p:cTn id="52" dur="166" decel="50000">
                                          <p:stCondLst>
                                            <p:cond delay="1834"/>
                                          </p:stCondLst>
                                        </p:cTn>
                                        <p:tgtEl>
                                          <p:spTgt spid="3">
                                            <p:txEl>
                                              <p:pRg st="3" end="3"/>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wipe(down)">
                                      <p:cBhvr>
                                        <p:cTn id="55" dur="580">
                                          <p:stCondLst>
                                            <p:cond delay="0"/>
                                          </p:stCondLst>
                                        </p:cTn>
                                        <p:tgtEl>
                                          <p:spTgt spid="3">
                                            <p:txEl>
                                              <p:pRg st="4" end="4"/>
                                            </p:txEl>
                                          </p:spTgt>
                                        </p:tgtEl>
                                      </p:cBhvr>
                                    </p:animEffect>
                                    <p:anim calcmode="lin" valueType="num">
                                      <p:cBhvr>
                                        <p:cTn id="5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4" end="4"/>
                                            </p:txEl>
                                          </p:spTgt>
                                        </p:tgtEl>
                                      </p:cBhvr>
                                      <p:to x="100000" y="60000"/>
                                    </p:animScale>
                                    <p:animScale>
                                      <p:cBhvr>
                                        <p:cTn id="62" dur="166" decel="50000">
                                          <p:stCondLst>
                                            <p:cond delay="676"/>
                                          </p:stCondLst>
                                        </p:cTn>
                                        <p:tgtEl>
                                          <p:spTgt spid="3">
                                            <p:txEl>
                                              <p:pRg st="4" end="4"/>
                                            </p:txEl>
                                          </p:spTgt>
                                        </p:tgtEl>
                                      </p:cBhvr>
                                      <p:to x="100000" y="100000"/>
                                    </p:animScale>
                                    <p:animScale>
                                      <p:cBhvr>
                                        <p:cTn id="63" dur="26">
                                          <p:stCondLst>
                                            <p:cond delay="1312"/>
                                          </p:stCondLst>
                                        </p:cTn>
                                        <p:tgtEl>
                                          <p:spTgt spid="3">
                                            <p:txEl>
                                              <p:pRg st="4" end="4"/>
                                            </p:txEl>
                                          </p:spTgt>
                                        </p:tgtEl>
                                      </p:cBhvr>
                                      <p:to x="100000" y="80000"/>
                                    </p:animScale>
                                    <p:animScale>
                                      <p:cBhvr>
                                        <p:cTn id="64" dur="166" decel="50000">
                                          <p:stCondLst>
                                            <p:cond delay="1338"/>
                                          </p:stCondLst>
                                        </p:cTn>
                                        <p:tgtEl>
                                          <p:spTgt spid="3">
                                            <p:txEl>
                                              <p:pRg st="4" end="4"/>
                                            </p:txEl>
                                          </p:spTgt>
                                        </p:tgtEl>
                                      </p:cBhvr>
                                      <p:to x="100000" y="100000"/>
                                    </p:animScale>
                                    <p:animScale>
                                      <p:cBhvr>
                                        <p:cTn id="65" dur="26">
                                          <p:stCondLst>
                                            <p:cond delay="1642"/>
                                          </p:stCondLst>
                                        </p:cTn>
                                        <p:tgtEl>
                                          <p:spTgt spid="3">
                                            <p:txEl>
                                              <p:pRg st="4" end="4"/>
                                            </p:txEl>
                                          </p:spTgt>
                                        </p:tgtEl>
                                      </p:cBhvr>
                                      <p:to x="100000" y="90000"/>
                                    </p:animScale>
                                    <p:animScale>
                                      <p:cBhvr>
                                        <p:cTn id="66" dur="166" decel="50000">
                                          <p:stCondLst>
                                            <p:cond delay="1668"/>
                                          </p:stCondLst>
                                        </p:cTn>
                                        <p:tgtEl>
                                          <p:spTgt spid="3">
                                            <p:txEl>
                                              <p:pRg st="4" end="4"/>
                                            </p:txEl>
                                          </p:spTgt>
                                        </p:tgtEl>
                                      </p:cBhvr>
                                      <p:to x="100000" y="100000"/>
                                    </p:animScale>
                                    <p:animScale>
                                      <p:cBhvr>
                                        <p:cTn id="67" dur="26">
                                          <p:stCondLst>
                                            <p:cond delay="1808"/>
                                          </p:stCondLst>
                                        </p:cTn>
                                        <p:tgtEl>
                                          <p:spTgt spid="3">
                                            <p:txEl>
                                              <p:pRg st="4" end="4"/>
                                            </p:txEl>
                                          </p:spTgt>
                                        </p:tgtEl>
                                      </p:cBhvr>
                                      <p:to x="100000" y="95000"/>
                                    </p:animScale>
                                    <p:animScale>
                                      <p:cBhvr>
                                        <p:cTn id="68" dur="166" decel="50000">
                                          <p:stCondLst>
                                            <p:cond delay="1834"/>
                                          </p:stCondLst>
                                        </p:cTn>
                                        <p:tgtEl>
                                          <p:spTgt spid="3">
                                            <p:txEl>
                                              <p:pRg st="4" end="4"/>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Effect transition="in" filter="wipe(down)">
                                      <p:cBhvr>
                                        <p:cTn id="71" dur="580">
                                          <p:stCondLst>
                                            <p:cond delay="0"/>
                                          </p:stCondLst>
                                        </p:cTn>
                                        <p:tgtEl>
                                          <p:spTgt spid="3">
                                            <p:txEl>
                                              <p:pRg st="5" end="5"/>
                                            </p:txEl>
                                          </p:spTgt>
                                        </p:tgtEl>
                                      </p:cBhvr>
                                    </p:animEffect>
                                    <p:anim calcmode="lin" valueType="num">
                                      <p:cBhvr>
                                        <p:cTn id="7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5" end="5"/>
                                            </p:txEl>
                                          </p:spTgt>
                                        </p:tgtEl>
                                      </p:cBhvr>
                                      <p:to x="100000" y="60000"/>
                                    </p:animScale>
                                    <p:animScale>
                                      <p:cBhvr>
                                        <p:cTn id="78" dur="166" decel="50000">
                                          <p:stCondLst>
                                            <p:cond delay="676"/>
                                          </p:stCondLst>
                                        </p:cTn>
                                        <p:tgtEl>
                                          <p:spTgt spid="3">
                                            <p:txEl>
                                              <p:pRg st="5" end="5"/>
                                            </p:txEl>
                                          </p:spTgt>
                                        </p:tgtEl>
                                      </p:cBhvr>
                                      <p:to x="100000" y="100000"/>
                                    </p:animScale>
                                    <p:animScale>
                                      <p:cBhvr>
                                        <p:cTn id="79" dur="26">
                                          <p:stCondLst>
                                            <p:cond delay="1312"/>
                                          </p:stCondLst>
                                        </p:cTn>
                                        <p:tgtEl>
                                          <p:spTgt spid="3">
                                            <p:txEl>
                                              <p:pRg st="5" end="5"/>
                                            </p:txEl>
                                          </p:spTgt>
                                        </p:tgtEl>
                                      </p:cBhvr>
                                      <p:to x="100000" y="80000"/>
                                    </p:animScale>
                                    <p:animScale>
                                      <p:cBhvr>
                                        <p:cTn id="80" dur="166" decel="50000">
                                          <p:stCondLst>
                                            <p:cond delay="1338"/>
                                          </p:stCondLst>
                                        </p:cTn>
                                        <p:tgtEl>
                                          <p:spTgt spid="3">
                                            <p:txEl>
                                              <p:pRg st="5" end="5"/>
                                            </p:txEl>
                                          </p:spTgt>
                                        </p:tgtEl>
                                      </p:cBhvr>
                                      <p:to x="100000" y="100000"/>
                                    </p:animScale>
                                    <p:animScale>
                                      <p:cBhvr>
                                        <p:cTn id="81" dur="26">
                                          <p:stCondLst>
                                            <p:cond delay="1642"/>
                                          </p:stCondLst>
                                        </p:cTn>
                                        <p:tgtEl>
                                          <p:spTgt spid="3">
                                            <p:txEl>
                                              <p:pRg st="5" end="5"/>
                                            </p:txEl>
                                          </p:spTgt>
                                        </p:tgtEl>
                                      </p:cBhvr>
                                      <p:to x="100000" y="90000"/>
                                    </p:animScale>
                                    <p:animScale>
                                      <p:cBhvr>
                                        <p:cTn id="82" dur="166" decel="50000">
                                          <p:stCondLst>
                                            <p:cond delay="1668"/>
                                          </p:stCondLst>
                                        </p:cTn>
                                        <p:tgtEl>
                                          <p:spTgt spid="3">
                                            <p:txEl>
                                              <p:pRg st="5" end="5"/>
                                            </p:txEl>
                                          </p:spTgt>
                                        </p:tgtEl>
                                      </p:cBhvr>
                                      <p:to x="100000" y="100000"/>
                                    </p:animScale>
                                    <p:animScale>
                                      <p:cBhvr>
                                        <p:cTn id="83" dur="26">
                                          <p:stCondLst>
                                            <p:cond delay="1808"/>
                                          </p:stCondLst>
                                        </p:cTn>
                                        <p:tgtEl>
                                          <p:spTgt spid="3">
                                            <p:txEl>
                                              <p:pRg st="5" end="5"/>
                                            </p:txEl>
                                          </p:spTgt>
                                        </p:tgtEl>
                                      </p:cBhvr>
                                      <p:to x="100000" y="95000"/>
                                    </p:animScale>
                                    <p:animScale>
                                      <p:cBhvr>
                                        <p:cTn id="84" dur="166" decel="50000">
                                          <p:stCondLst>
                                            <p:cond delay="1834"/>
                                          </p:stCondLst>
                                        </p:cTn>
                                        <p:tgtEl>
                                          <p:spTgt spid="3">
                                            <p:txEl>
                                              <p:pRg st="5" end="5"/>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Effect transition="in" filter="wipe(down)">
                                      <p:cBhvr>
                                        <p:cTn id="87" dur="580">
                                          <p:stCondLst>
                                            <p:cond delay="0"/>
                                          </p:stCondLst>
                                        </p:cTn>
                                        <p:tgtEl>
                                          <p:spTgt spid="3">
                                            <p:txEl>
                                              <p:pRg st="6" end="6"/>
                                            </p:txEl>
                                          </p:spTgt>
                                        </p:tgtEl>
                                      </p:cBhvr>
                                    </p:animEffect>
                                    <p:anim calcmode="lin" valueType="num">
                                      <p:cBhvr>
                                        <p:cTn id="8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6" end="6"/>
                                            </p:txEl>
                                          </p:spTgt>
                                        </p:tgtEl>
                                      </p:cBhvr>
                                      <p:to x="100000" y="60000"/>
                                    </p:animScale>
                                    <p:animScale>
                                      <p:cBhvr>
                                        <p:cTn id="94" dur="166" decel="50000">
                                          <p:stCondLst>
                                            <p:cond delay="676"/>
                                          </p:stCondLst>
                                        </p:cTn>
                                        <p:tgtEl>
                                          <p:spTgt spid="3">
                                            <p:txEl>
                                              <p:pRg st="6" end="6"/>
                                            </p:txEl>
                                          </p:spTgt>
                                        </p:tgtEl>
                                      </p:cBhvr>
                                      <p:to x="100000" y="100000"/>
                                    </p:animScale>
                                    <p:animScale>
                                      <p:cBhvr>
                                        <p:cTn id="95" dur="26">
                                          <p:stCondLst>
                                            <p:cond delay="1312"/>
                                          </p:stCondLst>
                                        </p:cTn>
                                        <p:tgtEl>
                                          <p:spTgt spid="3">
                                            <p:txEl>
                                              <p:pRg st="6" end="6"/>
                                            </p:txEl>
                                          </p:spTgt>
                                        </p:tgtEl>
                                      </p:cBhvr>
                                      <p:to x="100000" y="80000"/>
                                    </p:animScale>
                                    <p:animScale>
                                      <p:cBhvr>
                                        <p:cTn id="96" dur="166" decel="50000">
                                          <p:stCondLst>
                                            <p:cond delay="1338"/>
                                          </p:stCondLst>
                                        </p:cTn>
                                        <p:tgtEl>
                                          <p:spTgt spid="3">
                                            <p:txEl>
                                              <p:pRg st="6" end="6"/>
                                            </p:txEl>
                                          </p:spTgt>
                                        </p:tgtEl>
                                      </p:cBhvr>
                                      <p:to x="100000" y="100000"/>
                                    </p:animScale>
                                    <p:animScale>
                                      <p:cBhvr>
                                        <p:cTn id="97" dur="26">
                                          <p:stCondLst>
                                            <p:cond delay="1642"/>
                                          </p:stCondLst>
                                        </p:cTn>
                                        <p:tgtEl>
                                          <p:spTgt spid="3">
                                            <p:txEl>
                                              <p:pRg st="6" end="6"/>
                                            </p:txEl>
                                          </p:spTgt>
                                        </p:tgtEl>
                                      </p:cBhvr>
                                      <p:to x="100000" y="90000"/>
                                    </p:animScale>
                                    <p:animScale>
                                      <p:cBhvr>
                                        <p:cTn id="98" dur="166" decel="50000">
                                          <p:stCondLst>
                                            <p:cond delay="1668"/>
                                          </p:stCondLst>
                                        </p:cTn>
                                        <p:tgtEl>
                                          <p:spTgt spid="3">
                                            <p:txEl>
                                              <p:pRg st="6" end="6"/>
                                            </p:txEl>
                                          </p:spTgt>
                                        </p:tgtEl>
                                      </p:cBhvr>
                                      <p:to x="100000" y="100000"/>
                                    </p:animScale>
                                    <p:animScale>
                                      <p:cBhvr>
                                        <p:cTn id="99" dur="26">
                                          <p:stCondLst>
                                            <p:cond delay="1808"/>
                                          </p:stCondLst>
                                        </p:cTn>
                                        <p:tgtEl>
                                          <p:spTgt spid="3">
                                            <p:txEl>
                                              <p:pRg st="6" end="6"/>
                                            </p:txEl>
                                          </p:spTgt>
                                        </p:tgtEl>
                                      </p:cBhvr>
                                      <p:to x="100000" y="95000"/>
                                    </p:animScale>
                                    <p:animScale>
                                      <p:cBhvr>
                                        <p:cTn id="100" dur="166" decel="50000">
                                          <p:stCondLst>
                                            <p:cond delay="1834"/>
                                          </p:stCondLst>
                                        </p:cTn>
                                        <p:tgtEl>
                                          <p:spTgt spid="3">
                                            <p:txEl>
                                              <p:pRg st="6" end="6"/>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
                                            <p:txEl>
                                              <p:pRg st="7" end="7"/>
                                            </p:txEl>
                                          </p:spTgt>
                                        </p:tgtEl>
                                        <p:attrNameLst>
                                          <p:attrName>style.visibility</p:attrName>
                                        </p:attrNameLst>
                                      </p:cBhvr>
                                      <p:to>
                                        <p:strVal val="visible"/>
                                      </p:to>
                                    </p:set>
                                    <p:animEffect transition="in" filter="wipe(down)">
                                      <p:cBhvr>
                                        <p:cTn id="103" dur="580">
                                          <p:stCondLst>
                                            <p:cond delay="0"/>
                                          </p:stCondLst>
                                        </p:cTn>
                                        <p:tgtEl>
                                          <p:spTgt spid="3">
                                            <p:txEl>
                                              <p:pRg st="7" end="7"/>
                                            </p:txEl>
                                          </p:spTgt>
                                        </p:tgtEl>
                                      </p:cBhvr>
                                    </p:animEffect>
                                    <p:anim calcmode="lin" valueType="num">
                                      <p:cBhvr>
                                        <p:cTn id="10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7" end="7"/>
                                            </p:txEl>
                                          </p:spTgt>
                                        </p:tgtEl>
                                      </p:cBhvr>
                                      <p:to x="100000" y="60000"/>
                                    </p:animScale>
                                    <p:animScale>
                                      <p:cBhvr>
                                        <p:cTn id="110" dur="166" decel="50000">
                                          <p:stCondLst>
                                            <p:cond delay="676"/>
                                          </p:stCondLst>
                                        </p:cTn>
                                        <p:tgtEl>
                                          <p:spTgt spid="3">
                                            <p:txEl>
                                              <p:pRg st="7" end="7"/>
                                            </p:txEl>
                                          </p:spTgt>
                                        </p:tgtEl>
                                      </p:cBhvr>
                                      <p:to x="100000" y="100000"/>
                                    </p:animScale>
                                    <p:animScale>
                                      <p:cBhvr>
                                        <p:cTn id="111" dur="26">
                                          <p:stCondLst>
                                            <p:cond delay="1312"/>
                                          </p:stCondLst>
                                        </p:cTn>
                                        <p:tgtEl>
                                          <p:spTgt spid="3">
                                            <p:txEl>
                                              <p:pRg st="7" end="7"/>
                                            </p:txEl>
                                          </p:spTgt>
                                        </p:tgtEl>
                                      </p:cBhvr>
                                      <p:to x="100000" y="80000"/>
                                    </p:animScale>
                                    <p:animScale>
                                      <p:cBhvr>
                                        <p:cTn id="112" dur="166" decel="50000">
                                          <p:stCondLst>
                                            <p:cond delay="1338"/>
                                          </p:stCondLst>
                                        </p:cTn>
                                        <p:tgtEl>
                                          <p:spTgt spid="3">
                                            <p:txEl>
                                              <p:pRg st="7" end="7"/>
                                            </p:txEl>
                                          </p:spTgt>
                                        </p:tgtEl>
                                      </p:cBhvr>
                                      <p:to x="100000" y="100000"/>
                                    </p:animScale>
                                    <p:animScale>
                                      <p:cBhvr>
                                        <p:cTn id="113" dur="26">
                                          <p:stCondLst>
                                            <p:cond delay="1642"/>
                                          </p:stCondLst>
                                        </p:cTn>
                                        <p:tgtEl>
                                          <p:spTgt spid="3">
                                            <p:txEl>
                                              <p:pRg st="7" end="7"/>
                                            </p:txEl>
                                          </p:spTgt>
                                        </p:tgtEl>
                                      </p:cBhvr>
                                      <p:to x="100000" y="90000"/>
                                    </p:animScale>
                                    <p:animScale>
                                      <p:cBhvr>
                                        <p:cTn id="114" dur="166" decel="50000">
                                          <p:stCondLst>
                                            <p:cond delay="1668"/>
                                          </p:stCondLst>
                                        </p:cTn>
                                        <p:tgtEl>
                                          <p:spTgt spid="3">
                                            <p:txEl>
                                              <p:pRg st="7" end="7"/>
                                            </p:txEl>
                                          </p:spTgt>
                                        </p:tgtEl>
                                      </p:cBhvr>
                                      <p:to x="100000" y="100000"/>
                                    </p:animScale>
                                    <p:animScale>
                                      <p:cBhvr>
                                        <p:cTn id="115" dur="26">
                                          <p:stCondLst>
                                            <p:cond delay="1808"/>
                                          </p:stCondLst>
                                        </p:cTn>
                                        <p:tgtEl>
                                          <p:spTgt spid="3">
                                            <p:txEl>
                                              <p:pRg st="7" end="7"/>
                                            </p:txEl>
                                          </p:spTgt>
                                        </p:tgtEl>
                                      </p:cBhvr>
                                      <p:to x="100000" y="95000"/>
                                    </p:animScale>
                                    <p:animScale>
                                      <p:cBhvr>
                                        <p:cTn id="116"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6425"/>
            <a:ext cx="10515600" cy="1325563"/>
          </a:xfrm>
        </p:spPr>
        <p:txBody>
          <a:bodyPr>
            <a:normAutofit fontScale="90000"/>
          </a:bodyPr>
          <a:lstStyle/>
          <a:p>
            <a:pPr algn="ctr"/>
            <a:r>
              <a:rPr lang="ar-SA" sz="8900" b="1" dirty="0" smtClean="0">
                <a:solidFill>
                  <a:srgbClr val="C00000"/>
                </a:solidFill>
                <a:cs typeface="B Titr" panose="00000700000000000000" pitchFamily="2" charset="-78"/>
              </a:rPr>
              <a:t>طي </a:t>
            </a:r>
            <a:r>
              <a:rPr lang="ar-SA" sz="8900" b="1" dirty="0">
                <a:solidFill>
                  <a:srgbClr val="C00000"/>
                </a:solidFill>
                <a:cs typeface="B Titr" panose="00000700000000000000" pitchFamily="2" charset="-78"/>
              </a:rPr>
              <a:t>زدن </a:t>
            </a:r>
            <a:r>
              <a:rPr lang="en-US" dirty="0"/>
              <a:t/>
            </a:r>
            <a:br>
              <a:rPr lang="en-US" dirty="0"/>
            </a:br>
            <a:endParaRPr lang="fa-IR" dirty="0"/>
          </a:p>
        </p:txBody>
      </p:sp>
      <p:sp>
        <p:nvSpPr>
          <p:cNvPr id="3" name="Content Placeholder 2"/>
          <p:cNvSpPr>
            <a:spLocks noGrp="1"/>
          </p:cNvSpPr>
          <p:nvPr>
            <p:ph idx="1"/>
          </p:nvPr>
        </p:nvSpPr>
        <p:spPr>
          <a:xfrm>
            <a:off x="3384645" y="1931988"/>
            <a:ext cx="8807355" cy="4418013"/>
          </a:xfrm>
        </p:spPr>
        <p:txBody>
          <a:bodyPr>
            <a:normAutofit fontScale="92500"/>
          </a:bodyPr>
          <a:lstStyle/>
          <a:p>
            <a:pPr marL="0" indent="0" algn="ctr">
              <a:lnSpc>
                <a:spcPct val="150000"/>
              </a:lnSpc>
              <a:buNone/>
            </a:pPr>
            <a:r>
              <a:rPr lang="ar-SA" b="1" dirty="0" smtClean="0">
                <a:cs typeface="0 Homa" panose="00000400000000000000" pitchFamily="2" charset="-78"/>
              </a:rPr>
              <a:t>براي </a:t>
            </a:r>
            <a:r>
              <a:rPr lang="ar-SA" b="1" dirty="0">
                <a:cs typeface="0 Homa" panose="00000400000000000000" pitchFamily="2" charset="-78"/>
              </a:rPr>
              <a:t>طي زدن بايد به جنس پوشش كف اتاق توجه كرد كه بر اساس </a:t>
            </a:r>
            <a:r>
              <a:rPr lang="ar-SA" b="1" dirty="0" smtClean="0">
                <a:cs typeface="0 Homa" panose="00000400000000000000" pitchFamily="2" charset="-78"/>
              </a:rPr>
              <a:t>شراي</a:t>
            </a:r>
            <a:r>
              <a:rPr lang="fa-IR" b="1" dirty="0" smtClean="0">
                <a:cs typeface="0 Homa" panose="00000400000000000000" pitchFamily="2" charset="-78"/>
              </a:rPr>
              <a:t>ــ</a:t>
            </a:r>
            <a:r>
              <a:rPr lang="ar-SA" b="1" dirty="0" smtClean="0">
                <a:cs typeface="0 Homa" panose="00000400000000000000" pitchFamily="2" charset="-78"/>
              </a:rPr>
              <a:t>ط </a:t>
            </a:r>
            <a:r>
              <a:rPr lang="ar-SA" b="1" dirty="0">
                <a:cs typeface="0 Homa" panose="00000400000000000000" pitchFamily="2" charset="-78"/>
              </a:rPr>
              <a:t>مي توان از </a:t>
            </a:r>
            <a:r>
              <a:rPr lang="en-US" b="1" dirty="0" smtClean="0">
                <a:cs typeface="0 Homa" panose="00000400000000000000" pitchFamily="2" charset="-78"/>
              </a:rPr>
              <a:t> </a:t>
            </a:r>
            <a:r>
              <a:rPr lang="fa-IR" b="1" dirty="0" smtClean="0">
                <a:cs typeface="0 Homa" panose="00000400000000000000" pitchFamily="2" charset="-78"/>
              </a:rPr>
              <a:t>                            </a:t>
            </a:r>
            <a:r>
              <a:rPr lang="en-US" b="1" dirty="0" smtClean="0">
                <a:cs typeface="0 Homa" panose="00000400000000000000" pitchFamily="2" charset="-78"/>
              </a:rPr>
              <a:t> </a:t>
            </a:r>
            <a:r>
              <a:rPr lang="fa-IR" b="1" dirty="0" smtClean="0">
                <a:cs typeface="0 Homa" panose="00000400000000000000" pitchFamily="2" charset="-78"/>
              </a:rPr>
              <a:t>     </a:t>
            </a:r>
            <a:r>
              <a:rPr lang="ar-SA" b="1" dirty="0" smtClean="0">
                <a:cs typeface="0 Homa" panose="00000400000000000000" pitchFamily="2" charset="-78"/>
              </a:rPr>
              <a:t>طي </a:t>
            </a:r>
            <a:r>
              <a:rPr lang="ar-SA" b="1" dirty="0">
                <a:cs typeface="0 Homa" panose="00000400000000000000" pitchFamily="2" charset="-78"/>
              </a:rPr>
              <a:t>هاي متفاوتي استفاده </a:t>
            </a:r>
            <a:r>
              <a:rPr lang="ar-SA" b="1" dirty="0" smtClean="0">
                <a:cs typeface="0 Homa" panose="00000400000000000000" pitchFamily="2" charset="-78"/>
              </a:rPr>
              <a:t>نمود</a:t>
            </a:r>
            <a:r>
              <a:rPr lang="en-US" b="1" dirty="0">
                <a:cs typeface="0 Homa" panose="00000400000000000000" pitchFamily="2" charset="-78"/>
              </a:rPr>
              <a:t>:</a:t>
            </a:r>
            <a:endParaRPr lang="en-US" dirty="0">
              <a:cs typeface="0 Homa" panose="00000400000000000000" pitchFamily="2" charset="-78"/>
            </a:endParaRPr>
          </a:p>
          <a:p>
            <a:pPr>
              <a:lnSpc>
                <a:spcPct val="150000"/>
              </a:lnSpc>
              <a:buFont typeface="Wingdings" panose="05000000000000000000" pitchFamily="2" charset="2"/>
              <a:buChar char="ü"/>
            </a:pPr>
            <a:r>
              <a:rPr lang="ar-SA" sz="3200" b="1" dirty="0">
                <a:cs typeface="0 Homa" panose="00000400000000000000" pitchFamily="2" charset="-78"/>
              </a:rPr>
              <a:t>براي پوشش موزائيك 			</a:t>
            </a:r>
            <a:r>
              <a:rPr lang="en-US" sz="3200" b="1" dirty="0" smtClean="0">
                <a:cs typeface="0 Homa" panose="00000400000000000000" pitchFamily="2" charset="-78"/>
              </a:rPr>
              <a:t>	</a:t>
            </a:r>
            <a:r>
              <a:rPr lang="ar-SA" sz="3200" b="1" dirty="0" smtClean="0">
                <a:cs typeface="0 Homa" panose="00000400000000000000" pitchFamily="2" charset="-78"/>
              </a:rPr>
              <a:t>طي </a:t>
            </a:r>
            <a:r>
              <a:rPr lang="ar-SA" sz="3200" b="1" dirty="0">
                <a:cs typeface="0 Homa" panose="00000400000000000000" pitchFamily="2" charset="-78"/>
              </a:rPr>
              <a:t>گوني يا نخي </a:t>
            </a:r>
            <a:endParaRPr lang="en-US" sz="3200" dirty="0">
              <a:cs typeface="0 Homa" panose="00000400000000000000" pitchFamily="2" charset="-78"/>
            </a:endParaRPr>
          </a:p>
          <a:p>
            <a:pPr>
              <a:lnSpc>
                <a:spcPct val="150000"/>
              </a:lnSpc>
              <a:buFont typeface="Wingdings" panose="05000000000000000000" pitchFamily="2" charset="2"/>
              <a:buChar char="ü"/>
            </a:pPr>
            <a:r>
              <a:rPr lang="ar-SA" sz="3200" b="1" dirty="0">
                <a:cs typeface="0 Homa" panose="00000400000000000000" pitchFamily="2" charset="-78"/>
              </a:rPr>
              <a:t>براي پوشش سنگ براق و صيقلي 	</a:t>
            </a:r>
            <a:r>
              <a:rPr lang="fa-IR" sz="3200" b="1" dirty="0" smtClean="0">
                <a:cs typeface="0 Homa" panose="00000400000000000000" pitchFamily="2" charset="-78"/>
              </a:rPr>
              <a:t>	</a:t>
            </a:r>
            <a:r>
              <a:rPr lang="en-US" sz="3200" b="1" dirty="0" smtClean="0">
                <a:cs typeface="0 Homa" panose="00000400000000000000" pitchFamily="2" charset="-78"/>
              </a:rPr>
              <a:t>          </a:t>
            </a:r>
            <a:r>
              <a:rPr lang="ar-SA" sz="3200" b="1" dirty="0" smtClean="0">
                <a:cs typeface="0 Homa" panose="00000400000000000000" pitchFamily="2" charset="-78"/>
              </a:rPr>
              <a:t>طي </a:t>
            </a:r>
            <a:r>
              <a:rPr lang="ar-SA" sz="3200" b="1" dirty="0">
                <a:cs typeface="0 Homa" panose="00000400000000000000" pitchFamily="2" charset="-78"/>
              </a:rPr>
              <a:t>نخي و </a:t>
            </a:r>
            <a:r>
              <a:rPr lang="ar-SA" sz="3200" b="1" dirty="0" smtClean="0">
                <a:cs typeface="0 Homa" panose="00000400000000000000" pitchFamily="2" charset="-78"/>
              </a:rPr>
              <a:t>حوله</a:t>
            </a:r>
            <a:r>
              <a:rPr lang="en-US" sz="3200" b="1" dirty="0" smtClean="0">
                <a:cs typeface="0 Homa" panose="00000400000000000000" pitchFamily="2" charset="-78"/>
              </a:rPr>
              <a:t> </a:t>
            </a:r>
            <a:r>
              <a:rPr lang="ar-SA" sz="3200" b="1" dirty="0" smtClean="0">
                <a:cs typeface="0 Homa" panose="00000400000000000000" pitchFamily="2" charset="-78"/>
              </a:rPr>
              <a:t> براي </a:t>
            </a:r>
            <a:r>
              <a:rPr lang="ar-SA" sz="3200" b="1" dirty="0">
                <a:cs typeface="0 Homa" panose="00000400000000000000" pitchFamily="2" charset="-78"/>
              </a:rPr>
              <a:t>پوشش سراميك 			</a:t>
            </a:r>
            <a:r>
              <a:rPr lang="en-US" sz="3200" b="1" dirty="0" smtClean="0">
                <a:cs typeface="0 Homa" panose="00000400000000000000" pitchFamily="2" charset="-78"/>
              </a:rPr>
              <a:t>	</a:t>
            </a:r>
            <a:r>
              <a:rPr lang="ar-SA" sz="3200" b="1" dirty="0" smtClean="0">
                <a:cs typeface="0 Homa" panose="00000400000000000000" pitchFamily="2" charset="-78"/>
              </a:rPr>
              <a:t>طي </a:t>
            </a:r>
            <a:r>
              <a:rPr lang="ar-SA" sz="3200" b="1" dirty="0">
                <a:cs typeface="0 Homa" panose="00000400000000000000" pitchFamily="2" charset="-78"/>
              </a:rPr>
              <a:t>حوله اي 	</a:t>
            </a:r>
            <a:endParaRPr lang="en-US" sz="3200" dirty="0">
              <a:cs typeface="0 Homa" panose="00000400000000000000" pitchFamily="2" charset="-78"/>
            </a:endParaRPr>
          </a:p>
          <a:p>
            <a:pPr>
              <a:lnSpc>
                <a:spcPct val="150000"/>
              </a:lnSpc>
              <a:buFont typeface="Wingdings" panose="05000000000000000000" pitchFamily="2" charset="2"/>
              <a:buChar char="ü"/>
            </a:pPr>
            <a:r>
              <a:rPr lang="ar-SA" sz="3200" b="1" dirty="0">
                <a:cs typeface="0 Homa" panose="00000400000000000000" pitchFamily="2" charset="-78"/>
              </a:rPr>
              <a:t>براي پوشش پاركت 			</a:t>
            </a:r>
            <a:r>
              <a:rPr lang="en-US" sz="3200" b="1" dirty="0" smtClean="0">
                <a:cs typeface="0 Homa" panose="00000400000000000000" pitchFamily="2" charset="-78"/>
              </a:rPr>
              <a:t>	</a:t>
            </a:r>
            <a:r>
              <a:rPr lang="ar-SA" sz="3200" b="1" dirty="0" smtClean="0">
                <a:cs typeface="0 Homa" panose="00000400000000000000" pitchFamily="2" charset="-78"/>
              </a:rPr>
              <a:t>طي </a:t>
            </a:r>
            <a:r>
              <a:rPr lang="ar-SA" sz="3200" b="1" dirty="0">
                <a:cs typeface="0 Homa" panose="00000400000000000000" pitchFamily="2" charset="-78"/>
              </a:rPr>
              <a:t>حوله اي </a:t>
            </a:r>
            <a:endParaRPr lang="en-US" sz="3200" dirty="0">
              <a:cs typeface="0 Homa" panose="00000400000000000000" pitchFamily="2" charset="-78"/>
            </a:endParaRPr>
          </a:p>
          <a:p>
            <a:endParaRPr lang="fa-IR" dirty="0"/>
          </a:p>
        </p:txBody>
      </p:sp>
      <p:pic>
        <p:nvPicPr>
          <p:cNvPr id="5" name="Picture 4" descr="Floor_Cleaning_School7.jpg"/>
          <p:cNvPicPr>
            <a:picLocks noChangeAspect="1"/>
          </p:cNvPicPr>
          <p:nvPr/>
        </p:nvPicPr>
        <p:blipFill>
          <a:blip r:embed="rId2"/>
          <a:srcRect l="27916" t="278" r="12917"/>
          <a:stretch>
            <a:fillRect/>
          </a:stretch>
        </p:blipFill>
        <p:spPr>
          <a:xfrm>
            <a:off x="0" y="0"/>
            <a:ext cx="3230880" cy="6858000"/>
          </a:xfrm>
          <a:prstGeom prst="rect">
            <a:avLst/>
          </a:prstGeom>
        </p:spPr>
      </p:pic>
    </p:spTree>
    <p:extLst>
      <p:ext uri="{BB962C8B-B14F-4D97-AF65-F5344CB8AC3E}">
        <p14:creationId xmlns:p14="http://schemas.microsoft.com/office/powerpoint/2010/main" val="4145088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
            <a:ext cx="10515600" cy="1016000"/>
          </a:xfrm>
        </p:spPr>
        <p:txBody>
          <a:bodyPr>
            <a:normAutofit/>
          </a:bodyPr>
          <a:lstStyle/>
          <a:p>
            <a:pPr algn="r"/>
            <a:r>
              <a:rPr lang="ar-SA" sz="4000" b="1" dirty="0">
                <a:solidFill>
                  <a:srgbClr val="7030A0"/>
                </a:solidFill>
                <a:cs typeface="B Titr" panose="00000700000000000000" pitchFamily="2" charset="-78"/>
              </a:rPr>
              <a:t>البته صرف نظر از جنس طي بايد </a:t>
            </a:r>
            <a:r>
              <a:rPr lang="ar-SA" sz="4000" b="1" dirty="0" smtClean="0">
                <a:solidFill>
                  <a:srgbClr val="7030A0"/>
                </a:solidFill>
                <a:cs typeface="B Titr" panose="00000700000000000000" pitchFamily="2" charset="-78"/>
              </a:rPr>
              <a:t>:</a:t>
            </a:r>
            <a:endParaRPr lang="fa-IR" sz="4000" dirty="0"/>
          </a:p>
        </p:txBody>
      </p:sp>
      <p:sp>
        <p:nvSpPr>
          <p:cNvPr id="3" name="Content Placeholder 2"/>
          <p:cNvSpPr>
            <a:spLocks noGrp="1"/>
          </p:cNvSpPr>
          <p:nvPr>
            <p:ph idx="1"/>
          </p:nvPr>
        </p:nvSpPr>
        <p:spPr>
          <a:xfrm>
            <a:off x="3368040" y="1016002"/>
            <a:ext cx="8658860" cy="5842000"/>
          </a:xfrm>
        </p:spPr>
        <p:txBody>
          <a:bodyPr>
            <a:normAutofit fontScale="92500" lnSpcReduction="20000"/>
          </a:bodyPr>
          <a:lstStyle/>
          <a:p>
            <a:pPr marL="0" indent="0">
              <a:lnSpc>
                <a:spcPct val="150000"/>
              </a:lnSpc>
              <a:buNone/>
            </a:pPr>
            <a:r>
              <a:rPr lang="ar-SA" sz="2600" b="1" dirty="0" smtClean="0">
                <a:cs typeface="0 Homa" panose="00000400000000000000" pitchFamily="2" charset="-78"/>
              </a:rPr>
              <a:t>1-2</a:t>
            </a:r>
            <a:r>
              <a:rPr lang="ar-SA" sz="2600" b="1" dirty="0">
                <a:cs typeface="0 Homa" panose="00000400000000000000" pitchFamily="2" charset="-78"/>
              </a:rPr>
              <a:t>) طي به صورت مرتب شسته و آبگيري شود و به صورت وارونه روي زمين قرار بگيرد تا آب موجود در آن خارج شود.</a:t>
            </a:r>
            <a:endParaRPr lang="en-US" sz="2600" dirty="0">
              <a:cs typeface="0 Homa" panose="00000400000000000000" pitchFamily="2" charset="-78"/>
            </a:endParaRPr>
          </a:p>
          <a:p>
            <a:pPr marL="0" indent="0">
              <a:lnSpc>
                <a:spcPct val="150000"/>
              </a:lnSpc>
              <a:buNone/>
            </a:pPr>
            <a:r>
              <a:rPr lang="ar-SA" sz="2600" b="1" dirty="0">
                <a:cs typeface="0 Homa" panose="00000400000000000000" pitchFamily="2" charset="-78"/>
              </a:rPr>
              <a:t>2-2) هنگام شستشوي طي بايد از پودر شستشو يا مايع شستشو و كمي سفيد كننده يا ضد عفوني كننده استفاده نمود.</a:t>
            </a:r>
            <a:endParaRPr lang="en-US" sz="2600" dirty="0">
              <a:cs typeface="0 Homa" panose="00000400000000000000" pitchFamily="2" charset="-78"/>
            </a:endParaRPr>
          </a:p>
          <a:p>
            <a:pPr marL="0" indent="0">
              <a:lnSpc>
                <a:spcPct val="150000"/>
              </a:lnSpc>
              <a:buNone/>
            </a:pPr>
            <a:r>
              <a:rPr lang="ar-SA" sz="2600" b="1" dirty="0">
                <a:cs typeface="0 Homa" panose="00000400000000000000" pitchFamily="2" charset="-78"/>
              </a:rPr>
              <a:t>3-2) هنگام شستشوي طي بايد مرتب آن را داخل وان شستشوي طي حركت داد تا آلودگي آن خارج شود.</a:t>
            </a:r>
            <a:endParaRPr lang="en-US" sz="2600" dirty="0">
              <a:cs typeface="0 Homa" panose="00000400000000000000" pitchFamily="2" charset="-78"/>
            </a:endParaRPr>
          </a:p>
          <a:p>
            <a:pPr marL="0" indent="0">
              <a:lnSpc>
                <a:spcPct val="150000"/>
              </a:lnSpc>
              <a:buNone/>
            </a:pPr>
            <a:r>
              <a:rPr lang="ar-SA" sz="2200" b="1" dirty="0" smtClean="0">
                <a:cs typeface="0 Homa" panose="00000400000000000000" pitchFamily="2" charset="-78"/>
              </a:rPr>
              <a:t>4-2) هنگامي كه در زمان آبگيري آب خروجي زلال شد پايان زمان شستشو بوده و بايد آب موجود از طي خارج گردد. </a:t>
            </a:r>
            <a:endParaRPr lang="en-US" sz="2200" dirty="0" smtClean="0">
              <a:cs typeface="0 Homa" panose="00000400000000000000" pitchFamily="2" charset="-78"/>
            </a:endParaRPr>
          </a:p>
          <a:p>
            <a:pPr marL="0" indent="0">
              <a:lnSpc>
                <a:spcPct val="150000"/>
              </a:lnSpc>
              <a:buNone/>
            </a:pPr>
            <a:r>
              <a:rPr lang="ar-SA" sz="2600" b="1" dirty="0" smtClean="0">
                <a:cs typeface="0 Homa" panose="00000400000000000000" pitchFamily="2" charset="-78"/>
              </a:rPr>
              <a:t>5-2) ترولي هاي مخصوص نظافت داراي طي ، سطل آب و يك پدال مخصوص آبگيري مي باشد كه نياز به رفت و آمد متوالي براي شستشوي طي نمي باشد و مي توان در همان جا اين كار را انجام داد. </a:t>
            </a:r>
            <a:endParaRPr lang="en-US" sz="2600" dirty="0" smtClean="0">
              <a:cs typeface="0 Homa" panose="00000400000000000000" pitchFamily="2" charset="-78"/>
            </a:endParaRPr>
          </a:p>
          <a:p>
            <a:endParaRPr lang="fa-IR" dirty="0"/>
          </a:p>
        </p:txBody>
      </p:sp>
      <p:pic>
        <p:nvPicPr>
          <p:cNvPr id="4" name="Picture 3" descr="Friendly-Cleaning-Staff.jpg"/>
          <p:cNvPicPr>
            <a:picLocks noChangeAspect="1"/>
          </p:cNvPicPr>
          <p:nvPr/>
        </p:nvPicPr>
        <p:blipFill>
          <a:blip r:embed="rId2"/>
          <a:stretch>
            <a:fillRect/>
          </a:stretch>
        </p:blipFill>
        <p:spPr>
          <a:xfrm>
            <a:off x="0" y="0"/>
            <a:ext cx="3566159" cy="6858000"/>
          </a:xfrm>
          <a:prstGeom prst="rect">
            <a:avLst/>
          </a:prstGeom>
        </p:spPr>
      </p:pic>
    </p:spTree>
    <p:extLst>
      <p:ext uri="{BB962C8B-B14F-4D97-AF65-F5344CB8AC3E}">
        <p14:creationId xmlns:p14="http://schemas.microsoft.com/office/powerpoint/2010/main" val="2215180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10000" cy="2552700"/>
          </a:xfrm>
          <a:prstGeom prst="rect">
            <a:avLst/>
          </a:prstGeom>
          <a:ln>
            <a:noFill/>
          </a:ln>
          <a:effectLst>
            <a:softEdge rad="112500"/>
          </a:effectLst>
        </p:spPr>
      </p:pic>
      <p:sp>
        <p:nvSpPr>
          <p:cNvPr id="3" name="Content Placeholder 2"/>
          <p:cNvSpPr>
            <a:spLocks noGrp="1"/>
          </p:cNvSpPr>
          <p:nvPr>
            <p:ph idx="1"/>
          </p:nvPr>
        </p:nvSpPr>
        <p:spPr>
          <a:xfrm>
            <a:off x="241300" y="317500"/>
            <a:ext cx="11760200" cy="6400800"/>
          </a:xfrm>
        </p:spPr>
        <p:txBody>
          <a:bodyPr>
            <a:normAutofit fontScale="92500" lnSpcReduction="20000"/>
          </a:bodyPr>
          <a:lstStyle/>
          <a:p>
            <a:pPr marL="0" indent="0">
              <a:lnSpc>
                <a:spcPct val="220000"/>
              </a:lnSpc>
              <a:buNone/>
            </a:pPr>
            <a:r>
              <a:rPr lang="ar-SA" b="1" dirty="0">
                <a:cs typeface="0 Homa" panose="00000400000000000000" pitchFamily="2" charset="-78"/>
              </a:rPr>
              <a:t>6-2) طي زدن را بايد با طي مرطوب انجام داد تا جاي آب در كف اتاق ديده نشود. </a:t>
            </a:r>
            <a:endParaRPr lang="en-US" dirty="0">
              <a:cs typeface="0 Homa" panose="00000400000000000000" pitchFamily="2" charset="-78"/>
            </a:endParaRPr>
          </a:p>
          <a:p>
            <a:pPr marL="0" indent="0">
              <a:lnSpc>
                <a:spcPct val="220000"/>
              </a:lnSpc>
              <a:buNone/>
            </a:pPr>
            <a:r>
              <a:rPr lang="ar-SA" b="1" dirty="0">
                <a:cs typeface="0 Homa" panose="00000400000000000000" pitchFamily="2" charset="-78"/>
              </a:rPr>
              <a:t>7-2) طي زدن بايد از انتهاي اتاق به سمت درب اتاق باشد. </a:t>
            </a:r>
            <a:endParaRPr lang="en-US" dirty="0">
              <a:cs typeface="0 Homa" panose="00000400000000000000" pitchFamily="2" charset="-78"/>
            </a:endParaRPr>
          </a:p>
          <a:p>
            <a:pPr marL="0" indent="0">
              <a:lnSpc>
                <a:spcPct val="220000"/>
              </a:lnSpc>
              <a:buNone/>
            </a:pPr>
            <a:r>
              <a:rPr lang="ar-SA" b="1" dirty="0">
                <a:cs typeface="0 Homa" panose="00000400000000000000" pitchFamily="2" charset="-78"/>
              </a:rPr>
              <a:t>8-2) اتاقي كه طي زده شده و هنوز خشك نشده نبايد رفت و آمد در آن صورت بگيرد. زيرا جاي كف كفش روي آن باقي مانده و اگر كمي خاك داشته باشد محيط را كثيف مي كند. </a:t>
            </a:r>
            <a:endParaRPr lang="en-US" dirty="0">
              <a:cs typeface="0 Homa" panose="00000400000000000000" pitchFamily="2" charset="-78"/>
            </a:endParaRPr>
          </a:p>
          <a:p>
            <a:pPr marL="0" indent="0">
              <a:lnSpc>
                <a:spcPct val="220000"/>
              </a:lnSpc>
              <a:buNone/>
            </a:pPr>
            <a:r>
              <a:rPr lang="ar-SA" b="1" dirty="0">
                <a:cs typeface="0 Homa" panose="00000400000000000000" pitchFamily="2" charset="-78"/>
              </a:rPr>
              <a:t>9-2) هنگام طي زدن زير ميزها ، گوشه هاي اتاق و زير صندلي ها فراموش نشود.</a:t>
            </a:r>
            <a:endParaRPr lang="en-US" dirty="0">
              <a:cs typeface="0 Homa" panose="00000400000000000000" pitchFamily="2" charset="-78"/>
            </a:endParaRPr>
          </a:p>
          <a:p>
            <a:pPr marL="0" indent="0">
              <a:lnSpc>
                <a:spcPct val="220000"/>
              </a:lnSpc>
              <a:buNone/>
            </a:pPr>
            <a:r>
              <a:rPr lang="ar-SA" b="1" dirty="0">
                <a:cs typeface="0 Homa" panose="00000400000000000000" pitchFamily="2" charset="-78"/>
              </a:rPr>
              <a:t>10-2) اگر طي بيش از اندازه خيس است بايد با آب ‌جمع كن كف را كاملا خشك نمود.</a:t>
            </a:r>
            <a:endParaRPr lang="en-US" dirty="0">
              <a:cs typeface="0 Homa" panose="00000400000000000000" pitchFamily="2" charset="-78"/>
            </a:endParaRPr>
          </a:p>
          <a:p>
            <a:pPr marL="0" indent="0">
              <a:lnSpc>
                <a:spcPct val="220000"/>
              </a:lnSpc>
              <a:buNone/>
            </a:pPr>
            <a:r>
              <a:rPr lang="ar-SA" b="1" dirty="0">
                <a:cs typeface="0 Homa" panose="00000400000000000000" pitchFamily="2" charset="-78"/>
              </a:rPr>
              <a:t>11-2 ) در هنگام طي زدن بايد مواظب بود كه لبه فلزي طي به ميز و پايه صندلي برخورد نكند. </a:t>
            </a:r>
            <a:endParaRPr lang="en-US" dirty="0">
              <a:cs typeface="0 Homa" panose="00000400000000000000" pitchFamily="2" charset="-78"/>
            </a:endParaRPr>
          </a:p>
        </p:txBody>
      </p:sp>
      <p:pic>
        <p:nvPicPr>
          <p:cNvPr id="10242" name="Picture 2" descr="http://www.mihanmarket.com/Images/Products/ProductImages/18379_1922701299_%D8%B7%DB%8C%20%D8%B3%D8%B7%D9%84%DB%8C%20%DA%86%D8%B1%D8%AE%D8%B4%DB%8C.jpg01.jpg"/>
          <p:cNvPicPr>
            <a:picLocks noChangeAspect="1" noChangeArrowheads="1"/>
          </p:cNvPicPr>
          <p:nvPr/>
        </p:nvPicPr>
        <p:blipFill>
          <a:blip r:embed="rId3"/>
          <a:srcRect l="9643" r="13572"/>
          <a:stretch>
            <a:fillRect/>
          </a:stretch>
        </p:blipFill>
        <p:spPr bwMode="auto">
          <a:xfrm>
            <a:off x="0" y="2870200"/>
            <a:ext cx="2306472" cy="3246120"/>
          </a:xfrm>
          <a:prstGeom prst="rect">
            <a:avLst/>
          </a:prstGeom>
          <a:noFill/>
        </p:spPr>
      </p:pic>
    </p:spTree>
    <p:extLst>
      <p:ext uri="{BB962C8B-B14F-4D97-AF65-F5344CB8AC3E}">
        <p14:creationId xmlns:p14="http://schemas.microsoft.com/office/powerpoint/2010/main" val="1625225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l="14479" r="9351"/>
          <a:stretch>
            <a:fillRect/>
          </a:stretch>
        </p:blipFill>
        <p:spPr>
          <a:xfrm>
            <a:off x="-76200" y="1762760"/>
            <a:ext cx="3688080" cy="3873500"/>
          </a:xfrm>
          <a:prstGeom prst="rect">
            <a:avLst/>
          </a:prstGeom>
          <a:ln>
            <a:noFill/>
          </a:ln>
          <a:effectLst>
            <a:softEdge rad="112500"/>
          </a:effectLst>
        </p:spPr>
      </p:pic>
      <p:sp>
        <p:nvSpPr>
          <p:cNvPr id="2" name="Title 1"/>
          <p:cNvSpPr>
            <a:spLocks noGrp="1"/>
          </p:cNvSpPr>
          <p:nvPr>
            <p:ph type="title"/>
          </p:nvPr>
        </p:nvSpPr>
        <p:spPr>
          <a:xfrm>
            <a:off x="838200" y="34925"/>
            <a:ext cx="10515600" cy="1044575"/>
          </a:xfrm>
        </p:spPr>
        <p:txBody>
          <a:bodyPr>
            <a:normAutofit/>
          </a:bodyPr>
          <a:lstStyle/>
          <a:p>
            <a:pPr algn="ctr"/>
            <a:r>
              <a:rPr lang="ar-SA" sz="6000" b="1" dirty="0" smtClean="0">
                <a:solidFill>
                  <a:srgbClr val="C00000"/>
                </a:solidFill>
                <a:cs typeface="B Titr" panose="00000700000000000000" pitchFamily="2" charset="-78"/>
              </a:rPr>
              <a:t>گردگيري </a:t>
            </a:r>
            <a:r>
              <a:rPr lang="ar-SA" sz="6000" b="1" dirty="0">
                <a:solidFill>
                  <a:srgbClr val="C00000"/>
                </a:solidFill>
                <a:cs typeface="B Titr" panose="00000700000000000000" pitchFamily="2" charset="-78"/>
              </a:rPr>
              <a:t>كردن </a:t>
            </a:r>
            <a:endParaRPr lang="fa-IR" dirty="0"/>
          </a:p>
        </p:txBody>
      </p:sp>
      <p:sp>
        <p:nvSpPr>
          <p:cNvPr id="3" name="Content Placeholder 2"/>
          <p:cNvSpPr>
            <a:spLocks noGrp="1"/>
          </p:cNvSpPr>
          <p:nvPr>
            <p:ph idx="1"/>
          </p:nvPr>
        </p:nvSpPr>
        <p:spPr>
          <a:xfrm>
            <a:off x="279400" y="1282700"/>
            <a:ext cx="11696700" cy="5575299"/>
          </a:xfrm>
        </p:spPr>
        <p:txBody>
          <a:bodyPr>
            <a:normAutofit fontScale="85000" lnSpcReduction="10000"/>
          </a:bodyPr>
          <a:lstStyle/>
          <a:p>
            <a:pPr marL="0" indent="0" algn="ctr">
              <a:lnSpc>
                <a:spcPct val="150000"/>
              </a:lnSpc>
              <a:buNone/>
            </a:pPr>
            <a:r>
              <a:rPr lang="ar-SA" b="1" dirty="0" smtClean="0">
                <a:cs typeface="0 Homa" panose="00000400000000000000" pitchFamily="2" charset="-78"/>
              </a:rPr>
              <a:t>گردگيري </a:t>
            </a:r>
            <a:r>
              <a:rPr lang="ar-SA" b="1" dirty="0">
                <a:cs typeface="0 Homa" panose="00000400000000000000" pitchFamily="2" charset="-78"/>
              </a:rPr>
              <a:t>كردن همان گرفتن گردو خاك پراكنده شده بر روي اشياء و امكانات اتاق است كه بايد به وسيله يك پارچه پنبه اي بدون پرز گرفته شود اين كار بايد به شكل زير صورت </a:t>
            </a:r>
            <a:r>
              <a:rPr lang="ar-SA" b="1" dirty="0" smtClean="0">
                <a:cs typeface="0 Homa" panose="00000400000000000000" pitchFamily="2" charset="-78"/>
              </a:rPr>
              <a:t>پذيرد</a:t>
            </a:r>
            <a:r>
              <a:rPr lang="fa-IR" b="1" dirty="0" smtClean="0">
                <a:cs typeface="0 Homa" panose="00000400000000000000" pitchFamily="2" charset="-78"/>
              </a:rPr>
              <a:t> :</a:t>
            </a:r>
            <a:endParaRPr lang="en-US" dirty="0">
              <a:cs typeface="0 Homa" panose="00000400000000000000" pitchFamily="2" charset="-78"/>
            </a:endParaRPr>
          </a:p>
          <a:p>
            <a:pPr marL="0" indent="0">
              <a:lnSpc>
                <a:spcPct val="150000"/>
              </a:lnSpc>
              <a:buNone/>
            </a:pPr>
            <a:r>
              <a:rPr lang="ar-SA" b="1" dirty="0">
                <a:cs typeface="0 Homa" panose="00000400000000000000" pitchFamily="2" charset="-78"/>
              </a:rPr>
              <a:t>1-3) گردگيري بايد از ابتداي اتاق از يك سمت شروع و در سمت ديگر به پايان برسد. </a:t>
            </a:r>
            <a:endParaRPr lang="en-US" dirty="0">
              <a:cs typeface="0 Homa" panose="00000400000000000000" pitchFamily="2" charset="-78"/>
            </a:endParaRPr>
          </a:p>
          <a:p>
            <a:pPr marL="0" indent="0">
              <a:lnSpc>
                <a:spcPct val="150000"/>
              </a:lnSpc>
              <a:buNone/>
            </a:pPr>
            <a:r>
              <a:rPr lang="ar-SA" b="1" dirty="0">
                <a:cs typeface="0 Homa" panose="00000400000000000000" pitchFamily="2" charset="-78"/>
              </a:rPr>
              <a:t>2-3) گردگيري بايد روي كليه لبه ها و برآمدگي هاي ديوار و اشياء صورت پذيرد.</a:t>
            </a:r>
            <a:endParaRPr lang="en-US" dirty="0">
              <a:cs typeface="0 Homa" panose="00000400000000000000" pitchFamily="2" charset="-78"/>
            </a:endParaRPr>
          </a:p>
          <a:p>
            <a:pPr marL="0" indent="0">
              <a:lnSpc>
                <a:spcPct val="150000"/>
              </a:lnSpc>
              <a:buNone/>
            </a:pPr>
            <a:r>
              <a:rPr lang="ar-SA" b="1" dirty="0">
                <a:cs typeface="0 Homa" panose="00000400000000000000" pitchFamily="2" charset="-78"/>
              </a:rPr>
              <a:t>3-3) گردگيري وسايل و امكانات روي ميز بايد بدون ايجاد بي نظمي صورت پذيرد. </a:t>
            </a:r>
            <a:endParaRPr lang="en-US" dirty="0">
              <a:cs typeface="0 Homa" panose="00000400000000000000" pitchFamily="2" charset="-78"/>
            </a:endParaRPr>
          </a:p>
          <a:p>
            <a:pPr marL="0" indent="0">
              <a:lnSpc>
                <a:spcPct val="150000"/>
              </a:lnSpc>
              <a:buNone/>
            </a:pPr>
            <a:r>
              <a:rPr lang="ar-SA" b="1" dirty="0">
                <a:cs typeface="0 Homa" panose="00000400000000000000" pitchFamily="2" charset="-78"/>
              </a:rPr>
              <a:t>4-3) هنگام گردگيري بالاي قاب ها ، آينه ، شيشه و نقاط كور فراموش نگردد. </a:t>
            </a:r>
            <a:endParaRPr lang="en-US" dirty="0">
              <a:cs typeface="0 Homa" panose="00000400000000000000" pitchFamily="2" charset="-78"/>
            </a:endParaRPr>
          </a:p>
          <a:p>
            <a:pPr marL="0" indent="0">
              <a:lnSpc>
                <a:spcPct val="150000"/>
              </a:lnSpc>
              <a:buNone/>
            </a:pPr>
            <a:r>
              <a:rPr lang="ar-SA" b="1" dirty="0">
                <a:cs typeface="0 Homa" panose="00000400000000000000" pitchFamily="2" charset="-78"/>
              </a:rPr>
              <a:t>5-3) هنگام گردگيري نبايد به نامه ها و يادداشت هاي روي ميز كه مربوط به شما نيست توجه كرد و مطالعه نمود زيرا كارمند يا مدير به شما اعتماد كرده و اجازه داده كه بدون حضور خود شما وارد اتاق او شويد حال بايد شما نيز به اين حس اعتماد احترام گذاشته و از مطالعه مطالب روي ميز خودداري نمائيد. </a:t>
            </a:r>
            <a:endParaRPr lang="en-US" dirty="0">
              <a:cs typeface="0 Homa" panose="00000400000000000000" pitchFamily="2" charset="-78"/>
            </a:endParaRPr>
          </a:p>
          <a:p>
            <a:endParaRPr lang="fa-IR" dirty="0"/>
          </a:p>
        </p:txBody>
      </p:sp>
    </p:spTree>
    <p:extLst>
      <p:ext uri="{BB962C8B-B14F-4D97-AF65-F5344CB8AC3E}">
        <p14:creationId xmlns:p14="http://schemas.microsoft.com/office/powerpoint/2010/main" val="201795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8" y="3507475"/>
            <a:ext cx="4020631" cy="33505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5245" y="-31344"/>
            <a:ext cx="2671063" cy="2571344"/>
          </a:xfrm>
          <a:prstGeom prst="rect">
            <a:avLst/>
          </a:prstGeom>
          <a:ln>
            <a:noFill/>
          </a:ln>
          <a:effectLst>
            <a:softEdge rad="112500"/>
          </a:effectLst>
        </p:spPr>
      </p:pic>
      <p:sp>
        <p:nvSpPr>
          <p:cNvPr id="2" name="Title 1"/>
          <p:cNvSpPr>
            <a:spLocks noGrp="1"/>
          </p:cNvSpPr>
          <p:nvPr>
            <p:ph type="title"/>
          </p:nvPr>
        </p:nvSpPr>
        <p:spPr>
          <a:xfrm>
            <a:off x="838200" y="504825"/>
            <a:ext cx="10337800" cy="1031875"/>
          </a:xfrm>
        </p:spPr>
        <p:txBody>
          <a:bodyPr>
            <a:normAutofit/>
          </a:bodyPr>
          <a:lstStyle/>
          <a:p>
            <a:pPr algn="ctr"/>
            <a:r>
              <a:rPr lang="ar-SA" sz="6700" b="1" dirty="0" smtClean="0">
                <a:solidFill>
                  <a:srgbClr val="C00000"/>
                </a:solidFill>
                <a:cs typeface="B Titr" panose="00000700000000000000" pitchFamily="2" charset="-78"/>
              </a:rPr>
              <a:t>ضد </a:t>
            </a:r>
            <a:r>
              <a:rPr lang="ar-SA" sz="6700" b="1" dirty="0">
                <a:solidFill>
                  <a:srgbClr val="C00000"/>
                </a:solidFill>
                <a:cs typeface="B Titr" panose="00000700000000000000" pitchFamily="2" charset="-78"/>
              </a:rPr>
              <a:t>عفوني كردن </a:t>
            </a:r>
            <a:r>
              <a:rPr lang="ar-SA" sz="6700" b="1" dirty="0" smtClean="0">
                <a:solidFill>
                  <a:srgbClr val="C00000"/>
                </a:solidFill>
                <a:cs typeface="B Titr" panose="00000700000000000000" pitchFamily="2" charset="-78"/>
              </a:rPr>
              <a:t>:</a:t>
            </a:r>
            <a:endParaRPr lang="fa-IR" dirty="0">
              <a:solidFill>
                <a:srgbClr val="C00000"/>
              </a:solidFill>
              <a:cs typeface="B Titr" panose="00000700000000000000" pitchFamily="2" charset="-78"/>
            </a:endParaRPr>
          </a:p>
        </p:txBody>
      </p:sp>
      <p:sp>
        <p:nvSpPr>
          <p:cNvPr id="3" name="Content Placeholder 2"/>
          <p:cNvSpPr>
            <a:spLocks noGrp="1"/>
          </p:cNvSpPr>
          <p:nvPr>
            <p:ph idx="1"/>
          </p:nvPr>
        </p:nvSpPr>
        <p:spPr>
          <a:xfrm>
            <a:off x="411480" y="1663701"/>
            <a:ext cx="11513820" cy="4493260"/>
          </a:xfrm>
        </p:spPr>
        <p:txBody>
          <a:bodyPr>
            <a:normAutofit fontScale="92500" lnSpcReduction="10000"/>
          </a:bodyPr>
          <a:lstStyle/>
          <a:p>
            <a:pPr algn="just">
              <a:lnSpc>
                <a:spcPct val="200000"/>
              </a:lnSpc>
              <a:buFont typeface="Wingdings" panose="05000000000000000000" pitchFamily="2" charset="2"/>
              <a:buChar char="ü"/>
            </a:pPr>
            <a:r>
              <a:rPr lang="ar-SA" b="1" dirty="0" smtClean="0">
                <a:cs typeface="0 Homa" panose="00000400000000000000" pitchFamily="2" charset="-78"/>
              </a:rPr>
              <a:t>با </a:t>
            </a:r>
            <a:r>
              <a:rPr lang="ar-SA" b="1" dirty="0">
                <a:cs typeface="0 Homa" panose="00000400000000000000" pitchFamily="2" charset="-78"/>
              </a:rPr>
              <a:t>توجه به اينكه برخي از ابزار و لوازم موجود در اتاق مورد استفاده افراد مختلف قرار مي گيرد و امكان آلودگي ميكروبي در آن زياد است بايستي اين اقلام به وسيله دستمال آغشته به جوش شيرين يا هر ماده ضدعفوني كننده ديگر مانند دتول ضد عفوني شود. </a:t>
            </a:r>
            <a:endParaRPr lang="fa-IR" b="1" dirty="0" smtClean="0">
              <a:cs typeface="0 Homa" panose="00000400000000000000" pitchFamily="2" charset="-78"/>
            </a:endParaRPr>
          </a:p>
          <a:p>
            <a:pPr marL="0" indent="0" algn="just">
              <a:lnSpc>
                <a:spcPct val="150000"/>
              </a:lnSpc>
              <a:buNone/>
            </a:pPr>
            <a:endParaRPr lang="en-US" sz="1200" dirty="0">
              <a:cs typeface="0 Homa" panose="00000400000000000000" pitchFamily="2" charset="-78"/>
            </a:endParaRPr>
          </a:p>
          <a:p>
            <a:pPr algn="just">
              <a:lnSpc>
                <a:spcPct val="200000"/>
              </a:lnSpc>
              <a:buFont typeface="Wingdings" panose="05000000000000000000" pitchFamily="2" charset="2"/>
              <a:buChar char="ü"/>
            </a:pPr>
            <a:r>
              <a:rPr lang="ar-SA" b="1" dirty="0">
                <a:cs typeface="0 Homa" panose="00000400000000000000" pitchFamily="2" charset="-78"/>
              </a:rPr>
              <a:t>شماره گير و گوشي تلفن ، دستگيره درب ، كليد پريز ، كي بورد و ... </a:t>
            </a:r>
            <a:endParaRPr lang="fa-IR" b="1" dirty="0" smtClean="0">
              <a:cs typeface="0 Homa" panose="00000400000000000000" pitchFamily="2" charset="-78"/>
            </a:endParaRPr>
          </a:p>
          <a:p>
            <a:pPr marL="0" indent="0" algn="just">
              <a:lnSpc>
                <a:spcPct val="200000"/>
              </a:lnSpc>
              <a:buNone/>
            </a:pPr>
            <a:r>
              <a:rPr lang="ar-SA" b="1" dirty="0" smtClean="0">
                <a:cs typeface="0 Homa" panose="00000400000000000000" pitchFamily="2" charset="-78"/>
              </a:rPr>
              <a:t>از </a:t>
            </a:r>
            <a:r>
              <a:rPr lang="ar-SA" b="1" dirty="0">
                <a:cs typeface="0 Homa" panose="00000400000000000000" pitchFamily="2" charset="-78"/>
              </a:rPr>
              <a:t>جمله اقلامي هستند كه حتما بايد ضدعفوني گردد. </a:t>
            </a:r>
            <a:endParaRPr lang="en-US" dirty="0">
              <a:cs typeface="0 Homa" panose="00000400000000000000" pitchFamily="2" charset="-78"/>
            </a:endParaRPr>
          </a:p>
          <a:p>
            <a:endParaRPr lang="fa-IR" dirty="0"/>
          </a:p>
        </p:txBody>
      </p:sp>
    </p:spTree>
    <p:extLst>
      <p:ext uri="{BB962C8B-B14F-4D97-AF65-F5344CB8AC3E}">
        <p14:creationId xmlns:p14="http://schemas.microsoft.com/office/powerpoint/2010/main" val="6406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482" y="810660"/>
            <a:ext cx="10248900" cy="917575"/>
          </a:xfrm>
        </p:spPr>
        <p:txBody>
          <a:bodyPr>
            <a:normAutofit fontScale="90000"/>
          </a:bodyPr>
          <a:lstStyle/>
          <a:p>
            <a:pPr algn="ctr"/>
            <a:r>
              <a:rPr lang="ar-SA" sz="8000" b="1" dirty="0" smtClean="0">
                <a:solidFill>
                  <a:srgbClr val="C00000"/>
                </a:solidFill>
                <a:cs typeface="B Titr" panose="00000700000000000000" pitchFamily="2" charset="-78"/>
              </a:rPr>
              <a:t>مرتب كردن</a:t>
            </a:r>
            <a:endParaRPr lang="fa-IR" dirty="0"/>
          </a:p>
        </p:txBody>
      </p:sp>
      <p:sp>
        <p:nvSpPr>
          <p:cNvPr id="3" name="Content Placeholder 2"/>
          <p:cNvSpPr>
            <a:spLocks noGrp="1"/>
          </p:cNvSpPr>
          <p:nvPr>
            <p:ph idx="1"/>
          </p:nvPr>
        </p:nvSpPr>
        <p:spPr>
          <a:xfrm>
            <a:off x="208170" y="185531"/>
            <a:ext cx="6272143" cy="6957391"/>
          </a:xfrm>
        </p:spPr>
        <p:txBody>
          <a:bodyPr>
            <a:normAutofit lnSpcReduction="10000"/>
          </a:bodyPr>
          <a:lstStyle/>
          <a:p>
            <a:pPr algn="just">
              <a:lnSpc>
                <a:spcPct val="150000"/>
              </a:lnSpc>
            </a:pPr>
            <a:r>
              <a:rPr lang="ar-SA" b="1" dirty="0" smtClean="0">
                <a:cs typeface="0 Homa" panose="00000400000000000000" pitchFamily="2" charset="-78"/>
              </a:rPr>
              <a:t>بعضي </a:t>
            </a:r>
            <a:r>
              <a:rPr lang="ar-SA" b="1" dirty="0">
                <a:cs typeface="0 Homa" panose="00000400000000000000" pitchFamily="2" charset="-78"/>
              </a:rPr>
              <a:t>اوقات هنگام نظافت اتاق اشياء جابجا شده يا از همان ابتدا دچار به هم ريختگي و بي نظمي وسايل اتاق مي گردد . نظافت چي نبايد بي تفاوت از كنار آن بگذرد . بهتر است صندلي ها سرجاي خود قرار گرفته و اشياء ديگري كه جابجا گرديده نيز به صورت منظم در محل خود قرار بگيرد. </a:t>
            </a:r>
            <a:endParaRPr lang="en-US" dirty="0">
              <a:cs typeface="0 Homa" panose="00000400000000000000" pitchFamily="2" charset="-78"/>
            </a:endParaRPr>
          </a:p>
          <a:p>
            <a:pPr algn="just">
              <a:lnSpc>
                <a:spcPct val="150000"/>
              </a:lnSpc>
            </a:pPr>
            <a:r>
              <a:rPr lang="ar-SA" b="1" dirty="0">
                <a:cs typeface="0 Homa" panose="00000400000000000000" pitchFamily="2" charset="-78"/>
              </a:rPr>
              <a:t>آب دادن گلدانهاي تزئيني و زينتي كه در اتاق قرار گرفته از وظايف مهم نيروهاي خدماتي مي باشد كه مي تواند طي روز يا در حين نظافت اتاق صورت پذيرد. </a:t>
            </a:r>
            <a:endParaRPr lang="en-US" dirty="0">
              <a:cs typeface="0 Homa"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1996" y="2955235"/>
            <a:ext cx="5869274" cy="3902765"/>
          </a:xfrm>
          <a:prstGeom prst="rect">
            <a:avLst/>
          </a:prstGeom>
        </p:spPr>
      </p:pic>
    </p:spTree>
    <p:extLst>
      <p:ext uri="{BB962C8B-B14F-4D97-AF65-F5344CB8AC3E}">
        <p14:creationId xmlns:p14="http://schemas.microsoft.com/office/powerpoint/2010/main" val="139002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8000" b="1" dirty="0" smtClean="0">
                <a:solidFill>
                  <a:srgbClr val="C00000"/>
                </a:solidFill>
                <a:cs typeface="B Titr" panose="00000700000000000000" pitchFamily="2" charset="-78"/>
              </a:rPr>
              <a:t>كنترل نهايي</a:t>
            </a:r>
            <a:endParaRPr lang="fa-IR" sz="8000" dirty="0">
              <a:solidFill>
                <a:srgbClr val="C00000"/>
              </a:solidFill>
              <a:cs typeface="B Titr" panose="00000700000000000000" pitchFamily="2" charset="-78"/>
            </a:endParaRPr>
          </a:p>
        </p:txBody>
      </p:sp>
      <p:sp>
        <p:nvSpPr>
          <p:cNvPr id="3" name="Content Placeholder 2"/>
          <p:cNvSpPr>
            <a:spLocks noGrp="1"/>
          </p:cNvSpPr>
          <p:nvPr>
            <p:ph idx="1"/>
          </p:nvPr>
        </p:nvSpPr>
        <p:spPr>
          <a:xfrm>
            <a:off x="4622800" y="1690688"/>
            <a:ext cx="7289800" cy="4951411"/>
          </a:xfrm>
        </p:spPr>
        <p:txBody>
          <a:bodyPr/>
          <a:lstStyle/>
          <a:p>
            <a:pPr algn="just">
              <a:lnSpc>
                <a:spcPct val="150000"/>
              </a:lnSpc>
              <a:buFont typeface="Wingdings" panose="05000000000000000000" pitchFamily="2" charset="2"/>
              <a:buChar char="ü"/>
            </a:pPr>
            <a:r>
              <a:rPr lang="ar-SA" b="1" dirty="0" smtClean="0">
                <a:cs typeface="0 Homa" panose="00000400000000000000" pitchFamily="2" charset="-78"/>
              </a:rPr>
              <a:t>در </a:t>
            </a:r>
            <a:r>
              <a:rPr lang="ar-SA" b="1" dirty="0">
                <a:cs typeface="0 Homa" panose="00000400000000000000" pitchFamily="2" charset="-78"/>
              </a:rPr>
              <a:t>پايان نظافت اتاق بهتر است يك بار قسمت هاي مختلف كنترل گردد ، پنجره ها را بسته و پرده ها كشيده شود،  چراغها  خاموش و درب اتاق بسته شود.</a:t>
            </a:r>
            <a:endParaRPr lang="en-US" dirty="0">
              <a:cs typeface="0 Homa" panose="00000400000000000000" pitchFamily="2" charset="-78"/>
            </a:endParaRPr>
          </a:p>
          <a:p>
            <a:pPr marL="0" indent="0" algn="just">
              <a:lnSpc>
                <a:spcPct val="150000"/>
              </a:lnSpc>
              <a:buNone/>
            </a:pPr>
            <a:r>
              <a:rPr lang="ar-SA" b="1" dirty="0">
                <a:cs typeface="0 Homa" panose="00000400000000000000" pitchFamily="2" charset="-78"/>
              </a:rPr>
              <a:t>توجه : هنگام نظافت اتاق اگر به مواردي نظير روشن بودن كامپيوتر يا هر گونه موارد مشكوكي مواجه شديم بايد مسئولين مربوطه را آگاه كرده و خود شخصا موضوع را بررسي </a:t>
            </a:r>
            <a:r>
              <a:rPr lang="ar-SA" b="1" dirty="0" smtClean="0">
                <a:cs typeface="0 Homa" panose="00000400000000000000" pitchFamily="2" charset="-78"/>
              </a:rPr>
              <a:t>نمائيد</a:t>
            </a:r>
            <a:r>
              <a:rPr lang="ar-SA" b="1" dirty="0">
                <a:cs typeface="0 Homa" panose="00000400000000000000" pitchFamily="2" charset="-78"/>
              </a:rPr>
              <a:t>. </a:t>
            </a:r>
            <a:endParaRPr lang="en-US" dirty="0">
              <a:cs typeface="0 Homa"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1" y="4267200"/>
            <a:ext cx="4020821" cy="261620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2832"/>
            <a:ext cx="4010660" cy="2769616"/>
          </a:xfrm>
          <a:prstGeom prst="rect">
            <a:avLst/>
          </a:prstGeom>
          <a:ln>
            <a:noFill/>
          </a:ln>
          <a:effectLst>
            <a:softEdge rad="112500"/>
          </a:effectLst>
        </p:spPr>
      </p:pic>
    </p:spTree>
    <p:extLst>
      <p:ext uri="{BB962C8B-B14F-4D97-AF65-F5344CB8AC3E}">
        <p14:creationId xmlns:p14="http://schemas.microsoft.com/office/powerpoint/2010/main" val="86305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sz="7300" b="1" dirty="0">
                <a:solidFill>
                  <a:srgbClr val="C00000"/>
                </a:solidFill>
                <a:cs typeface="B Titr" panose="00000700000000000000" pitchFamily="2" charset="-78"/>
              </a:rPr>
              <a:t>نظافت شيشه </a:t>
            </a:r>
            <a:r>
              <a:rPr lang="en-US" dirty="0"/>
              <a:t/>
            </a:r>
            <a:br>
              <a:rPr lang="en-US" dirty="0"/>
            </a:br>
            <a:endParaRPr lang="fa-IR" dirty="0"/>
          </a:p>
        </p:txBody>
      </p:sp>
      <p:sp>
        <p:nvSpPr>
          <p:cNvPr id="3" name="Content Placeholder 2"/>
          <p:cNvSpPr>
            <a:spLocks noGrp="1"/>
          </p:cNvSpPr>
          <p:nvPr>
            <p:ph idx="1"/>
          </p:nvPr>
        </p:nvSpPr>
        <p:spPr>
          <a:xfrm>
            <a:off x="3086100" y="4172743"/>
            <a:ext cx="8851900" cy="2569680"/>
          </a:xfrm>
        </p:spPr>
        <p:txBody>
          <a:bodyPr>
            <a:normAutofit fontScale="92500" lnSpcReduction="20000"/>
          </a:bodyPr>
          <a:lstStyle/>
          <a:p>
            <a:pPr lvl="0" algn="just">
              <a:lnSpc>
                <a:spcPct val="110000"/>
              </a:lnSpc>
              <a:buFont typeface="Wingdings" panose="05000000000000000000" pitchFamily="2" charset="2"/>
              <a:buChar char="v"/>
            </a:pPr>
            <a:r>
              <a:rPr lang="ar-SA" b="1" dirty="0" smtClean="0">
                <a:cs typeface="0 Homa" panose="00000400000000000000" pitchFamily="2" charset="-78"/>
              </a:rPr>
              <a:t>نظافت </a:t>
            </a:r>
            <a:r>
              <a:rPr lang="ar-SA" b="1" dirty="0">
                <a:cs typeface="0 Homa" panose="00000400000000000000" pitchFamily="2" charset="-78"/>
              </a:rPr>
              <a:t>شيشه با مايع شيشه پاك كن و تيغه شيشه پاك كن يا روزنامه صورت مي گيرد و در بعضي مواقع مي توان به وسيله پارچه هاي بدون پرز اين كار را انجام داد.</a:t>
            </a:r>
            <a:endParaRPr lang="en-US" dirty="0">
              <a:cs typeface="0 Homa" panose="00000400000000000000" pitchFamily="2" charset="-78"/>
            </a:endParaRPr>
          </a:p>
          <a:p>
            <a:pPr lvl="0" algn="just">
              <a:lnSpc>
                <a:spcPct val="110000"/>
              </a:lnSpc>
              <a:buFont typeface="Wingdings" panose="05000000000000000000" pitchFamily="2" charset="2"/>
              <a:buChar char="v"/>
            </a:pPr>
            <a:r>
              <a:rPr lang="ar-SA" b="1" dirty="0">
                <a:cs typeface="0 Homa" panose="00000400000000000000" pitchFamily="2" charset="-78"/>
              </a:rPr>
              <a:t>توصيه مي شود در روزهاي سرد كه شيشه يخ زده اند آنها را پاك نكنيد. در اين وضعيت شيشه ها بسيار ترد و شكننده مي شوند و احتمال شكستن آن زياد است . </a:t>
            </a:r>
            <a:endParaRPr lang="en-US" dirty="0">
              <a:cs typeface="0 Homa" panose="00000400000000000000" pitchFamily="2" charset="-78"/>
            </a:endParaRPr>
          </a:p>
          <a:p>
            <a:pPr>
              <a:lnSpc>
                <a:spcPct val="110000"/>
              </a:lnSpc>
              <a:buFont typeface="Wingdings" panose="05000000000000000000" pitchFamily="2" charset="2"/>
              <a:buChar char="v"/>
            </a:pPr>
            <a:endParaRPr lang="fa-IR"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16" t="1" r="11437" b="522"/>
          <a:stretch/>
        </p:blipFill>
        <p:spPr>
          <a:xfrm>
            <a:off x="0" y="4099560"/>
            <a:ext cx="3108960" cy="2758440"/>
          </a:xfrm>
          <a:prstGeom prst="rect">
            <a:avLst/>
          </a:prstGeom>
          <a:ln>
            <a:noFill/>
          </a:ln>
          <a:effectLst>
            <a:softEdge rad="112500"/>
          </a:effectLst>
        </p:spPr>
      </p:pic>
      <p:sp>
        <p:nvSpPr>
          <p:cNvPr id="6" name="Content Placeholder 2"/>
          <p:cNvSpPr txBox="1">
            <a:spLocks/>
          </p:cNvSpPr>
          <p:nvPr/>
        </p:nvSpPr>
        <p:spPr>
          <a:xfrm>
            <a:off x="254000" y="1529970"/>
            <a:ext cx="11684000" cy="2642773"/>
          </a:xfrm>
          <a:prstGeom prst="rect">
            <a:avLst/>
          </a:prstGeom>
        </p:spPr>
        <p:txBody>
          <a:bodyPr vert="horz" lIns="91440" tIns="45720" rIns="91440" bIns="45720" rtlCol="0">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ar-SA" b="1" dirty="0" smtClean="0">
                <a:cs typeface="0 Homa" panose="00000400000000000000" pitchFamily="2" charset="-78"/>
              </a:rPr>
              <a:t>معمولا شيشه هاي شفاف اتاق يا شيشه هاي روي ميز بايد كاملا تميز و براق باشد كه براي نظافت آن بايد اصولي را رعايت نمود :</a:t>
            </a:r>
            <a:endParaRPr lang="en-US" dirty="0" smtClean="0">
              <a:cs typeface="0 Homa" panose="00000400000000000000" pitchFamily="2" charset="-78"/>
            </a:endParaRPr>
          </a:p>
          <a:p>
            <a:pPr>
              <a:lnSpc>
                <a:spcPct val="110000"/>
              </a:lnSpc>
              <a:buFont typeface="Wingdings" panose="05000000000000000000" pitchFamily="2" charset="2"/>
              <a:buChar char="v"/>
            </a:pPr>
            <a:r>
              <a:rPr lang="ar-SA" b="1" dirty="0" smtClean="0">
                <a:cs typeface="0 Homa" panose="00000400000000000000" pitchFamily="2" charset="-78"/>
              </a:rPr>
              <a:t>براي نظافت پنجره ها از بيرون ضمن رعايت احتياط بايستي ابتدا با يك پارچه نمدار خاك آن گرفته شود سپس نظافت شود. </a:t>
            </a:r>
            <a:endParaRPr lang="en-US" dirty="0" smtClean="0">
              <a:cs typeface="0 Homa" panose="00000400000000000000" pitchFamily="2" charset="-78"/>
            </a:endParaRPr>
          </a:p>
          <a:p>
            <a:pPr>
              <a:lnSpc>
                <a:spcPct val="110000"/>
              </a:lnSpc>
              <a:buFont typeface="Wingdings" panose="05000000000000000000" pitchFamily="2" charset="2"/>
              <a:buChar char="v"/>
            </a:pPr>
            <a:r>
              <a:rPr lang="ar-SA" b="1" dirty="0" smtClean="0">
                <a:cs typeface="0 Homa" panose="00000400000000000000" pitchFamily="2" charset="-78"/>
              </a:rPr>
              <a:t>پاك كردن شيشه هاي نما در ساختمان هاي بزرگ به وسيله دستگاه هاي ويژه و توسط افراد متبحر صورت مي گيرد.</a:t>
            </a:r>
            <a:endParaRPr lang="en-US" dirty="0" smtClean="0">
              <a:cs typeface="0 Homa" panose="00000400000000000000" pitchFamily="2" charset="-78"/>
            </a:endParaRPr>
          </a:p>
          <a:p>
            <a:pPr>
              <a:lnSpc>
                <a:spcPct val="110000"/>
              </a:lnSpc>
              <a:buFont typeface="Wingdings" panose="05000000000000000000" pitchFamily="2" charset="2"/>
              <a:buChar char="v"/>
            </a:pPr>
            <a:endParaRPr lang="fa-IR" dirty="0"/>
          </a:p>
        </p:txBody>
      </p:sp>
    </p:spTree>
    <p:extLst>
      <p:ext uri="{BB962C8B-B14F-4D97-AF65-F5344CB8AC3E}">
        <p14:creationId xmlns:p14="http://schemas.microsoft.com/office/powerpoint/2010/main" val="104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5181600" cy="5151120"/>
          </a:xfrm>
          <a:prstGeom prst="rect">
            <a:avLst/>
          </a:prstGeom>
          <a:ln>
            <a:noFill/>
          </a:ln>
          <a:effectLst>
            <a:softEdge rad="112500"/>
          </a:effectLst>
        </p:spPr>
      </p:pic>
      <p:sp>
        <p:nvSpPr>
          <p:cNvPr id="3" name="Content Placeholder 2"/>
          <p:cNvSpPr>
            <a:spLocks noGrp="1"/>
          </p:cNvSpPr>
          <p:nvPr>
            <p:ph idx="1"/>
          </p:nvPr>
        </p:nvSpPr>
        <p:spPr>
          <a:xfrm>
            <a:off x="5120640" y="0"/>
            <a:ext cx="7071360" cy="6858000"/>
          </a:xfrm>
        </p:spPr>
        <p:txBody>
          <a:bodyPr>
            <a:normAutofit fontScale="70000" lnSpcReduction="20000"/>
          </a:bodyPr>
          <a:lstStyle/>
          <a:p>
            <a:pPr algn="just">
              <a:lnSpc>
                <a:spcPct val="200000"/>
              </a:lnSpc>
            </a:pPr>
            <a:r>
              <a:rPr lang="fa-IR" sz="5100" b="1" dirty="0">
                <a:cs typeface="2  Titr" panose="00000700000000000000" pitchFamily="2" charset="-78"/>
              </a:rPr>
              <a:t>پرسنل خدماتي شاغل درادارات و شركت ها يكي از اقشار مهم مي باشند كه اجازه دارند به هر قسمتي يا هر اتاقي سرزده حتي در حضور يا عدم حضور مسئولين ( به جز موارد خاص ) وارد اتاق شده و به انجام نظافت بپردازند . </a:t>
            </a:r>
            <a:r>
              <a:rPr lang="fa-IR" sz="5100" b="1" dirty="0" smtClean="0">
                <a:cs typeface="2  Titr" panose="00000700000000000000" pitchFamily="2" charset="-78"/>
              </a:rPr>
              <a:t>انجام </a:t>
            </a:r>
            <a:r>
              <a:rPr lang="fa-IR" sz="5100" b="1" dirty="0">
                <a:cs typeface="2  Titr" panose="00000700000000000000" pitchFamily="2" charset="-78"/>
              </a:rPr>
              <a:t>دهند. </a:t>
            </a:r>
            <a:endParaRPr lang="en-US" sz="5100" dirty="0">
              <a:cs typeface="2  Titr" panose="00000700000000000000" pitchFamily="2" charset="-78"/>
            </a:endParaRPr>
          </a:p>
        </p:txBody>
      </p:sp>
    </p:spTree>
    <p:extLst>
      <p:ext uri="{BB962C8B-B14F-4D97-AF65-F5344CB8AC3E}">
        <p14:creationId xmlns:p14="http://schemas.microsoft.com/office/powerpoint/2010/main" val="364109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7113" y="206514"/>
            <a:ext cx="8269492" cy="6480890"/>
          </a:xfrm>
        </p:spPr>
        <p:txBody>
          <a:bodyPr>
            <a:normAutofit fontScale="92500"/>
          </a:bodyPr>
          <a:lstStyle/>
          <a:p>
            <a:pPr lvl="0" algn="just">
              <a:lnSpc>
                <a:spcPct val="150000"/>
              </a:lnSpc>
              <a:buFont typeface="Wingdings" panose="05000000000000000000" pitchFamily="2" charset="2"/>
              <a:buChar char="v"/>
            </a:pPr>
            <a:r>
              <a:rPr lang="ar-SA" sz="3600" b="1" dirty="0">
                <a:cs typeface="0 Homa" panose="00000400000000000000" pitchFamily="2" charset="-78"/>
              </a:rPr>
              <a:t>شيشه هايي كه لكه و رسوبات آب روي آن است را با مخلوط آب و سركه سفيد تميز كنيد. </a:t>
            </a:r>
            <a:endParaRPr lang="en-US" sz="3600" dirty="0">
              <a:cs typeface="0 Homa" panose="00000400000000000000" pitchFamily="2" charset="-78"/>
            </a:endParaRPr>
          </a:p>
          <a:p>
            <a:pPr lvl="0" algn="just">
              <a:lnSpc>
                <a:spcPct val="150000"/>
              </a:lnSpc>
              <a:buFont typeface="Wingdings" panose="05000000000000000000" pitchFamily="2" charset="2"/>
              <a:buChar char="v"/>
            </a:pPr>
            <a:r>
              <a:rPr lang="ar-SA" sz="3600" b="1" dirty="0">
                <a:cs typeface="0 Homa" panose="00000400000000000000" pitchFamily="2" charset="-78"/>
              </a:rPr>
              <a:t>براي تهيه شيشه پاك كن خودتان مي توانيد دو پيمانه آب ، نصف پيمانه الكل و يك قاشق چاي خوري مايع ظرفشويي محلول شيشه پاك كن تهيه نمائيد. </a:t>
            </a:r>
            <a:endParaRPr lang="en-US" sz="3600" dirty="0">
              <a:cs typeface="0 Homa" panose="00000400000000000000" pitchFamily="2" charset="-78"/>
            </a:endParaRPr>
          </a:p>
          <a:p>
            <a:pPr lvl="0" algn="just">
              <a:lnSpc>
                <a:spcPct val="150000"/>
              </a:lnSpc>
              <a:buFont typeface="Wingdings" panose="05000000000000000000" pitchFamily="2" charset="2"/>
              <a:buChar char="v"/>
            </a:pPr>
            <a:r>
              <a:rPr lang="ar-SA" sz="3600" b="1" dirty="0">
                <a:cs typeface="0 Homa" panose="00000400000000000000" pitchFamily="2" charset="-78"/>
              </a:rPr>
              <a:t>لكه هاي برجسته رنگ ،‌آدامس و غيره بايستي به وسيله تيغ هاي دسته دار تميز شود. </a:t>
            </a:r>
            <a:endParaRPr lang="en-US" sz="3600" dirty="0">
              <a:cs typeface="0 Homa" panose="00000400000000000000" pitchFamily="2" charset="-78"/>
            </a:endParaRPr>
          </a:p>
          <a:p>
            <a:endParaRPr lang="fa-IR" sz="3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489959" cy="6858001"/>
          </a:xfrm>
          <a:prstGeom prst="rect">
            <a:avLst/>
          </a:prstGeom>
          <a:ln>
            <a:noFill/>
          </a:ln>
          <a:effectLst>
            <a:softEdge rad="112500"/>
          </a:effectLst>
        </p:spPr>
      </p:pic>
    </p:spTree>
    <p:extLst>
      <p:ext uri="{BB962C8B-B14F-4D97-AF65-F5344CB8AC3E}">
        <p14:creationId xmlns:p14="http://schemas.microsoft.com/office/powerpoint/2010/main" val="32967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
            <a:ext cx="10515600" cy="929640"/>
          </a:xfrm>
        </p:spPr>
        <p:txBody>
          <a:bodyPr/>
          <a:lstStyle/>
          <a:p>
            <a:pPr algn="ctr"/>
            <a:r>
              <a:rPr lang="fa-IR" b="1" dirty="0" smtClean="0">
                <a:solidFill>
                  <a:schemeClr val="accent6"/>
                </a:solidFill>
                <a:cs typeface="B Titr" pitchFamily="2" charset="-78"/>
              </a:rPr>
              <a:t>نظافت سرویس بهداشتی</a:t>
            </a:r>
            <a:endParaRPr lang="en-US" b="1" dirty="0">
              <a:solidFill>
                <a:schemeClr val="accent6"/>
              </a:solidFill>
              <a:cs typeface="B Titr" pitchFamily="2" charset="-78"/>
            </a:endParaRPr>
          </a:p>
        </p:txBody>
      </p:sp>
      <p:sp>
        <p:nvSpPr>
          <p:cNvPr id="3" name="Content Placeholder 2"/>
          <p:cNvSpPr>
            <a:spLocks noGrp="1"/>
          </p:cNvSpPr>
          <p:nvPr>
            <p:ph idx="1"/>
          </p:nvPr>
        </p:nvSpPr>
        <p:spPr>
          <a:xfrm>
            <a:off x="2903890" y="911224"/>
            <a:ext cx="9288109" cy="5946776"/>
          </a:xfrm>
        </p:spPr>
        <p:txBody>
          <a:bodyPr>
            <a:normAutofit fontScale="92500" lnSpcReduction="10000"/>
          </a:bodyPr>
          <a:lstStyle/>
          <a:p>
            <a:pPr algn="just">
              <a:buNone/>
            </a:pPr>
            <a:r>
              <a:rPr lang="fa-IR" sz="3200" dirty="0" smtClean="0">
                <a:cs typeface="B Titr" panose="00000700000000000000" pitchFamily="2" charset="-78"/>
              </a:rPr>
              <a:t>یکی از قسمت هایی که نظافت و ضد عفونی آن خیلی مهم بوده و باید برای نظافت آن آگاهی لازم را به دست آورد سرویس بهداشتی می باشد.</a:t>
            </a:r>
          </a:p>
          <a:p>
            <a:pPr algn="just">
              <a:buNone/>
            </a:pPr>
            <a:r>
              <a:rPr lang="fa-IR" sz="3200" dirty="0" smtClean="0">
                <a:cs typeface="B Titr" panose="00000700000000000000" pitchFamily="2" charset="-78"/>
              </a:rPr>
              <a:t>صاحب نظران در زیباشناسی و کنترل کار معتقدند:اگر بخواهی بدانی یک سیستم اداری یا آموزشی چقدر موفق بوده به سرویس های بهداشتی آن سر بزنید زیرا مدیریت کارآمدی که بر وضعیت بهداشت سرویس های بهداشتی اداره خود نظارت و کنترل داشته باشد مطمئن باشید به ریزترین امور اداری نیز مسلط بوده و بر آن کنترل دارد و برای آگاهی از مشکلاتی که ممکن است سرویس بهداشتی به وجود بیاورد می تواند موارد زیر اشاره نمود ایجاد بوی نامطبوع در محیط جمع شدن حشرات موذی نظیر سوسک و پشه ایجاد بستری برای حضور معتادان و خلافکاران است گرفتگی لوله های فاضلاب بر اثر استفاده نامطبوع امکانات لذا شایسته است برای نظافت بهتر سرویس بهداشتی مورد زیر توجه شود.</a:t>
            </a:r>
            <a:endParaRPr lang="en-US" sz="3200" dirty="0">
              <a:cs typeface="B Titr" panose="00000700000000000000" pitchFamily="2" charset="-78"/>
            </a:endParaRPr>
          </a:p>
        </p:txBody>
      </p:sp>
      <p:pic>
        <p:nvPicPr>
          <p:cNvPr id="2050" name="Picture 2" descr="http://www.sakhtemoon.com/GetProductImage/13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1" y="3384645"/>
            <a:ext cx="2857500" cy="34733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xgig.com/images/04913478483054131091.jpg"/>
          <p:cNvPicPr>
            <a:picLocks noChangeAspect="1" noChangeArrowheads="1"/>
          </p:cNvPicPr>
          <p:nvPr/>
        </p:nvPicPr>
        <p:blipFill rotWithShape="1">
          <a:blip r:embed="rId3">
            <a:extLst>
              <a:ext uri="{28A0092B-C50C-407E-A947-70E740481C1C}">
                <a14:useLocalDpi xmlns:a14="http://schemas.microsoft.com/office/drawing/2010/main" val="0"/>
              </a:ext>
            </a:extLst>
          </a:blip>
          <a:srcRect l="9584" r="5996"/>
          <a:stretch/>
        </p:blipFill>
        <p:spPr bwMode="auto">
          <a:xfrm>
            <a:off x="0" y="0"/>
            <a:ext cx="2903889" cy="333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0"/>
            <a:ext cx="10591800" cy="960119"/>
          </a:xfrm>
        </p:spPr>
        <p:txBody>
          <a:bodyPr/>
          <a:lstStyle/>
          <a:p>
            <a:pPr algn="ctr"/>
            <a:r>
              <a:rPr lang="fa-IR" dirty="0" smtClean="0">
                <a:solidFill>
                  <a:schemeClr val="accent6"/>
                </a:solidFill>
                <a:cs typeface="B Titr" pitchFamily="2" charset="-78"/>
              </a:rPr>
              <a:t>در قسمت خواهران</a:t>
            </a:r>
            <a:endParaRPr lang="en-US" dirty="0">
              <a:solidFill>
                <a:schemeClr val="accent6"/>
              </a:solidFill>
              <a:cs typeface="B Titr" pitchFamily="2" charset="-78"/>
            </a:endParaRPr>
          </a:p>
        </p:txBody>
      </p:sp>
      <p:sp>
        <p:nvSpPr>
          <p:cNvPr id="3" name="Content Placeholder 2"/>
          <p:cNvSpPr>
            <a:spLocks noGrp="1"/>
          </p:cNvSpPr>
          <p:nvPr>
            <p:ph idx="1"/>
          </p:nvPr>
        </p:nvSpPr>
        <p:spPr>
          <a:xfrm>
            <a:off x="3903260" y="895311"/>
            <a:ext cx="8288740" cy="6007735"/>
          </a:xfrm>
        </p:spPr>
        <p:txBody>
          <a:bodyPr>
            <a:normAutofit fontScale="92500"/>
          </a:bodyPr>
          <a:lstStyle/>
          <a:p>
            <a:pPr algn="just">
              <a:buFont typeface="Wingdings" panose="05000000000000000000" pitchFamily="2" charset="2"/>
              <a:buChar char="v"/>
            </a:pPr>
            <a:r>
              <a:rPr lang="fa-IR" sz="2600" dirty="0" smtClean="0">
                <a:cs typeface="B Titr" pitchFamily="2" charset="-78"/>
              </a:rPr>
              <a:t>کنترل فلش تانک و اطمینان از سالم بودن آن همچنین زنجیره یا شاسی آب</a:t>
            </a:r>
          </a:p>
          <a:p>
            <a:pPr algn="just">
              <a:buFont typeface="Wingdings" panose="05000000000000000000" pitchFamily="2" charset="2"/>
              <a:buChar char="v"/>
            </a:pPr>
            <a:r>
              <a:rPr lang="fa-IR" sz="2600" dirty="0" smtClean="0">
                <a:cs typeface="B Titr" pitchFamily="2" charset="-78"/>
              </a:rPr>
              <a:t>برای انجام نظافت بیشتر و مطبوع تر قرص های فشرده آبی رنگی در داروخانه ها و سوپر مارکت ها وجود دارد که در داخل مخزن فلش تانک قرار می گیرد که با هر بار تخلیه پوسته ای از این قرص آزاد می شود وآب مخزن را حاوی مواد ضد عفونی می کند و هنگام استفاده کاسه توالت کاملا ضد عفونی می شود.</a:t>
            </a:r>
          </a:p>
          <a:p>
            <a:pPr algn="just">
              <a:buFont typeface="Wingdings" panose="05000000000000000000" pitchFamily="2" charset="2"/>
              <a:buChar char="v"/>
            </a:pPr>
            <a:r>
              <a:rPr lang="fa-IR" sz="2600" dirty="0" smtClean="0">
                <a:cs typeface="B Titr" pitchFamily="2" charset="-78"/>
              </a:rPr>
              <a:t>نصب وسیله ای برای کیسه نوار بهداشتی در داخل توالت بانوان شست و شوی روزانه سرویس های بهداشتی با استفاده از مایع ضد عفونی توالت یا هر ماده ضد عفونی دیگر.</a:t>
            </a:r>
          </a:p>
          <a:p>
            <a:pPr algn="just">
              <a:buFont typeface="Wingdings" panose="05000000000000000000" pitchFamily="2" charset="2"/>
              <a:buChar char="v"/>
            </a:pPr>
            <a:r>
              <a:rPr lang="fa-IR" sz="2600" dirty="0" smtClean="0">
                <a:cs typeface="B Titr" pitchFamily="2" charset="-78"/>
              </a:rPr>
              <a:t>نصب و کنترل پر بودن مخزن مایع صابون</a:t>
            </a:r>
          </a:p>
          <a:p>
            <a:pPr algn="just">
              <a:buFont typeface="Wingdings" panose="05000000000000000000" pitchFamily="2" charset="2"/>
              <a:buChar char="v"/>
            </a:pPr>
            <a:r>
              <a:rPr lang="fa-IR" sz="2600" dirty="0" smtClean="0">
                <a:cs typeface="B Titr" pitchFamily="2" charset="-78"/>
              </a:rPr>
              <a:t>کنترل مستمر نظافت آیینه </a:t>
            </a:r>
          </a:p>
          <a:p>
            <a:pPr algn="just">
              <a:buFont typeface="Wingdings" panose="05000000000000000000" pitchFamily="2" charset="2"/>
              <a:buChar char="v"/>
            </a:pPr>
            <a:r>
              <a:rPr lang="fa-IR" sz="2600" dirty="0" smtClean="0">
                <a:cs typeface="B Titr" pitchFamily="2" charset="-78"/>
              </a:rPr>
              <a:t>کنترل سالم بودن هواکش و روشن بودن آن در طی روز</a:t>
            </a:r>
          </a:p>
          <a:p>
            <a:pPr algn="just">
              <a:buFont typeface="Wingdings" panose="05000000000000000000" pitchFamily="2" charset="2"/>
              <a:buChar char="v"/>
            </a:pPr>
            <a:r>
              <a:rPr lang="fa-IR" sz="2600" dirty="0" smtClean="0">
                <a:cs typeface="B Titr" pitchFamily="2" charset="-78"/>
              </a:rPr>
              <a:t>پیش بینی محلی برای قرار دادن وسایل و مواد نظافتی و عدم استفاده از این وسایل در سایر قسمت ها</a:t>
            </a:r>
          </a:p>
          <a:p>
            <a:pPr algn="just">
              <a:buFont typeface="Wingdings" panose="05000000000000000000" pitchFamily="2" charset="2"/>
              <a:buChar char="v"/>
            </a:pPr>
            <a:r>
              <a:rPr lang="fa-IR" sz="2600" dirty="0" smtClean="0">
                <a:cs typeface="B Titr" pitchFamily="2" charset="-78"/>
              </a:rPr>
              <a:t>فرچه کشیدن کاسه توالت در طی روز در صورت لزوم</a:t>
            </a:r>
            <a:endParaRPr lang="en-US" sz="2600" dirty="0">
              <a:cs typeface="B Titr" pitchFamily="2" charset="-78"/>
            </a:endParaRPr>
          </a:p>
        </p:txBody>
      </p:sp>
      <p:sp>
        <p:nvSpPr>
          <p:cNvPr id="4" name="AutoShape 2" descr="data:image/jpeg;base64,/9j/4AAQSkZJRgABAQAAAQABAAD/2wCEAAkGBhQSERQUExQUFBQUFxQUFxcUFBcXGBcUFxcXFBQUFxQXHCYfFxwkGRUVHy8gJCcpLCwsFx4xNTAqNSYrLCkBCQoKDgwOGA8PFSocHBgpKSkpKSkpKSkpKSkpKSkpKSkpKSkpKSkpKSkpKSkpKSkpLCkpKSkpLCkpKSksKSwpKf/AABEIAQAAxQMBIgACEQEDEQH/xAAcAAABBQEBAQAAAAAAAAAAAAADAAECBAUGBwj/xAA/EAACAQIBCQUEBwgDAQEAAAAAAQIDESEEBQYSMUFRcbEiYYGRoRMjMsEzQlJictHwBxSCkqKywuEVU/FDFv/EABkBAAMBAQEAAAAAAAAAAAAAAAABAgMEBf/EACERAQEAAgICAgMBAAAAAAAAAAABAhESMSEyE0EDQlEi/9oADAMBAAIRAxEAPwDpIMLEHGIWJg6kXItZLm+c1rKPZ4lHKHY6fRifuI34y6srGbpZeIzlmh71LysL/i+Z18FgT1TXjIz5OLeau9+RCebrcuR2/sI8F5Ii8ih9lBqD5HDVMmusOjGhRdtnj/6dz+5R7/Ni/cl3+n5BqD5HFwyWV9gV5C+B1bzbH9WGebFx9Bah83LRoNbiSpWOl/4zvISzVyDQ5xz0aYSCsbE812xsijldNRlZcLvza+QaVLsGEcV4E77SNNYrmh2hKSTHiyDZJMAIOmDuSuBJXEpEdYeMgAiER1hDDlKSCqIOmwiZiatlW86XRaXuI9zl1OYyo6PRJ+5/il8isL/osunTU1gEBUmGN2NSTHuNEkSghCEANccQgBCEIADlb7OBhV43m+SXU28slaJgynepLwX9KfzC9NcDqOK5rqD3k/aYrmuqBKZLRKPIdkdcWuI0tYlrWByGcgAmsSjIDcTqDIf2git7dCAtsWNKP2n4x/2T9gt0o+Ot+RWjMKmZ+FA5Vkz3OL/iXzZu6Jpqk0/tvpEwK7N3RR+7lb7X+KHh7FenUUmGQCkw6ZuxqcSRBEyU0hCEBEIQgBCEIAqZxfZOflLtS5/JG9nF4I59bZfil1YZdRpiIniua6oE8ScUBsS1ibiKK/IhrDNsDGbuRuCjU/XePGQgnrWM3PWkNHJoa1WWrd2SteTa4JdQ+XZQ4QbWLS3nh2fs4Va1aUqzeurq26NvqpcAt0m3Tqs7ftKvJexTSxvrxTvstZKWG8RwkaDexN8k2InaHtcJBdYrompENka8tpt6Iy7E/wAS6GFlGw2ND32anOPRlYexXp19IPFlalIsRZ0saITRBEosmoqQhCERCEIAYYkIAoZyew5+OUbbWxcty4s385bjnMnlgh5dRrh0sxrbFZbVx4le67/O/wAgsfiXNdUAZKynVit78v8AY9r716/NA5Ib2gjEjRfd4NfmPqvg/JgdYFUqtbAAlZKSdzCynRqjUd5QhJ8Wk35mnLLHxfmYee9MKeTtKd5SavqxjFu3F3tbHoIhv+DppW1Uu5JCOdqftNprZSm/CK6SGF4J1MGEtcDELEhoFlGw1tENlTnH/Iy62w0tEXjUX4fmVh7JvTr6e4sRZWi8A1NnQzqymOmQgyaEhNDkYkiUkIQgBCEIAzM6St5HPUvhStuRt56nZS/C+hhwnZLkGX03x6FjhKPNdUBjIlGreS5rqivFkqTnK4Px2DLFjOXARmlU3FavXwJ1sEUa8hbAGU5Zqpt7ld8lizyXOecpVqkpy2ybfJbkuSPRc9yfsa1tvs5/2s8vlEW2eQbkMa2QaP1Ksda6insvfHvwENL1enINGQCEgsWQ3PWLmjOUxhOalJR1krXdrtXwKs0ValErq7KvRYSDQZ5xkmcatH4JtL7Lxj/K8F4WNnN2nULTVe0XBJ9lSd1juxs8OJrjnKiyuzjIKmcvkGnWSVdlXVfCpFx9Xh6m/k2WRmrxlGS+60+hW5/UWLaYS5XUwikFibE2NcZyGuLRaTuK5G4rhoaYWf5dmf4ZdLGNOYbSrOajJU1jKbx7o3xb52svHgVIzJyvltj0nTfaXNdQDlh3hKUu1HmgUVjiSpJq28eTwIuVgdSWAGhUqbTPrSLcyrUiBqNandNPfdeDwOQzZomnadVvHFQXD7z+S8zsqiNnRTNVPKPauSuoOMO7Wa1pLvaWr5hJvwzvjy4nKKkIvV1oLVwspRwtutfAR6ZLQHJH/wDCn/KhjX46z5xzVMNErwYVHPG4sUOQgyVywBWWBz+dlvTawd7O11rQVnxXaeB0GVRbRgZ0Wxdz/vpE6CxmqgtabS42Lc6Wq1JYNWd1g77dqFmOnZzXey3lSVidG7fMGeKdSCeur71KVnfk2GzvpBRyeDlKrFW+qmpSb4KKxOb0TinTd1fF7VcytNYq0UkljuwN5l/nbLXlo5v07ymau6dK3Ka/yLf/AO1r/wDVT/mkY2aKXu0XfZoiZVfGLi0yyj/rpf1/mO9KspexUo9+rJ9ZFBwsMpj3RxgNSk5Sc5NuTd23vYdSI6xBoRrNB9pdzIRlhd7AVCfbXMbXAJ+0Gc+8C6uIKdURpVapXqVSFSqc/nvPepeEPj3v7P8AvoBFn/PureEH2tkmvq9y7+h3v7JYr9yb3upO/ptPGZO56b+ynPkYUalOVr694pNOVnFX7K7VrpY239w8LvJP5J4eoaoilHO8OKXOUU/KTTEdOq5nnkKfBxfjbrYLKjLenbjYqwCQT3NrkzkdYqZJTGdd8b87PqOq63xj6roxgpvA57OsseSf99I6GVSL3S8Gn6NfM57O1r7Xse1fep94Bp5neM/xMs5a8AOZaV9e0ovtPfbf96xYyzJ5Wva/LHoKQNfRL6J82ZOmbxjzNbRXCk+bMbTN4x5l/qn7WM0/RouSZSzX9FEtaxMWTEoiUrjOX/owbWIyYzZCckBJ0p9pcwM6mzyJ0dq/W5lSpUAJzqFWpW8hqtYzs55Y4U5SW3BK/e0r+pNp62rZ4zxqLVi+2/6e/n3HLyeOLJyqXu7u+8SgZcpWvCz6ClHAr1Z2RYrU3YEslusSpU2Ho6RZRBWhXrQXCNSSXlcYi8i5iK5J09NgHiwMMCditJFSFgRjLuJRmGgaT2mBnSWL/C/76ZvSZz2dFi+T/vpoJ/A1syPsyf3n1LWVvAqZil2HzfUs5RLAU6Ju6K/ReLMXTGWMeZs6KL3XizC0x+KPM0/UvtdzdUj7NXj5Nrrctdl75LwT/IpZu+jiWUkRFCey4SXqvkR9jLdZ8mn8wchtYYKtFramuaZXnUC+0a2NrkwTrS2tprvSfq0GwnCeK5PozPqTLsKy1leMd+y63PvsUqsoP7S8U/yCzwFWtLEzM9VPdO3GP9yNOrBbpeaa6XMzPVP3UsVtjsf3lu2ka8U8e45tR/VycmRSsVsvyvUV7bXY5ZN3Tut1N0dkqbM2nnuO9NepYhnSm99uaKuGU+mU/JjftdsxAYZVB7JR/mXzY4vK94vQYIMmV4zDROyOJNMlEGSAJM5fPeV2mkscG3y14bO/ss6GtWscvVre1rPsuyUlbY21KOEtuG3D1AnR6O1Nan4t9bPkWsq2FbMcLRk3tk7vokHyyYBuaKv3XizD0wfajzNzRaPuubZiaYxs077yv1L7WMhn7uPIs6xTyGV6UdhZjIzxUb23cClVHqSBtlApTIOpgNNEGwJKL7Xg+jKNfcHc8fB9GU6khAKTKOdfo5fw9UWplLOcvdvC+zqibPCsPaMVJcTOz3Lsrn8jRVTuZmZ6neK5vcc+HtHX+WzjWONJD2HOx5yKHO60Q/Zp++UPbTrOknJxilT1rpYOXxK2N14MQaN1cXvCxZWpsNFkytE9YlF8RhnIeiRqQuQpZJGN2kk5bXxC62CXATACU3aNkByuV0EeADK5YCDoNF6vuuVzD0xq3aVt5saKP3T5swtLn24mk9U/a1kErU4oPrsr5H8EeQYziiGYtchJ4DCM2AlMnOV2CkgBoyx8H0ZTkWr2fg+jKc2BAzKecvo3zXVFuZSznL3b/h6om9U8faMeP62/mZuengubLymZueJYLxMMO3V+X1rMudNoHmKOU5T7xa1OkvaTX2rNJQv3t+jOYOu/Z/pLHJakozT1arirxV2mrpXSxaes9mJ1OKPYazaUY5PTbpqKaVKDcUnsVo/Ds2CMXJc/qDnTVCdaMXeLjJRcVLbF8VdNrmxDqtVlQC6xz9Ok4/C5R/DJpeWwPHK6q+spW+1H5xsQbcuxjLjnmSXap+MJfKSXULTzvTe1uL++mvVYDNoCuAhlEZfDKL5NMd+P+wA92Byl4E9ZgsqlgIVvaLv3T5sw9Ln248zY0Wl7q3ezE0vfbiaT1R9r2RLsR5BZAchtqR5BZMz+lIyYKcgkmDniBhVGDuTmDcikoy+T6MpVGXL7eT6Mp1mABkynnX6N849S22Us5ytTfNdScuhj7RhpGdnfYvE0oS5mbnfG3j8jDDt1fk9az4m1ojXhHKaeul2pRgpN4QcnbX77X4mPBEkjfbl0+hcmzVGmtWetxUor4m9t1uawGPGsy6aZTk2uoyctbV+NylbVva13ht9EMPkNOmQ9yIkwBxnAdiEew3k6e70FDWj8M5x7tZ28ngEuV5VNZ2j4y4PguL6DCbzpWUtVOM7bdaNtVbsY7+6xOvnd/Wpv+GSfo7Cp0lFWWC+e+7GkrgTrdD62tRur2be1YmPpfP3kTX0QjajbvkYemNBTqxT72aT1L7aWQy7EeQbXOayZSguxOa/ibX8rwDfv9ZfWjL8UbesbGelbjdlLAG33mVHPk18VO/fCd/SSXUdZ8pva5R/FF9VdeoaNfmwTQKnlkJfDOMuTXQdzGROXR9GVqoWVRFepMZAyRTzmvdvnHqWnIp5yl2PFEZdKxnmMiwOpRvtswqfcLVOXbs1sL/j4P6q6A55sW668S5b9XJLl6ofKlcJ/GVVzZLcxGqpdz9PzEPlU8I3W5b4xfJtejVvUSrrepLmm15xug9iSidWnHsGnNS2NPk7hNUapTi8ZJYY3dsO++4rfuzqLByjT4Xbcu+0r6se7ffhtNDaWv7TCOEPtLf3RfDv8uIWNNLBKyW4dQkt8Wu9avqrr0HlVe+D8Gn+T9BhHVJwgQdePG34k4/3WDJBolrJMqlD4ZNLfZtFbKpazu22+Ld36koohMAEmkM5kmhIYJIhKmgkUNOIgpVcli9qQL2Mo/DOceUnby2F9oBPaLSpVd16qt2lJX3xXVWJTzjLfD+WXyaJSYCYGms6R33j+JPqroBnKupU8JJ4x2NP0INAa0Fa62+pGV8Hj3FRX4+a/ImpPu87Cw3/rxHRz6dcqcZPh6klU7n5AiS8haOVP2q4r9cxyGPHzs/kINHydfk2SynhGMpP7qb6GvkuiOUT+rqLjNpf0q79D0WlTjFWS1VwtZemASNPhZ+J6PB5zisn/AGdRbTq1W4q3ZhGyvxbd79ysbuS6K5PDZTUnxn2vR4ehuQoeAVUEVxhbZ8cjilbVilwsreRn5Vovk88XSinxjeL/AKbHSqkiLprgGonbhcq0Dg7+zqSj3TSkvSxiZVoFVhjGMZd9OWq/LsvqeoSoJ9wCdGwcYrbyGvmmrT+JTj+OF154dStJzTxUXybT8ndep7I4GLn7RqFaDcIxjUWKaSV/uytufHcTcfBvNPa8VJc1f1jdCVSLeDT7k1fyLVbJ3GWrJNNNpp7mtzBVKSe1JrvSfUgI6o0mL91S2Xjyb6PD0IunLdJP8UcfOLXQAhIDJh5OW+N/wtP0lYFKst6a5xa9bWAQCWIOcQzSexp8ncFKJKlWSK+VbPFFuSK2UbCMp4Vj2p6xIa36wJaqOd1Q8f1YdyI2FYDOpfqwiLYhlp9LxTeySfOxNwW+KuRk0viiiCZ6LhWKYRIre0ttwHjXe5X54L8x0rFtkGBc5X3ev5jOo+4Wi0nOQNkXMUpFKRIuA9N3kElEA5TSzR9VIurBe8iu0kvjiv8AJeqw4HD6h7A4nDaV5g9nL2sF2JPtJfVk/k/R80RlCjl5DXCuBFxMzDuQYVxxG1ACpVyaL2xT5rHzK88kW5yXi36O6NFwITpgGTUyeXFPmreqfyBOm+Hk0+tjXdIG6IaPbEymairtY7k01d7liNDJeyr4ve138O4swpe0nrfVhdR75bJT+S8SdTIlwXhg/Qm4xUtig6AO1i7LJWt7XPHriBnQl3PzX5kcIqZ5RXT5eYhTpN7Yv0/MQvjP5a//2Q=="/>
          <p:cNvSpPr>
            <a:spLocks noChangeAspect="1" noChangeArrowheads="1"/>
          </p:cNvSpPr>
          <p:nvPr/>
        </p:nvSpPr>
        <p:spPr bwMode="auto">
          <a:xfrm>
            <a:off x="155575" y="-1790700"/>
            <a:ext cx="28765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RQUExQUFBQUFxQUFxcUFBcXGBcUFxcXFBQUFxQXHCYfFxwkGRUVHy8gJCcpLCwsFx4xNTAqNSYrLCkBCQoKDgwOGA8PFSocHBgpKSkpKSkpKSkpKSkpKSkpKSkpKSkpKSkpKSkpKSkpKSkpLCkpKSkpLCkpKSksKSwpKf/AABEIAQAAxQMBIgACEQEDEQH/xAAcAAABBQEBAQAAAAAAAAAAAAADAAECBAUGBwj/xAA/EAACAQIBCQUEBwgDAQEAAAAAAQIDESEEBQYSMUFRcbEiYYGRoRMjMsEzQlJictHwBxSCkqKywuEVU/FDFv/EABkBAAMBAQEAAAAAAAAAAAAAAAABAgMEBf/EACERAQEAAgICAgMBAAAAAAAAAAABAhESMSEyE0EDQlEi/9oADAMBAAIRAxEAPwDpIMLEHGIWJg6kXItZLm+c1rKPZ4lHKHY6fRifuI34y6srGbpZeIzlmh71LysL/i+Z18FgT1TXjIz5OLeau9+RCebrcuR2/sI8F5Ii8ih9lBqD5HDVMmusOjGhRdtnj/6dz+5R7/Ni/cl3+n5BqD5HFwyWV9gV5C+B1bzbH9WGebFx9Bah83LRoNbiSpWOl/4zvISzVyDQ5xz0aYSCsbE812xsijldNRlZcLvza+QaVLsGEcV4E77SNNYrmh2hKSTHiyDZJMAIOmDuSuBJXEpEdYeMgAiER1hDDlKSCqIOmwiZiatlW86XRaXuI9zl1OYyo6PRJ+5/il8isL/osunTU1gEBUmGN2NSTHuNEkSghCEANccQgBCEIADlb7OBhV43m+SXU28slaJgynepLwX9KfzC9NcDqOK5rqD3k/aYrmuqBKZLRKPIdkdcWuI0tYlrWByGcgAmsSjIDcTqDIf2git7dCAtsWNKP2n4x/2T9gt0o+Ot+RWjMKmZ+FA5Vkz3OL/iXzZu6Jpqk0/tvpEwK7N3RR+7lb7X+KHh7FenUUmGQCkw6ZuxqcSRBEyU0hCEBEIQgBCEIAqZxfZOflLtS5/JG9nF4I59bZfil1YZdRpiIniua6oE8ScUBsS1ibiKK/IhrDNsDGbuRuCjU/XePGQgnrWM3PWkNHJoa1WWrd2SteTa4JdQ+XZQ4QbWLS3nh2fs4Va1aUqzeurq26NvqpcAt0m3Tqs7ftKvJexTSxvrxTvstZKWG8RwkaDexN8k2InaHtcJBdYrompENka8tpt6Iy7E/wAS6GFlGw2ND32anOPRlYexXp19IPFlalIsRZ0saITRBEosmoqQhCERCEIAYYkIAoZyew5+OUbbWxcty4s385bjnMnlgh5dRrh0sxrbFZbVx4le67/O/wAgsfiXNdUAZKynVit78v8AY9r716/NA5Ib2gjEjRfd4NfmPqvg/JgdYFUqtbAAlZKSdzCynRqjUd5QhJ8Wk35mnLLHxfmYee9MKeTtKd5SavqxjFu3F3tbHoIhv+DppW1Uu5JCOdqftNprZSm/CK6SGF4J1MGEtcDELEhoFlGw1tENlTnH/Iy62w0tEXjUX4fmVh7JvTr6e4sRZWi8A1NnQzqymOmQgyaEhNDkYkiUkIQgBCEIAzM6St5HPUvhStuRt56nZS/C+hhwnZLkGX03x6FjhKPNdUBjIlGreS5rqivFkqTnK4Px2DLFjOXARmlU3FavXwJ1sEUa8hbAGU5Zqpt7ld8lizyXOecpVqkpy2ybfJbkuSPRc9yfsa1tvs5/2s8vlEW2eQbkMa2QaP1Ksda6insvfHvwENL1enINGQCEgsWQ3PWLmjOUxhOalJR1krXdrtXwKs0ValErq7KvRYSDQZ5xkmcatH4JtL7Lxj/K8F4WNnN2nULTVe0XBJ9lSd1juxs8OJrjnKiyuzjIKmcvkGnWSVdlXVfCpFx9Xh6m/k2WRmrxlGS+60+hW5/UWLaYS5XUwikFibE2NcZyGuLRaTuK5G4rhoaYWf5dmf4ZdLGNOYbSrOajJU1jKbx7o3xb52svHgVIzJyvltj0nTfaXNdQDlh3hKUu1HmgUVjiSpJq28eTwIuVgdSWAGhUqbTPrSLcyrUiBqNandNPfdeDwOQzZomnadVvHFQXD7z+S8zsqiNnRTNVPKPauSuoOMO7Wa1pLvaWr5hJvwzvjy4nKKkIvV1oLVwspRwtutfAR6ZLQHJH/wDCn/KhjX46z5xzVMNErwYVHPG4sUOQgyVywBWWBz+dlvTawd7O11rQVnxXaeB0GVRbRgZ0Wxdz/vpE6CxmqgtabS42Lc6Wq1JYNWd1g77dqFmOnZzXey3lSVidG7fMGeKdSCeur71KVnfk2GzvpBRyeDlKrFW+qmpSb4KKxOb0TinTd1fF7VcytNYq0UkljuwN5l/nbLXlo5v07ymau6dK3Ka/yLf/AO1r/wDVT/mkY2aKXu0XfZoiZVfGLi0yyj/rpf1/mO9KspexUo9+rJ9ZFBwsMpj3RxgNSk5Sc5NuTd23vYdSI6xBoRrNB9pdzIRlhd7AVCfbXMbXAJ+0Gc+8C6uIKdURpVapXqVSFSqc/nvPepeEPj3v7P8AvoBFn/PureEH2tkmvq9y7+h3v7JYr9yb3upO/ptPGZO56b+ynPkYUalOVr694pNOVnFX7K7VrpY239w8LvJP5J4eoaoilHO8OKXOUU/KTTEdOq5nnkKfBxfjbrYLKjLenbjYqwCQT3NrkzkdYqZJTGdd8b87PqOq63xj6roxgpvA57OsseSf99I6GVSL3S8Gn6NfM57O1r7Xse1fep94Bp5neM/xMs5a8AOZaV9e0ovtPfbf96xYyzJ5Wva/LHoKQNfRL6J82ZOmbxjzNbRXCk+bMbTN4x5l/qn7WM0/RouSZSzX9FEtaxMWTEoiUrjOX/owbWIyYzZCckBJ0p9pcwM6mzyJ0dq/W5lSpUAJzqFWpW8hqtYzs55Y4U5SW3BK/e0r+pNp62rZ4zxqLVi+2/6e/n3HLyeOLJyqXu7u+8SgZcpWvCz6ClHAr1Z2RYrU3YEslusSpU2Ho6RZRBWhXrQXCNSSXlcYi8i5iK5J09NgHiwMMCditJFSFgRjLuJRmGgaT2mBnSWL/C/76ZvSZz2dFi+T/vpoJ/A1syPsyf3n1LWVvAqZil2HzfUs5RLAU6Ju6K/ReLMXTGWMeZs6KL3XizC0x+KPM0/UvtdzdUj7NXj5Nrrctdl75LwT/IpZu+jiWUkRFCey4SXqvkR9jLdZ8mn8wchtYYKtFramuaZXnUC+0a2NrkwTrS2tprvSfq0GwnCeK5PozPqTLsKy1leMd+y63PvsUqsoP7S8U/yCzwFWtLEzM9VPdO3GP9yNOrBbpeaa6XMzPVP3UsVtjsf3lu2ka8U8e45tR/VycmRSsVsvyvUV7bXY5ZN3Tut1N0dkqbM2nnuO9NepYhnSm99uaKuGU+mU/JjftdsxAYZVB7JR/mXzY4vK94vQYIMmV4zDROyOJNMlEGSAJM5fPeV2mkscG3y14bO/ss6GtWscvVre1rPsuyUlbY21KOEtuG3D1AnR6O1Nan4t9bPkWsq2FbMcLRk3tk7vokHyyYBuaKv3XizD0wfajzNzRaPuubZiaYxs077yv1L7WMhn7uPIs6xTyGV6UdhZjIzxUb23cClVHqSBtlApTIOpgNNEGwJKL7Xg+jKNfcHc8fB9GU6khAKTKOdfo5fw9UWplLOcvdvC+zqibPCsPaMVJcTOz3Lsrn8jRVTuZmZ6neK5vcc+HtHX+WzjWONJD2HOx5yKHO60Q/Zp++UPbTrOknJxilT1rpYOXxK2N14MQaN1cXvCxZWpsNFkytE9YlF8RhnIeiRqQuQpZJGN2kk5bXxC62CXATACU3aNkByuV0EeADK5YCDoNF6vuuVzD0xq3aVt5saKP3T5swtLn24mk9U/a1kErU4oPrsr5H8EeQYziiGYtchJ4DCM2AlMnOV2CkgBoyx8H0ZTkWr2fg+jKc2BAzKecvo3zXVFuZSznL3b/h6om9U8faMeP62/mZuengubLymZueJYLxMMO3V+X1rMudNoHmKOU5T7xa1OkvaTX2rNJQv3t+jOYOu/Z/pLHJakozT1arirxV2mrpXSxaes9mJ1OKPYazaUY5PTbpqKaVKDcUnsVo/Ds2CMXJc/qDnTVCdaMXeLjJRcVLbF8VdNrmxDqtVlQC6xz9Ok4/C5R/DJpeWwPHK6q+spW+1H5xsQbcuxjLjnmSXap+MJfKSXULTzvTe1uL++mvVYDNoCuAhlEZfDKL5NMd+P+wA92Byl4E9ZgsqlgIVvaLv3T5sw9Ln248zY0Wl7q3ezE0vfbiaT1R9r2RLsR5BZAchtqR5BZMz+lIyYKcgkmDniBhVGDuTmDcikoy+T6MpVGXL7eT6Mp1mABkynnX6N849S22Us5ytTfNdScuhj7RhpGdnfYvE0oS5mbnfG3j8jDDt1fk9az4m1ojXhHKaeul2pRgpN4QcnbX77X4mPBEkjfbl0+hcmzVGmtWetxUor4m9t1uawGPGsy6aZTk2uoyctbV+NylbVva13ht9EMPkNOmQ9yIkwBxnAdiEew3k6e70FDWj8M5x7tZ28ngEuV5VNZ2j4y4PguL6DCbzpWUtVOM7bdaNtVbsY7+6xOvnd/Wpv+GSfo7Cp0lFWWC+e+7GkrgTrdD62tRur2be1YmPpfP3kTX0QjajbvkYemNBTqxT72aT1L7aWQy7EeQbXOayZSguxOa/ibX8rwDfv9ZfWjL8UbesbGelbjdlLAG33mVHPk18VO/fCd/SSXUdZ8pva5R/FF9VdeoaNfmwTQKnlkJfDOMuTXQdzGROXR9GVqoWVRFepMZAyRTzmvdvnHqWnIp5yl2PFEZdKxnmMiwOpRvtswqfcLVOXbs1sL/j4P6q6A55sW668S5b9XJLl6ofKlcJ/GVVzZLcxGqpdz9PzEPlU8I3W5b4xfJtejVvUSrrepLmm15xug9iSidWnHsGnNS2NPk7hNUapTi8ZJYY3dsO++4rfuzqLByjT4Xbcu+0r6se7ffhtNDaWv7TCOEPtLf3RfDv8uIWNNLBKyW4dQkt8Wu9avqrr0HlVe+D8Gn+T9BhHVJwgQdePG34k4/3WDJBolrJMqlD4ZNLfZtFbKpazu22+Ld36koohMAEmkM5kmhIYJIhKmgkUNOIgpVcli9qQL2Mo/DOceUnby2F9oBPaLSpVd16qt2lJX3xXVWJTzjLfD+WXyaJSYCYGms6R33j+JPqroBnKupU8JJ4x2NP0INAa0Fa62+pGV8Hj3FRX4+a/ImpPu87Cw3/rxHRz6dcqcZPh6klU7n5AiS8haOVP2q4r9cxyGPHzs/kINHydfk2SynhGMpP7qb6GvkuiOUT+rqLjNpf0q79D0WlTjFWS1VwtZemASNPhZ+J6PB5zisn/AGdRbTq1W4q3ZhGyvxbd79ysbuS6K5PDZTUnxn2vR4ehuQoeAVUEVxhbZ8cjilbVilwsreRn5Vovk88XSinxjeL/AKbHSqkiLprgGonbhcq0Dg7+zqSj3TSkvSxiZVoFVhjGMZd9OWq/LsvqeoSoJ9wCdGwcYrbyGvmmrT+JTj+OF154dStJzTxUXybT8ndep7I4GLn7RqFaDcIxjUWKaSV/uytufHcTcfBvNPa8VJc1f1jdCVSLeDT7k1fyLVbJ3GWrJNNNpp7mtzBVKSe1JrvSfUgI6o0mL91S2Xjyb6PD0IunLdJP8UcfOLXQAhIDJh5OW+N/wtP0lYFKst6a5xa9bWAQCWIOcQzSexp8ncFKJKlWSK+VbPFFuSK2UbCMp4Vj2p6xIa36wJaqOd1Q8f1YdyI2FYDOpfqwiLYhlp9LxTeySfOxNwW+KuRk0viiiCZ6LhWKYRIre0ttwHjXe5X54L8x0rFtkGBc5X3ev5jOo+4Wi0nOQNkXMUpFKRIuA9N3kElEA5TSzR9VIurBe8iu0kvjiv8AJeqw4HD6h7A4nDaV5g9nL2sF2JPtJfVk/k/R80RlCjl5DXCuBFxMzDuQYVxxG1ACpVyaL2xT5rHzK88kW5yXi36O6NFwITpgGTUyeXFPmreqfyBOm+Hk0+tjXdIG6IaPbEymairtY7k01d7liNDJeyr4ve138O4swpe0nrfVhdR75bJT+S8SdTIlwXhg/Qm4xUtig6AO1i7LJWt7XPHriBnQl3PzX5kcIqZ5RXT5eYhTpN7Yv0/MQvjP5a//2Q=="/>
          <p:cNvSpPr>
            <a:spLocks noChangeAspect="1" noChangeArrowheads="1"/>
          </p:cNvSpPr>
          <p:nvPr/>
        </p:nvSpPr>
        <p:spPr bwMode="auto">
          <a:xfrm>
            <a:off x="460375" y="-1485900"/>
            <a:ext cx="28765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hQSERQUExQUFBQUFxQUFxcUFBcXGBcUFxcXFBQUFxQXHCYfFxwkGRUVHy8gJCcpLCwsFx4xNTAqNSYrLCkBCQoKDgwOGA8PFSocHBgpKSkpKSkpKSkpKSkpKSkpKSkpKSkpKSkpKSkpKSkpKSkpLCkpKSkpLCkpKSksKSwpKf/AABEIAQAAxQMBIgACEQEDEQH/xAAcAAABBQEBAQAAAAAAAAAAAAADAAECBAUGBwj/xAA/EAACAQIBCQUEBwgDAQEAAAAAAQIDESEEBQYSMUFRcbEiYYGRoRMjMsEzQlJictHwBxSCkqKywuEVU/FDFv/EABkBAAMBAQEAAAAAAAAAAAAAAAABAgMEBf/EACERAQEAAgICAgMBAAAAAAAAAAABAhESMSEyE0EDQlEi/9oADAMBAAIRAxEAPwDpIMLEHGIWJg6kXItZLm+c1rKPZ4lHKHY6fRifuI34y6srGbpZeIzlmh71LysL/i+Z18FgT1TXjIz5OLeau9+RCebrcuR2/sI8F5Ii8ih9lBqD5HDVMmusOjGhRdtnj/6dz+5R7/Ni/cl3+n5BqD5HFwyWV9gV5C+B1bzbH9WGebFx9Bah83LRoNbiSpWOl/4zvISzVyDQ5xz0aYSCsbE812xsijldNRlZcLvza+QaVLsGEcV4E77SNNYrmh2hKSTHiyDZJMAIOmDuSuBJXEpEdYeMgAiER1hDDlKSCqIOmwiZiatlW86XRaXuI9zl1OYyo6PRJ+5/il8isL/osunTU1gEBUmGN2NSTHuNEkSghCEANccQgBCEIADlb7OBhV43m+SXU28slaJgynepLwX9KfzC9NcDqOK5rqD3k/aYrmuqBKZLRKPIdkdcWuI0tYlrWByGcgAmsSjIDcTqDIf2git7dCAtsWNKP2n4x/2T9gt0o+Ot+RWjMKmZ+FA5Vkz3OL/iXzZu6Jpqk0/tvpEwK7N3RR+7lb7X+KHh7FenUUmGQCkw6ZuxqcSRBEyU0hCEBEIQgBCEIAqZxfZOflLtS5/JG9nF4I59bZfil1YZdRpiIniua6oE8ScUBsS1ibiKK/IhrDNsDGbuRuCjU/XePGQgnrWM3PWkNHJoa1WWrd2SteTa4JdQ+XZQ4QbWLS3nh2fs4Va1aUqzeurq26NvqpcAt0m3Tqs7ftKvJexTSxvrxTvstZKWG8RwkaDexN8k2InaHtcJBdYrompENka8tpt6Iy7E/wAS6GFlGw2ND32anOPRlYexXp19IPFlalIsRZ0saITRBEosmoqQhCERCEIAYYkIAoZyew5+OUbbWxcty4s385bjnMnlgh5dRrh0sxrbFZbVx4le67/O/wAgsfiXNdUAZKynVit78v8AY9r716/NA5Ib2gjEjRfd4NfmPqvg/JgdYFUqtbAAlZKSdzCynRqjUd5QhJ8Wk35mnLLHxfmYee9MKeTtKd5SavqxjFu3F3tbHoIhv+DppW1Uu5JCOdqftNprZSm/CK6SGF4J1MGEtcDELEhoFlGw1tENlTnH/Iy62w0tEXjUX4fmVh7JvTr6e4sRZWi8A1NnQzqymOmQgyaEhNDkYkiUkIQgBCEIAzM6St5HPUvhStuRt56nZS/C+hhwnZLkGX03x6FjhKPNdUBjIlGreS5rqivFkqTnK4Px2DLFjOXARmlU3FavXwJ1sEUa8hbAGU5Zqpt7ld8lizyXOecpVqkpy2ybfJbkuSPRc9yfsa1tvs5/2s8vlEW2eQbkMa2QaP1Ksda6insvfHvwENL1enINGQCEgsWQ3PWLmjOUxhOalJR1krXdrtXwKs0ValErq7KvRYSDQZ5xkmcatH4JtL7Lxj/K8F4WNnN2nULTVe0XBJ9lSd1juxs8OJrjnKiyuzjIKmcvkGnWSVdlXVfCpFx9Xh6m/k2WRmrxlGS+60+hW5/UWLaYS5XUwikFibE2NcZyGuLRaTuK5G4rhoaYWf5dmf4ZdLGNOYbSrOajJU1jKbx7o3xb52svHgVIzJyvltj0nTfaXNdQDlh3hKUu1HmgUVjiSpJq28eTwIuVgdSWAGhUqbTPrSLcyrUiBqNandNPfdeDwOQzZomnadVvHFQXD7z+S8zsqiNnRTNVPKPauSuoOMO7Wa1pLvaWr5hJvwzvjy4nKKkIvV1oLVwspRwtutfAR6ZLQHJH/wDCn/KhjX46z5xzVMNErwYVHPG4sUOQgyVywBWWBz+dlvTawd7O11rQVnxXaeB0GVRbRgZ0Wxdz/vpE6CxmqgtabS42Lc6Wq1JYNWd1g77dqFmOnZzXey3lSVidG7fMGeKdSCeur71KVnfk2GzvpBRyeDlKrFW+qmpSb4KKxOb0TinTd1fF7VcytNYq0UkljuwN5l/nbLXlo5v07ymau6dK3Ka/yLf/AO1r/wDVT/mkY2aKXu0XfZoiZVfGLi0yyj/rpf1/mO9KspexUo9+rJ9ZFBwsMpj3RxgNSk5Sc5NuTd23vYdSI6xBoRrNB9pdzIRlhd7AVCfbXMbXAJ+0Gc+8C6uIKdURpVapXqVSFSqc/nvPepeEPj3v7P8AvoBFn/PureEH2tkmvq9y7+h3v7JYr9yb3upO/ptPGZO56b+ynPkYUalOVr694pNOVnFX7K7VrpY239w8LvJP5J4eoaoilHO8OKXOUU/KTTEdOq5nnkKfBxfjbrYLKjLenbjYqwCQT3NrkzkdYqZJTGdd8b87PqOq63xj6roxgpvA57OsseSf99I6GVSL3S8Gn6NfM57O1r7Xse1fep94Bp5neM/xMs5a8AOZaV9e0ovtPfbf96xYyzJ5Wva/LHoKQNfRL6J82ZOmbxjzNbRXCk+bMbTN4x5l/qn7WM0/RouSZSzX9FEtaxMWTEoiUrjOX/owbWIyYzZCckBJ0p9pcwM6mzyJ0dq/W5lSpUAJzqFWpW8hqtYzs55Y4U5SW3BK/e0r+pNp62rZ4zxqLVi+2/6e/n3HLyeOLJyqXu7u+8SgZcpWvCz6ClHAr1Z2RYrU3YEslusSpU2Ho6RZRBWhXrQXCNSSXlcYi8i5iK5J09NgHiwMMCditJFSFgRjLuJRmGgaT2mBnSWL/C/76ZvSZz2dFi+T/vpoJ/A1syPsyf3n1LWVvAqZil2HzfUs5RLAU6Ju6K/ReLMXTGWMeZs6KL3XizC0x+KPM0/UvtdzdUj7NXj5Nrrctdl75LwT/IpZu+jiWUkRFCey4SXqvkR9jLdZ8mn8wchtYYKtFramuaZXnUC+0a2NrkwTrS2tprvSfq0GwnCeK5PozPqTLsKy1leMd+y63PvsUqsoP7S8U/yCzwFWtLEzM9VPdO3GP9yNOrBbpeaa6XMzPVP3UsVtjsf3lu2ka8U8e45tR/VycmRSsVsvyvUV7bXY5ZN3Tut1N0dkqbM2nnuO9NepYhnSm99uaKuGU+mU/JjftdsxAYZVB7JR/mXzY4vK94vQYIMmV4zDROyOJNMlEGSAJM5fPeV2mkscG3y14bO/ss6GtWscvVre1rPsuyUlbY21KOEtuG3D1AnR6O1Nan4t9bPkWsq2FbMcLRk3tk7vokHyyYBuaKv3XizD0wfajzNzRaPuubZiaYxs077yv1L7WMhn7uPIs6xTyGV6UdhZjIzxUb23cClVHqSBtlApTIOpgNNEGwJKL7Xg+jKNfcHc8fB9GU6khAKTKOdfo5fw9UWplLOcvdvC+zqibPCsPaMVJcTOz3Lsrn8jRVTuZmZ6neK5vcc+HtHX+WzjWONJD2HOx5yKHO60Q/Zp++UPbTrOknJxilT1rpYOXxK2N14MQaN1cXvCxZWpsNFkytE9YlF8RhnIeiRqQuQpZJGN2kk5bXxC62CXATACU3aNkByuV0EeADK5YCDoNF6vuuVzD0xq3aVt5saKP3T5swtLn24mk9U/a1kErU4oPrsr5H8EeQYziiGYtchJ4DCM2AlMnOV2CkgBoyx8H0ZTkWr2fg+jKc2BAzKecvo3zXVFuZSznL3b/h6om9U8faMeP62/mZuengubLymZueJYLxMMO3V+X1rMudNoHmKOU5T7xa1OkvaTX2rNJQv3t+jOYOu/Z/pLHJakozT1arirxV2mrpXSxaes9mJ1OKPYazaUY5PTbpqKaVKDcUnsVo/Ds2CMXJc/qDnTVCdaMXeLjJRcVLbF8VdNrmxDqtVlQC6xz9Ok4/C5R/DJpeWwPHK6q+spW+1H5xsQbcuxjLjnmSXap+MJfKSXULTzvTe1uL++mvVYDNoCuAhlEZfDKL5NMd+P+wA92Byl4E9ZgsqlgIVvaLv3T5sw9Ln248zY0Wl7q3ezE0vfbiaT1R9r2RLsR5BZAchtqR5BZMz+lIyYKcgkmDniBhVGDuTmDcikoy+T6MpVGXL7eT6Mp1mABkynnX6N849S22Us5ytTfNdScuhj7RhpGdnfYvE0oS5mbnfG3j8jDDt1fk9az4m1ojXhHKaeul2pRgpN4QcnbX77X4mPBEkjfbl0+hcmzVGmtWetxUor4m9t1uawGPGsy6aZTk2uoyctbV+NylbVva13ht9EMPkNOmQ9yIkwBxnAdiEew3k6e70FDWj8M5x7tZ28ngEuV5VNZ2j4y4PguL6DCbzpWUtVOM7bdaNtVbsY7+6xOvnd/Wpv+GSfo7Cp0lFWWC+e+7GkrgTrdD62tRur2be1YmPpfP3kTX0QjajbvkYemNBTqxT72aT1L7aWQy7EeQbXOayZSguxOa/ibX8rwDfv9ZfWjL8UbesbGelbjdlLAG33mVHPk18VO/fCd/SSXUdZ8pva5R/FF9VdeoaNfmwTQKnlkJfDOMuTXQdzGROXR9GVqoWVRFepMZAyRTzmvdvnHqWnIp5yl2PFEZdKxnmMiwOpRvtswqfcLVOXbs1sL/j4P6q6A55sW668S5b9XJLl6ofKlcJ/GVVzZLcxGqpdz9PzEPlU8I3W5b4xfJtejVvUSrrepLmm15xug9iSidWnHsGnNS2NPk7hNUapTi8ZJYY3dsO++4rfuzqLByjT4Xbcu+0r6se7ffhtNDaWv7TCOEPtLf3RfDv8uIWNNLBKyW4dQkt8Wu9avqrr0HlVe+D8Gn+T9BhHVJwgQdePG34k4/3WDJBolrJMqlD4ZNLfZtFbKpazu22+Ld36koohMAEmkM5kmhIYJIhKmgkUNOIgpVcli9qQL2Mo/DOceUnby2F9oBPaLSpVd16qt2lJX3xXVWJTzjLfD+WXyaJSYCYGms6R33j+JPqroBnKupU8JJ4x2NP0INAa0Fa62+pGV8Hj3FRX4+a/ImpPu87Cw3/rxHRz6dcqcZPh6klU7n5AiS8haOVP2q4r9cxyGPHzs/kINHydfk2SynhGMpP7qb6GvkuiOUT+rqLjNpf0q79D0WlTjFWS1VwtZemASNPhZ+J6PB5zisn/AGdRbTq1W4q3ZhGyvxbd79ysbuS6K5PDZTUnxn2vR4ehuQoeAVUEVxhbZ8cjilbVilwsreRn5Vovk88XSinxjeL/AKbHSqkiLprgGonbhcq0Dg7+zqSj3TSkvSxiZVoFVhjGMZd9OWq/LsvqeoSoJ9wCdGwcYrbyGvmmrT+JTj+OF154dStJzTxUXybT8ndep7I4GLn7RqFaDcIxjUWKaSV/uytufHcTcfBvNPa8VJc1f1jdCVSLeDT7k1fyLVbJ3GWrJNNNpp7mtzBVKSe1JrvSfUgI6o0mL91S2Xjyb6PD0IunLdJP8UcfOLXQAhIDJh5OW+N/wtP0lYFKst6a5xa9bWAQCWIOcQzSexp8ncFKJKlWSK+VbPFFuSK2UbCMp4Vj2p6xIa36wJaqOd1Q8f1YdyI2FYDOpfqwiLYhlp9LxTeySfOxNwW+KuRk0viiiCZ6LhWKYRIre0ttwHjXe5X54L8x0rFtkGBc5X3ev5jOo+4Wi0nOQNkXMUpFKRIuA9N3kElEA5TSzR9VIurBe8iu0kvjiv8AJeqw4HD6h7A4nDaV5g9nL2sF2JPtJfVk/k/R80RlCjl5DXCuBFxMzDuQYVxxG1ACpVyaL2xT5rHzK88kW5yXi36O6NFwITpgGTUyeXFPmreqfyBOm+Hk0+tjXdIG6IaPbEymairtY7k01d7liNDJeyr4ve138O4swpe0nrfVhdR75bJT+S8SdTIlwXhg/Qm4xUtig6AO1i7LJWt7XPHriBnQl3PzX5kcIqZ5RXT5eYhTpN7Yv0/MQvjP5a//2Q=="/>
          <p:cNvSpPr>
            <a:spLocks noChangeAspect="1" noChangeArrowheads="1"/>
          </p:cNvSpPr>
          <p:nvPr/>
        </p:nvSpPr>
        <p:spPr bwMode="auto">
          <a:xfrm>
            <a:off x="612775" y="-1333500"/>
            <a:ext cx="28765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03"/>
            <a:ext cx="3630304" cy="3764637"/>
          </a:xfrm>
          <a:prstGeom prst="rect">
            <a:avLst/>
          </a:prstGeom>
        </p:spPr>
      </p:pic>
      <p:pic>
        <p:nvPicPr>
          <p:cNvPr id="3082" name="Picture 10" descr="http://www.watersavingabfaesfahan.ir/picture/help/farangiDualFlas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5" y="3770729"/>
            <a:ext cx="3611209" cy="30872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1100" y="82813"/>
            <a:ext cx="7200900" cy="6631886"/>
          </a:xfrm>
        </p:spPr>
        <p:txBody>
          <a:bodyPr>
            <a:normAutofit fontScale="92500" lnSpcReduction="10000"/>
          </a:bodyPr>
          <a:lstStyle/>
          <a:p>
            <a:pPr algn="just"/>
            <a:r>
              <a:rPr lang="fa-IR" sz="3200" dirty="0" smtClean="0">
                <a:cs typeface="B Titr" panose="00000700000000000000" pitchFamily="2" charset="-78"/>
              </a:rPr>
              <a:t>کنترل روشنایی و اطمینان از سالم بودن آن</a:t>
            </a:r>
          </a:p>
          <a:p>
            <a:pPr algn="just"/>
            <a:r>
              <a:rPr lang="fa-IR" sz="3200" dirty="0" smtClean="0">
                <a:cs typeface="B Titr" panose="00000700000000000000" pitchFamily="2" charset="-78"/>
              </a:rPr>
              <a:t>پیش بینی و قراردادن رول دستمال توالت در داخل توالت ها</a:t>
            </a:r>
          </a:p>
          <a:p>
            <a:pPr algn="just"/>
            <a:r>
              <a:rPr lang="fa-IR" sz="3200" dirty="0" smtClean="0">
                <a:cs typeface="B Titr" panose="00000700000000000000" pitchFamily="2" charset="-78"/>
              </a:rPr>
              <a:t>ضدعفونی کردن دست ها</a:t>
            </a:r>
          </a:p>
          <a:p>
            <a:pPr algn="just"/>
            <a:r>
              <a:rPr lang="fa-IR" sz="3200" dirty="0" smtClean="0">
                <a:cs typeface="B Titr" panose="00000700000000000000" pitchFamily="2" charset="-78"/>
              </a:rPr>
              <a:t>پره های در و محل هایی که دائما مورد استفاده عموم یا کارکنان باشد</a:t>
            </a:r>
          </a:p>
          <a:p>
            <a:pPr algn="just"/>
            <a:r>
              <a:rPr lang="fa-IR" sz="3200" dirty="0" smtClean="0">
                <a:cs typeface="B Titr" panose="00000700000000000000" pitchFamily="2" charset="-78"/>
              </a:rPr>
              <a:t>پیش بینی دست خشک کن </a:t>
            </a:r>
          </a:p>
          <a:p>
            <a:pPr algn="just"/>
            <a:r>
              <a:rPr lang="fa-IR" sz="3200" dirty="0" smtClean="0">
                <a:cs typeface="B Titr" panose="00000700000000000000" pitchFamily="2" charset="-78"/>
              </a:rPr>
              <a:t>استفاده از اسپری خشبو کننده اتوماتیک و کنترل پر بودن آن</a:t>
            </a:r>
          </a:p>
          <a:p>
            <a:pPr algn="just"/>
            <a:r>
              <a:rPr lang="fa-IR" sz="3200" dirty="0" smtClean="0">
                <a:cs typeface="B Titr" panose="00000700000000000000" pitchFamily="2" charset="-78"/>
              </a:rPr>
              <a:t>پیش بینی کاغذ یک بار مصرف درب توالت فرنگی </a:t>
            </a:r>
          </a:p>
          <a:p>
            <a:pPr algn="just"/>
            <a:r>
              <a:rPr lang="fa-IR" sz="3200" dirty="0" smtClean="0">
                <a:cs typeface="B Titr" panose="00000700000000000000" pitchFamily="2" charset="-78"/>
              </a:rPr>
              <a:t>استفاده از گلدان گل طبیعی یا کاسه گلبرگ در روشویی در صورت امکان </a:t>
            </a:r>
          </a:p>
          <a:p>
            <a:pPr algn="just"/>
            <a:r>
              <a:rPr lang="fa-IR" sz="3200" dirty="0" smtClean="0">
                <a:cs typeface="B Titr" panose="00000700000000000000" pitchFamily="2" charset="-78"/>
              </a:rPr>
              <a:t>خشک کردن کف سرویس های بهداشتی</a:t>
            </a:r>
          </a:p>
          <a:p>
            <a:pPr algn="just"/>
            <a:r>
              <a:rPr lang="fa-IR" sz="3200" dirty="0" smtClean="0">
                <a:cs typeface="B Titr" panose="00000700000000000000" pitchFamily="2" charset="-78"/>
              </a:rPr>
              <a:t>شست و شوی هفتگی کاشی های توالت و روشویی</a:t>
            </a:r>
            <a:endParaRPr lang="en-US" sz="3200" dirty="0">
              <a:cs typeface="B Titr" panose="00000700000000000000" pitchFamily="2" charset="-78"/>
            </a:endParaRPr>
          </a:p>
        </p:txBody>
      </p:sp>
      <p:pic>
        <p:nvPicPr>
          <p:cNvPr id="1026" name="Picture 2" descr="http://www.scliftbuilders.com/resources/internal/file_views/221/1_toilets-primary-schoo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91100" cy="33164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cotland.gov.uk/Resource/Img/920/00488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08569"/>
            <a:ext cx="4991100" cy="354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048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227320" y="0"/>
            <a:ext cx="6964680" cy="6797039"/>
          </a:xfrm>
          <a:prstGeom prst="rect">
            <a:avLst/>
          </a:prstGeom>
        </p:spPr>
        <p:txBody>
          <a:bodyPr vert="horz" lIns="91440" tIns="45720" rIns="91440" bIns="45720" rtlCol="0">
            <a:normAutofit fontScale="6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200000"/>
              </a:lnSpc>
            </a:pPr>
            <a:r>
              <a:rPr lang="fa-IR" sz="5100" b="1" dirty="0" smtClean="0">
                <a:cs typeface="2  Titr" panose="00000700000000000000" pitchFamily="2" charset="-78"/>
              </a:rPr>
              <a:t>براي انجام كار بهتر ، اين پرسنل بايستي ابزار مناسب كار داشته تا بتوانند به كمك آن كارهاي خود را به خوبي انجام دهند. </a:t>
            </a:r>
            <a:endParaRPr lang="en-US" sz="5100" dirty="0" smtClean="0">
              <a:cs typeface="2  Titr" panose="00000700000000000000" pitchFamily="2" charset="-78"/>
            </a:endParaRPr>
          </a:p>
          <a:p>
            <a:pPr algn="just">
              <a:lnSpc>
                <a:spcPct val="200000"/>
              </a:lnSpc>
            </a:pPr>
            <a:r>
              <a:rPr lang="fa-IR" sz="5100" b="1" dirty="0" smtClean="0">
                <a:cs typeface="2  Titr" panose="00000700000000000000" pitchFamily="2" charset="-78"/>
              </a:rPr>
              <a:t>لذا در مرحله اول بايد اين ابزار را شناخته و نسبت به عملكرد آن آگاه باشند تا هم به ابزار و لوازم آسيب نزنند و هم كار خود را با كمك اين ابزار و مواد بهتر و راحت تر انجام دهند.</a:t>
            </a:r>
            <a:endParaRPr lang="en-US" sz="5100" dirty="0" smtClean="0">
              <a:cs typeface="2  Titr" panose="00000700000000000000" pitchFamily="2" charset="-78"/>
            </a:endParaRPr>
          </a:p>
          <a:p>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49240" cy="5410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1785620"/>
            <a:ext cx="4236720" cy="2710180"/>
          </a:xfrm>
        </p:spPr>
        <p:txBody>
          <a:bodyPr>
            <a:noAutofit/>
            <a:scene3d>
              <a:camera prst="orthographicFront"/>
              <a:lightRig rig="threePt" dir="t"/>
            </a:scene3d>
            <a:sp3d extrusionH="57150">
              <a:bevelT w="38100" h="38100" prst="slope"/>
            </a:sp3d>
          </a:bodyPr>
          <a:lstStyle/>
          <a:p>
            <a:pPr algn="ctr">
              <a:lnSpc>
                <a:spcPct val="150000"/>
              </a:lnSpc>
            </a:pPr>
            <a:r>
              <a:rPr lang="fa-IR" sz="8800" b="1" dirty="0" smtClean="0">
                <a:solidFill>
                  <a:srgbClr val="002060"/>
                </a:solidFill>
                <a:effectLst>
                  <a:outerShdw blurRad="50800" dist="38100" dir="18900000" algn="bl" rotWithShape="0">
                    <a:prstClr val="black">
                      <a:alpha val="40000"/>
                    </a:prstClr>
                  </a:outerShdw>
                </a:effectLst>
                <a:cs typeface="B Jadid" panose="00000700000000000000" pitchFamily="2" charset="-78"/>
              </a:rPr>
              <a:t>ابزار </a:t>
            </a:r>
            <a:br>
              <a:rPr lang="fa-IR" sz="8800" b="1" dirty="0" smtClean="0">
                <a:solidFill>
                  <a:srgbClr val="002060"/>
                </a:solidFill>
                <a:effectLst>
                  <a:outerShdw blurRad="50800" dist="38100" dir="18900000" algn="bl" rotWithShape="0">
                    <a:prstClr val="black">
                      <a:alpha val="40000"/>
                    </a:prstClr>
                  </a:outerShdw>
                </a:effectLst>
                <a:cs typeface="B Jadid" panose="00000700000000000000" pitchFamily="2" charset="-78"/>
              </a:rPr>
            </a:br>
            <a:r>
              <a:rPr lang="fa-IR" sz="8800" b="1" dirty="0" smtClean="0">
                <a:solidFill>
                  <a:srgbClr val="002060"/>
                </a:solidFill>
                <a:effectLst>
                  <a:outerShdw blurRad="50800" dist="38100" dir="18900000" algn="bl" rotWithShape="0">
                    <a:prstClr val="black">
                      <a:alpha val="40000"/>
                    </a:prstClr>
                  </a:outerShdw>
                </a:effectLst>
                <a:cs typeface="B Jadid" panose="00000700000000000000" pitchFamily="2" charset="-78"/>
              </a:rPr>
              <a:t>نظافت</a:t>
            </a:r>
            <a:endParaRPr lang="fa-IR" sz="8800" dirty="0">
              <a:solidFill>
                <a:srgbClr val="002060"/>
              </a:solidFill>
              <a:effectLst>
                <a:outerShdw blurRad="50800" dist="38100" dir="18900000" algn="bl" rotWithShape="0">
                  <a:prstClr val="black">
                    <a:alpha val="40000"/>
                  </a:prstClr>
                </a:outerShdw>
              </a:effectLst>
              <a:cs typeface="B Jadid" panose="000007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727" y="0"/>
            <a:ext cx="8915399" cy="6858000"/>
          </a:xfrm>
          <a:prstGeom prst="rect">
            <a:avLst/>
          </a:prstGeom>
        </p:spPr>
      </p:pic>
    </p:spTree>
    <p:extLst>
      <p:ext uri="{BB962C8B-B14F-4D97-AF65-F5344CB8AC3E}">
        <p14:creationId xmlns:p14="http://schemas.microsoft.com/office/powerpoint/2010/main" val="172519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07895557"/>
              </p:ext>
            </p:extLst>
          </p:nvPr>
        </p:nvGraphicFramePr>
        <p:xfrm>
          <a:off x="4099560" y="230498"/>
          <a:ext cx="7426960" cy="2804160"/>
        </p:xfrm>
        <a:graphic>
          <a:graphicData uri="http://schemas.openxmlformats.org/drawingml/2006/table">
            <a:tbl>
              <a:tblPr rtl="1" firstRow="1" firstCol="1" bandRow="1">
                <a:tableStyleId>{2D5ABB26-0587-4C30-8999-92F81FD0307C}</a:tableStyleId>
              </a:tblPr>
              <a:tblGrid>
                <a:gridCol w="2794000"/>
                <a:gridCol w="4632960"/>
              </a:tblGrid>
              <a:tr h="2661076">
                <a:tc>
                  <a:txBody>
                    <a:bodyPr/>
                    <a:lstStyle/>
                    <a:p>
                      <a:pPr algn="r" rtl="1">
                        <a:lnSpc>
                          <a:spcPct val="115000"/>
                        </a:lnSpc>
                        <a:spcAft>
                          <a:spcPts val="0"/>
                        </a:spcAft>
                      </a:pPr>
                      <a:r>
                        <a:rPr lang="fa-IR" sz="4000" dirty="0">
                          <a:solidFill>
                            <a:srgbClr val="C00000"/>
                          </a:solidFill>
                          <a:effectLst/>
                          <a:cs typeface="0 Homa" panose="00000400000000000000" pitchFamily="2" charset="-78"/>
                        </a:rPr>
                        <a:t>1) جارو</a:t>
                      </a:r>
                      <a:endParaRPr lang="en-US" sz="4000" dirty="0">
                        <a:solidFill>
                          <a:srgbClr val="C00000"/>
                        </a:solidFill>
                        <a:effectLst/>
                        <a:latin typeface="Calibri" panose="020F0502020204030204" pitchFamily="34" charset="0"/>
                        <a:ea typeface="Calibri" panose="020F0502020204030204" pitchFamily="34" charset="0"/>
                        <a:cs typeface="0 Homa" panose="00000400000000000000" pitchFamily="2" charset="-78"/>
                      </a:endParaRPr>
                    </a:p>
                  </a:txBody>
                  <a:tcPr marL="49494" marR="49494"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1">
                        <a:lnSpc>
                          <a:spcPct val="115000"/>
                        </a:lnSpc>
                        <a:spcAft>
                          <a:spcPts val="0"/>
                        </a:spcAft>
                      </a:pPr>
                      <a:r>
                        <a:rPr lang="fa-IR" sz="4000" dirty="0" smtClean="0">
                          <a:solidFill>
                            <a:srgbClr val="C00000"/>
                          </a:solidFill>
                          <a:effectLst/>
                          <a:cs typeface="0 Homa" panose="00000400000000000000" pitchFamily="2" charset="-78"/>
                        </a:rPr>
                        <a:t>1-1)</a:t>
                      </a:r>
                      <a:r>
                        <a:rPr lang="fa-IR" sz="4000" baseline="0" dirty="0" smtClean="0">
                          <a:solidFill>
                            <a:srgbClr val="C00000"/>
                          </a:solidFill>
                          <a:effectLst/>
                          <a:cs typeface="0 Homa" panose="00000400000000000000" pitchFamily="2" charset="-78"/>
                        </a:rPr>
                        <a:t> </a:t>
                      </a:r>
                      <a:r>
                        <a:rPr lang="fa-IR" sz="4000" dirty="0" smtClean="0">
                          <a:solidFill>
                            <a:srgbClr val="C00000"/>
                          </a:solidFill>
                          <a:effectLst/>
                          <a:cs typeface="0 Homa" panose="00000400000000000000" pitchFamily="2" charset="-78"/>
                        </a:rPr>
                        <a:t>حياطی</a:t>
                      </a:r>
                      <a:endParaRPr lang="en-US" sz="4000" dirty="0">
                        <a:solidFill>
                          <a:srgbClr val="C00000"/>
                        </a:solidFill>
                        <a:effectLst/>
                        <a:cs typeface="0 Homa" panose="00000400000000000000" pitchFamily="2" charset="-78"/>
                      </a:endParaRPr>
                    </a:p>
                    <a:p>
                      <a:pPr algn="just" rtl="1">
                        <a:lnSpc>
                          <a:spcPct val="115000"/>
                        </a:lnSpc>
                        <a:spcAft>
                          <a:spcPts val="0"/>
                        </a:spcAft>
                      </a:pPr>
                      <a:r>
                        <a:rPr lang="fa-IR" sz="4000" dirty="0" smtClean="0">
                          <a:solidFill>
                            <a:srgbClr val="C00000"/>
                          </a:solidFill>
                          <a:effectLst/>
                          <a:cs typeface="0 Homa" panose="00000400000000000000" pitchFamily="2" charset="-78"/>
                        </a:rPr>
                        <a:t>2-1) دستي </a:t>
                      </a:r>
                      <a:endParaRPr lang="en-US" sz="4000" dirty="0">
                        <a:solidFill>
                          <a:srgbClr val="C00000"/>
                        </a:solidFill>
                        <a:effectLst/>
                        <a:cs typeface="0 Homa" panose="00000400000000000000" pitchFamily="2" charset="-78"/>
                      </a:endParaRPr>
                    </a:p>
                    <a:p>
                      <a:pPr algn="just" rtl="1">
                        <a:lnSpc>
                          <a:spcPct val="115000"/>
                        </a:lnSpc>
                        <a:spcAft>
                          <a:spcPts val="0"/>
                        </a:spcAft>
                      </a:pPr>
                      <a:r>
                        <a:rPr lang="fa-IR" sz="4000" dirty="0" smtClean="0">
                          <a:solidFill>
                            <a:srgbClr val="C00000"/>
                          </a:solidFill>
                          <a:effectLst/>
                          <a:cs typeface="0 Homa" panose="00000400000000000000" pitchFamily="2" charset="-78"/>
                        </a:rPr>
                        <a:t>3-1)</a:t>
                      </a:r>
                      <a:r>
                        <a:rPr lang="fa-IR" sz="4000" baseline="0" dirty="0" smtClean="0">
                          <a:solidFill>
                            <a:srgbClr val="C00000"/>
                          </a:solidFill>
                          <a:effectLst/>
                          <a:cs typeface="0 Homa" panose="00000400000000000000" pitchFamily="2" charset="-78"/>
                        </a:rPr>
                        <a:t> </a:t>
                      </a:r>
                      <a:r>
                        <a:rPr lang="fa-IR" sz="4000" dirty="0" smtClean="0">
                          <a:solidFill>
                            <a:srgbClr val="C00000"/>
                          </a:solidFill>
                          <a:effectLst/>
                          <a:cs typeface="0 Homa" panose="00000400000000000000" pitchFamily="2" charset="-78"/>
                        </a:rPr>
                        <a:t>دسته </a:t>
                      </a:r>
                      <a:r>
                        <a:rPr lang="fa-IR" sz="4000" dirty="0">
                          <a:solidFill>
                            <a:srgbClr val="C00000"/>
                          </a:solidFill>
                          <a:effectLst/>
                          <a:cs typeface="0 Homa" panose="00000400000000000000" pitchFamily="2" charset="-78"/>
                        </a:rPr>
                        <a:t>بلند</a:t>
                      </a:r>
                      <a:endParaRPr lang="en-US" sz="4000" dirty="0">
                        <a:solidFill>
                          <a:srgbClr val="C00000"/>
                        </a:solidFill>
                        <a:effectLst/>
                        <a:cs typeface="0 Homa" panose="00000400000000000000" pitchFamily="2" charset="-78"/>
                      </a:endParaRPr>
                    </a:p>
                    <a:p>
                      <a:pPr algn="just" rtl="1">
                        <a:lnSpc>
                          <a:spcPct val="115000"/>
                        </a:lnSpc>
                        <a:spcAft>
                          <a:spcPts val="0"/>
                        </a:spcAft>
                      </a:pPr>
                      <a:r>
                        <a:rPr lang="fa-IR" sz="4000" dirty="0" smtClean="0">
                          <a:solidFill>
                            <a:srgbClr val="C00000"/>
                          </a:solidFill>
                          <a:effectLst/>
                          <a:cs typeface="0 Homa" panose="00000400000000000000" pitchFamily="2" charset="-78"/>
                        </a:rPr>
                        <a:t>4-1) برقي</a:t>
                      </a:r>
                      <a:endParaRPr lang="en-US" sz="4000" dirty="0">
                        <a:solidFill>
                          <a:srgbClr val="C00000"/>
                        </a:solidFill>
                        <a:effectLst/>
                        <a:latin typeface="Calibri" panose="020F0502020204030204" pitchFamily="34" charset="0"/>
                        <a:ea typeface="Calibri" panose="020F0502020204030204" pitchFamily="34" charset="0"/>
                        <a:cs typeface="0 Homa" panose="00000400000000000000" pitchFamily="2" charset="-78"/>
                      </a:endParaRPr>
                    </a:p>
                  </a:txBody>
                  <a:tcPr marL="49494" marR="49494"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3" name="Picture 2"/>
          <p:cNvPicPr>
            <a:picLocks noChangeAspect="1"/>
          </p:cNvPicPr>
          <p:nvPr/>
        </p:nvPicPr>
        <p:blipFill>
          <a:blip r:embed="rId2"/>
          <a:srcRect l="19231" r="12564"/>
          <a:stretch>
            <a:fillRect/>
          </a:stretch>
        </p:blipFill>
        <p:spPr>
          <a:xfrm>
            <a:off x="0" y="3886200"/>
            <a:ext cx="2987040" cy="2971800"/>
          </a:xfrm>
          <a:prstGeom prst="rect">
            <a:avLst/>
          </a:prstGeom>
          <a:ln>
            <a:noFill/>
          </a:ln>
          <a:effectLst>
            <a:softEdge rad="112500"/>
          </a:effectLst>
        </p:spPr>
      </p:pic>
      <p:pic>
        <p:nvPicPr>
          <p:cNvPr id="17410" name="Picture 2" descr="http://cdn.bartarinha.ir/files/fa/news/1391/9/23/130735_485.jpg"/>
          <p:cNvPicPr>
            <a:picLocks noChangeAspect="1" noChangeArrowheads="1"/>
          </p:cNvPicPr>
          <p:nvPr/>
        </p:nvPicPr>
        <p:blipFill>
          <a:blip r:embed="rId3"/>
          <a:srcRect r="45697"/>
          <a:stretch>
            <a:fillRect/>
          </a:stretch>
        </p:blipFill>
        <p:spPr bwMode="auto">
          <a:xfrm>
            <a:off x="0" y="0"/>
            <a:ext cx="3581400" cy="3870960"/>
          </a:xfrm>
          <a:prstGeom prst="rect">
            <a:avLst/>
          </a:prstGeom>
          <a:noFill/>
        </p:spPr>
      </p:pic>
    </p:spTree>
    <p:extLst>
      <p:ext uri="{BB962C8B-B14F-4D97-AF65-F5344CB8AC3E}">
        <p14:creationId xmlns:p14="http://schemas.microsoft.com/office/powerpoint/2010/main" val="121595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r="34918"/>
          <a:stretch>
            <a:fillRect/>
          </a:stretch>
        </p:blipFill>
        <p:spPr>
          <a:xfrm>
            <a:off x="3672840" y="0"/>
            <a:ext cx="2941320" cy="6858000"/>
          </a:xfrm>
          <a:prstGeom prst="rect">
            <a:avLst/>
          </a:prstGeom>
          <a:ln>
            <a:noFill/>
          </a:ln>
          <a:effectLst>
            <a:softEdge rad="112500"/>
          </a:effectLst>
        </p:spPr>
      </p:pic>
      <p:graphicFrame>
        <p:nvGraphicFramePr>
          <p:cNvPr id="5" name="Table 4"/>
          <p:cNvGraphicFramePr>
            <a:graphicFrameLocks noGrp="1"/>
          </p:cNvGraphicFramePr>
          <p:nvPr/>
        </p:nvGraphicFramePr>
        <p:xfrm>
          <a:off x="4765040" y="0"/>
          <a:ext cx="7426960" cy="5547360"/>
        </p:xfrm>
        <a:graphic>
          <a:graphicData uri="http://schemas.openxmlformats.org/drawingml/2006/table">
            <a:tbl>
              <a:tblPr rtl="1" firstRow="1" firstCol="1" bandRow="1">
                <a:tableStyleId>{2D5ABB26-0587-4C30-8999-92F81FD0307C}</a:tableStyleId>
              </a:tblPr>
              <a:tblGrid>
                <a:gridCol w="2794000"/>
                <a:gridCol w="4632960"/>
              </a:tblGrid>
              <a:tr h="5547360">
                <a:tc>
                  <a:txBody>
                    <a:bodyPr/>
                    <a:lstStyle/>
                    <a:p>
                      <a:pPr algn="r" rtl="1">
                        <a:lnSpc>
                          <a:spcPct val="115000"/>
                        </a:lnSpc>
                        <a:spcAft>
                          <a:spcPts val="0"/>
                        </a:spcAft>
                      </a:pPr>
                      <a:r>
                        <a:rPr lang="fa-IR" sz="4800" dirty="0">
                          <a:solidFill>
                            <a:srgbClr val="C00000"/>
                          </a:solidFill>
                          <a:effectLst/>
                          <a:cs typeface="0 Homa" panose="00000400000000000000" pitchFamily="2" charset="-78"/>
                        </a:rPr>
                        <a:t>3) خاك انداز</a:t>
                      </a:r>
                      <a:endParaRPr lang="en-US" sz="4800" dirty="0">
                        <a:solidFill>
                          <a:srgbClr val="C00000"/>
                        </a:solidFill>
                        <a:effectLst/>
                        <a:latin typeface="Calibri" panose="020F0502020204030204" pitchFamily="34" charset="0"/>
                        <a:ea typeface="Calibri" panose="020F0502020204030204" pitchFamily="34" charset="0"/>
                        <a:cs typeface="0 Homa" panose="00000400000000000000" pitchFamily="2" charset="-78"/>
                      </a:endParaRPr>
                    </a:p>
                  </a:txBody>
                  <a:tcPr marL="49494" marR="49494" marT="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rtl="1">
                        <a:lnSpc>
                          <a:spcPct val="115000"/>
                        </a:lnSpc>
                        <a:spcAft>
                          <a:spcPts val="0"/>
                        </a:spcAft>
                      </a:pPr>
                      <a:endParaRPr lang="fa-IR" sz="4800" dirty="0" smtClean="0">
                        <a:solidFill>
                          <a:srgbClr val="C00000"/>
                        </a:solidFill>
                        <a:effectLst/>
                        <a:cs typeface="0 Homa" panose="00000400000000000000" pitchFamily="2" charset="-78"/>
                      </a:endParaRPr>
                    </a:p>
                    <a:p>
                      <a:pPr algn="just" rtl="1">
                        <a:lnSpc>
                          <a:spcPct val="115000"/>
                        </a:lnSpc>
                        <a:spcAft>
                          <a:spcPts val="0"/>
                        </a:spcAft>
                      </a:pPr>
                      <a:endParaRPr lang="fa-IR" sz="4800" dirty="0" smtClean="0">
                        <a:solidFill>
                          <a:srgbClr val="C00000"/>
                        </a:solidFill>
                        <a:effectLst/>
                        <a:cs typeface="0 Homa" panose="00000400000000000000" pitchFamily="2" charset="-78"/>
                      </a:endParaRPr>
                    </a:p>
                    <a:p>
                      <a:pPr algn="just" rtl="1">
                        <a:lnSpc>
                          <a:spcPct val="115000"/>
                        </a:lnSpc>
                        <a:spcAft>
                          <a:spcPts val="0"/>
                        </a:spcAft>
                      </a:pPr>
                      <a:r>
                        <a:rPr lang="fa-IR" sz="4800" dirty="0" smtClean="0">
                          <a:solidFill>
                            <a:srgbClr val="C00000"/>
                          </a:solidFill>
                          <a:effectLst/>
                          <a:cs typeface="0 Homa" panose="00000400000000000000" pitchFamily="2" charset="-78"/>
                        </a:rPr>
                        <a:t>1-3) دستي </a:t>
                      </a:r>
                      <a:endParaRPr lang="en-US" sz="4800" dirty="0">
                        <a:solidFill>
                          <a:srgbClr val="C00000"/>
                        </a:solidFill>
                        <a:effectLst/>
                        <a:cs typeface="0 Homa" panose="00000400000000000000" pitchFamily="2" charset="-78"/>
                      </a:endParaRPr>
                    </a:p>
                    <a:p>
                      <a:pPr algn="just" rtl="1">
                        <a:lnSpc>
                          <a:spcPct val="115000"/>
                        </a:lnSpc>
                        <a:spcAft>
                          <a:spcPts val="0"/>
                        </a:spcAft>
                      </a:pPr>
                      <a:r>
                        <a:rPr lang="fa-IR" sz="4800" dirty="0" smtClean="0">
                          <a:solidFill>
                            <a:srgbClr val="C00000"/>
                          </a:solidFill>
                          <a:effectLst/>
                          <a:cs typeface="0 Homa" panose="00000400000000000000" pitchFamily="2" charset="-78"/>
                        </a:rPr>
                        <a:t>2-3) دسته </a:t>
                      </a:r>
                      <a:r>
                        <a:rPr lang="fa-IR" sz="4800" dirty="0">
                          <a:solidFill>
                            <a:srgbClr val="C00000"/>
                          </a:solidFill>
                          <a:effectLst/>
                          <a:cs typeface="0 Homa" panose="00000400000000000000" pitchFamily="2" charset="-78"/>
                        </a:rPr>
                        <a:t>دار</a:t>
                      </a:r>
                      <a:endParaRPr lang="en-US" sz="4800" dirty="0">
                        <a:solidFill>
                          <a:srgbClr val="C00000"/>
                        </a:solidFill>
                        <a:effectLst/>
                        <a:latin typeface="Calibri" panose="020F0502020204030204" pitchFamily="34" charset="0"/>
                        <a:ea typeface="Calibri" panose="020F0502020204030204" pitchFamily="34" charset="0"/>
                        <a:cs typeface="0 Homa" panose="00000400000000000000" pitchFamily="2" charset="-78"/>
                      </a:endParaRPr>
                    </a:p>
                  </a:txBody>
                  <a:tcPr marL="49494" marR="49494"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1026" name="Picture 2" descr="http://www.clard.com/mahsun/images/mahsun/products/both/3-jaroob-bores/6-khakandaz-tak-dasti/Layer-2.jpg"/>
          <p:cNvPicPr>
            <a:picLocks noChangeAspect="1" noChangeArrowheads="1"/>
          </p:cNvPicPr>
          <p:nvPr/>
        </p:nvPicPr>
        <p:blipFill>
          <a:blip r:embed="rId3"/>
          <a:srcRect l="12033" r="11758"/>
          <a:stretch>
            <a:fillRect/>
          </a:stretch>
        </p:blipFill>
        <p:spPr bwMode="auto">
          <a:xfrm>
            <a:off x="0" y="0"/>
            <a:ext cx="3657600" cy="470916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pokshoofom.com/sites/default/files/products/79.png"/>
          <p:cNvPicPr>
            <a:picLocks noChangeAspect="1" noChangeArrowheads="1"/>
          </p:cNvPicPr>
          <p:nvPr/>
        </p:nvPicPr>
        <p:blipFill>
          <a:blip r:embed="rId2"/>
          <a:srcRect r="3403"/>
          <a:stretch>
            <a:fillRect/>
          </a:stretch>
        </p:blipFill>
        <p:spPr bwMode="auto">
          <a:xfrm>
            <a:off x="3996055" y="3215640"/>
            <a:ext cx="4416425" cy="3642360"/>
          </a:xfrm>
          <a:prstGeom prst="rect">
            <a:avLst/>
          </a:prstGeom>
          <a:noFill/>
        </p:spPr>
      </p:pic>
      <p:sp>
        <p:nvSpPr>
          <p:cNvPr id="10" name="Subtitle 9"/>
          <p:cNvSpPr>
            <a:spLocks noGrp="1"/>
          </p:cNvSpPr>
          <p:nvPr>
            <p:ph type="subTitle" idx="1"/>
          </p:nvPr>
        </p:nvSpPr>
        <p:spPr>
          <a:xfrm>
            <a:off x="4709160" y="0"/>
            <a:ext cx="7482840" cy="6858000"/>
          </a:xfrm>
        </p:spPr>
        <p:txBody>
          <a:bodyPr>
            <a:normAutofit/>
          </a:bodyPr>
          <a:lstStyle/>
          <a:p>
            <a:pPr algn="r"/>
            <a:endParaRPr lang="fa-IR" sz="4400" dirty="0" smtClean="0">
              <a:cs typeface="B Titr" pitchFamily="2" charset="-78"/>
            </a:endParaRPr>
          </a:p>
          <a:p>
            <a:pPr algn="r"/>
            <a:r>
              <a:rPr lang="fa-IR" sz="4400" dirty="0" smtClean="0">
                <a:cs typeface="B Titr" pitchFamily="2" charset="-78"/>
              </a:rPr>
              <a:t>                        1-3)نخی</a:t>
            </a:r>
          </a:p>
          <a:p>
            <a:pPr algn="r"/>
            <a:r>
              <a:rPr lang="fa-IR" sz="4400" dirty="0" smtClean="0">
                <a:cs typeface="B Titr" pitchFamily="2" charset="-78"/>
              </a:rPr>
              <a:t>3)طی            2-3)گونی                         </a:t>
            </a:r>
          </a:p>
          <a:p>
            <a:pPr algn="r"/>
            <a:r>
              <a:rPr lang="fa-IR" sz="4400" dirty="0" smtClean="0">
                <a:cs typeface="B Titr" pitchFamily="2" charset="-78"/>
              </a:rPr>
              <a:t>                        3-3)حوله ای</a:t>
            </a:r>
          </a:p>
          <a:p>
            <a:pPr algn="r"/>
            <a:endParaRPr lang="en-US" sz="4400" dirty="0">
              <a:cs typeface="B Titr" pitchFamily="2" charset="-78"/>
            </a:endParaRPr>
          </a:p>
        </p:txBody>
      </p:sp>
      <p:pic>
        <p:nvPicPr>
          <p:cNvPr id="2050" name="Picture 2" descr="http://taleblooplastic.ir/wp-content/uploads/2013/12/%D8%B7%DB%8C-%D8%AD%D9%88%D9%84%D9%87-%D8%A7%DB%8C.jpg"/>
          <p:cNvPicPr>
            <a:picLocks noChangeAspect="1" noChangeArrowheads="1"/>
          </p:cNvPicPr>
          <p:nvPr/>
        </p:nvPicPr>
        <p:blipFill>
          <a:blip r:embed="rId3"/>
          <a:srcRect t="12875" b="14249"/>
          <a:stretch>
            <a:fillRect/>
          </a:stretch>
        </p:blipFill>
        <p:spPr bwMode="auto">
          <a:xfrm>
            <a:off x="8448675" y="3200400"/>
            <a:ext cx="3743325" cy="3657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6480" y="0"/>
            <a:ext cx="9875520" cy="6858000"/>
          </a:xfrm>
        </p:spPr>
        <p:txBody>
          <a:bodyPr>
            <a:noAutofit/>
          </a:bodyPr>
          <a:lstStyle/>
          <a:p>
            <a:pPr marL="0" indent="0" fontAlgn="t">
              <a:buNone/>
            </a:pPr>
            <a:r>
              <a:rPr lang="fa-IR" sz="3600" dirty="0">
                <a:solidFill>
                  <a:srgbClr val="7030A0"/>
                </a:solidFill>
                <a:cs typeface="0 Homa" panose="00000400000000000000" pitchFamily="2" charset="-78"/>
              </a:rPr>
              <a:t>4) سطل </a:t>
            </a:r>
            <a:r>
              <a:rPr lang="fa-IR" sz="3600" dirty="0" smtClean="0">
                <a:solidFill>
                  <a:srgbClr val="7030A0"/>
                </a:solidFill>
                <a:cs typeface="0 Homa" panose="00000400000000000000" pitchFamily="2" charset="-78"/>
              </a:rPr>
              <a:t>آب</a:t>
            </a:r>
            <a:endParaRPr lang="fa-IR" sz="3600" dirty="0">
              <a:solidFill>
                <a:srgbClr val="7030A0"/>
              </a:solidFill>
              <a:cs typeface="0 Homa" panose="00000400000000000000" pitchFamily="2" charset="-78"/>
            </a:endParaRPr>
          </a:p>
          <a:p>
            <a:pPr marL="0" indent="0" fontAlgn="t">
              <a:buNone/>
            </a:pPr>
            <a:r>
              <a:rPr lang="fa-IR" sz="3600" dirty="0">
                <a:solidFill>
                  <a:srgbClr val="7030A0"/>
                </a:solidFill>
                <a:cs typeface="0 Homa" panose="00000400000000000000" pitchFamily="2" charset="-78"/>
              </a:rPr>
              <a:t>5) برس </a:t>
            </a:r>
            <a:r>
              <a:rPr lang="fa-IR" sz="3600" dirty="0" smtClean="0">
                <a:solidFill>
                  <a:srgbClr val="7030A0"/>
                </a:solidFill>
                <a:cs typeface="0 Homa" panose="00000400000000000000" pitchFamily="2" charset="-78"/>
              </a:rPr>
              <a:t>نظافت</a:t>
            </a:r>
            <a:endParaRPr lang="fa-IR" sz="3600" dirty="0">
              <a:solidFill>
                <a:srgbClr val="7030A0"/>
              </a:solidFill>
              <a:cs typeface="0 Homa" panose="00000400000000000000" pitchFamily="2" charset="-78"/>
            </a:endParaRPr>
          </a:p>
          <a:p>
            <a:pPr marL="0" indent="0" fontAlgn="t">
              <a:buNone/>
            </a:pPr>
            <a:r>
              <a:rPr lang="fa-IR" sz="3600" dirty="0">
                <a:solidFill>
                  <a:srgbClr val="7030A0"/>
                </a:solidFill>
                <a:cs typeface="0 Homa" panose="00000400000000000000" pitchFamily="2" charset="-78"/>
              </a:rPr>
              <a:t>6) </a:t>
            </a:r>
            <a:r>
              <a:rPr lang="fa-IR" sz="3600" dirty="0" smtClean="0">
                <a:solidFill>
                  <a:srgbClr val="7030A0"/>
                </a:solidFill>
                <a:cs typeface="0 Homa" panose="00000400000000000000" pitchFamily="2" charset="-78"/>
              </a:rPr>
              <a:t>كاردك</a:t>
            </a:r>
            <a:endParaRPr lang="fa-IR" sz="3600" dirty="0">
              <a:solidFill>
                <a:srgbClr val="7030A0"/>
              </a:solidFill>
              <a:cs typeface="0 Homa" panose="00000400000000000000" pitchFamily="2" charset="-78"/>
            </a:endParaRPr>
          </a:p>
          <a:p>
            <a:pPr marL="0" indent="0" fontAlgn="t">
              <a:buNone/>
            </a:pPr>
            <a:r>
              <a:rPr lang="fa-IR" sz="3600" dirty="0">
                <a:solidFill>
                  <a:srgbClr val="7030A0"/>
                </a:solidFill>
                <a:cs typeface="0 Homa" panose="00000400000000000000" pitchFamily="2" charset="-78"/>
              </a:rPr>
              <a:t>7) </a:t>
            </a:r>
            <a:r>
              <a:rPr lang="fa-IR" sz="3600" dirty="0" smtClean="0">
                <a:solidFill>
                  <a:srgbClr val="7030A0"/>
                </a:solidFill>
                <a:cs typeface="0 Homa" panose="00000400000000000000" pitchFamily="2" charset="-78"/>
              </a:rPr>
              <a:t>ابر</a:t>
            </a:r>
            <a:endParaRPr lang="fa-IR" sz="3600" dirty="0">
              <a:solidFill>
                <a:srgbClr val="7030A0"/>
              </a:solidFill>
              <a:cs typeface="0 Homa" panose="00000400000000000000" pitchFamily="2" charset="-78"/>
            </a:endParaRPr>
          </a:p>
          <a:p>
            <a:pPr marL="0" indent="0" fontAlgn="t">
              <a:buNone/>
            </a:pPr>
            <a:r>
              <a:rPr lang="fa-IR" sz="3600" dirty="0">
                <a:solidFill>
                  <a:srgbClr val="7030A0"/>
                </a:solidFill>
                <a:cs typeface="0 Homa" panose="00000400000000000000" pitchFamily="2" charset="-78"/>
              </a:rPr>
              <a:t>8) </a:t>
            </a:r>
            <a:r>
              <a:rPr lang="fa-IR" sz="3600" dirty="0" smtClean="0">
                <a:solidFill>
                  <a:srgbClr val="7030A0"/>
                </a:solidFill>
                <a:cs typeface="0 Homa" panose="00000400000000000000" pitchFamily="2" charset="-78"/>
              </a:rPr>
              <a:t>اسكاچ</a:t>
            </a:r>
            <a:endParaRPr lang="fa-IR" sz="3600" dirty="0">
              <a:solidFill>
                <a:srgbClr val="7030A0"/>
              </a:solidFill>
              <a:cs typeface="0 Homa" panose="00000400000000000000" pitchFamily="2" charset="-78"/>
            </a:endParaRPr>
          </a:p>
          <a:p>
            <a:pPr marL="0" indent="0" fontAlgn="t">
              <a:buNone/>
            </a:pPr>
            <a:r>
              <a:rPr lang="fa-IR" sz="3600" dirty="0">
                <a:solidFill>
                  <a:srgbClr val="7030A0"/>
                </a:solidFill>
                <a:cs typeface="0 Homa" panose="00000400000000000000" pitchFamily="2" charset="-78"/>
              </a:rPr>
              <a:t>9) </a:t>
            </a:r>
            <a:r>
              <a:rPr lang="fa-IR" sz="3600" dirty="0" smtClean="0">
                <a:solidFill>
                  <a:srgbClr val="7030A0"/>
                </a:solidFill>
                <a:cs typeface="0 Homa" panose="00000400000000000000" pitchFamily="2" charset="-78"/>
              </a:rPr>
              <a:t>دستكش</a:t>
            </a:r>
            <a:endParaRPr lang="fa-IR" sz="3600" dirty="0">
              <a:solidFill>
                <a:srgbClr val="7030A0"/>
              </a:solidFill>
              <a:cs typeface="0 Homa" panose="00000400000000000000" pitchFamily="2" charset="-78"/>
            </a:endParaRPr>
          </a:p>
          <a:p>
            <a:pPr marL="0" indent="0" fontAlgn="t">
              <a:buNone/>
            </a:pPr>
            <a:r>
              <a:rPr lang="fa-IR" sz="3600" dirty="0">
                <a:solidFill>
                  <a:srgbClr val="7030A0"/>
                </a:solidFill>
                <a:cs typeface="0 Homa" panose="00000400000000000000" pitchFamily="2" charset="-78"/>
              </a:rPr>
              <a:t>10) </a:t>
            </a:r>
            <a:r>
              <a:rPr lang="fa-IR" sz="3600" dirty="0" smtClean="0">
                <a:solidFill>
                  <a:srgbClr val="7030A0"/>
                </a:solidFill>
                <a:cs typeface="0 Homa" panose="00000400000000000000" pitchFamily="2" charset="-78"/>
              </a:rPr>
              <a:t>دستمال</a:t>
            </a:r>
            <a:endParaRPr lang="fa-IR" sz="3600" dirty="0">
              <a:solidFill>
                <a:srgbClr val="7030A0"/>
              </a:solidFill>
              <a:cs typeface="0 Homa" panose="00000400000000000000" pitchFamily="2" charset="-78"/>
            </a:endParaRPr>
          </a:p>
          <a:p>
            <a:pPr marL="0" indent="0" fontAlgn="t">
              <a:buNone/>
            </a:pPr>
            <a:r>
              <a:rPr lang="fa-IR" sz="3600" dirty="0">
                <a:solidFill>
                  <a:srgbClr val="7030A0"/>
                </a:solidFill>
                <a:cs typeface="0 Homa" panose="00000400000000000000" pitchFamily="2" charset="-78"/>
              </a:rPr>
              <a:t>11) آب جمع كن </a:t>
            </a:r>
            <a:r>
              <a:rPr lang="fa-IR" sz="3600" dirty="0" smtClean="0">
                <a:solidFill>
                  <a:srgbClr val="7030A0"/>
                </a:solidFill>
                <a:cs typeface="0 Homa" panose="00000400000000000000" pitchFamily="2" charset="-78"/>
              </a:rPr>
              <a:t>كف</a:t>
            </a:r>
            <a:endParaRPr lang="fa-IR" sz="3600" dirty="0">
              <a:solidFill>
                <a:srgbClr val="7030A0"/>
              </a:solidFill>
              <a:cs typeface="0 Homa" panose="00000400000000000000" pitchFamily="2" charset="-78"/>
            </a:endParaRPr>
          </a:p>
          <a:p>
            <a:pPr marL="0" indent="0" fontAlgn="t">
              <a:buNone/>
            </a:pPr>
            <a:r>
              <a:rPr lang="fa-IR" sz="3600" dirty="0">
                <a:solidFill>
                  <a:srgbClr val="7030A0"/>
                </a:solidFill>
                <a:cs typeface="0 Homa" panose="00000400000000000000" pitchFamily="2" charset="-78"/>
              </a:rPr>
              <a:t>12) آب جمع كن شيشه </a:t>
            </a:r>
          </a:p>
          <a:p>
            <a:pPr marL="0" indent="0" fontAlgn="t">
              <a:buNone/>
            </a:pPr>
            <a:r>
              <a:rPr lang="fa-IR" sz="3600" dirty="0">
                <a:solidFill>
                  <a:srgbClr val="7030A0"/>
                </a:solidFill>
                <a:cs typeface="0 Homa" panose="00000400000000000000" pitchFamily="2" charset="-78"/>
              </a:rPr>
              <a:t>13) تيغ دسته </a:t>
            </a:r>
            <a:r>
              <a:rPr lang="fa-IR" sz="3600" dirty="0" smtClean="0">
                <a:solidFill>
                  <a:srgbClr val="7030A0"/>
                </a:solidFill>
                <a:cs typeface="0 Homa" panose="00000400000000000000" pitchFamily="2" charset="-78"/>
              </a:rPr>
              <a:t>دار</a:t>
            </a:r>
          </a:p>
          <a:p>
            <a:pPr marL="0" indent="0" fontAlgn="t">
              <a:buNone/>
            </a:pPr>
            <a:r>
              <a:rPr lang="fa-IR" sz="3600" dirty="0" smtClean="0">
                <a:solidFill>
                  <a:srgbClr val="7030A0"/>
                </a:solidFill>
                <a:cs typeface="0 Homa" panose="00000400000000000000" pitchFamily="2" charset="-78"/>
              </a:rPr>
              <a:t>14) ترولی مخصوص نظافت</a:t>
            </a:r>
            <a:endParaRPr lang="fa-IR" sz="3600" dirty="0">
              <a:solidFill>
                <a:srgbClr val="7030A0"/>
              </a:solidFill>
              <a:cs typeface="0 Homa" panose="00000400000000000000" pitchFamily="2" charset="-78"/>
            </a:endParaRPr>
          </a:p>
        </p:txBody>
      </p:sp>
      <p:pic>
        <p:nvPicPr>
          <p:cNvPr id="16386" name="Picture 2" descr="http://www.cleanmiddleeast.ae/editor_files/image/Sept2010/cover%20story/02.jpg"/>
          <p:cNvPicPr>
            <a:picLocks noChangeAspect="1" noChangeArrowheads="1"/>
          </p:cNvPicPr>
          <p:nvPr/>
        </p:nvPicPr>
        <p:blipFill>
          <a:blip r:embed="rId2"/>
          <a:srcRect r="26942"/>
          <a:stretch>
            <a:fillRect/>
          </a:stretch>
        </p:blipFill>
        <p:spPr bwMode="auto">
          <a:xfrm>
            <a:off x="0" y="3566160"/>
            <a:ext cx="4114800" cy="3291840"/>
          </a:xfrm>
          <a:prstGeom prst="rect">
            <a:avLst/>
          </a:prstGeom>
          <a:noFill/>
        </p:spPr>
      </p:pic>
      <p:pic>
        <p:nvPicPr>
          <p:cNvPr id="16388" name="Picture 4" descr="http://www.ajproducts.co.uk/Archive/ASE/ProductArchive/25071/25071_1_0.jpg"/>
          <p:cNvPicPr>
            <a:picLocks noChangeAspect="1" noChangeArrowheads="1"/>
          </p:cNvPicPr>
          <p:nvPr/>
        </p:nvPicPr>
        <p:blipFill>
          <a:blip r:embed="rId3"/>
          <a:srcRect l="26785" r="24767"/>
          <a:stretch>
            <a:fillRect/>
          </a:stretch>
        </p:blipFill>
        <p:spPr bwMode="auto">
          <a:xfrm>
            <a:off x="1004515" y="137160"/>
            <a:ext cx="3352800" cy="3291840"/>
          </a:xfrm>
          <a:prstGeom prst="rect">
            <a:avLst/>
          </a:prstGeom>
          <a:noFill/>
        </p:spPr>
      </p:pic>
    </p:spTree>
    <p:extLst>
      <p:ext uri="{BB962C8B-B14F-4D97-AF65-F5344CB8AC3E}">
        <p14:creationId xmlns:p14="http://schemas.microsoft.com/office/powerpoint/2010/main" val="63448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 calcmode="lin" valueType="num">
                                      <p:cBhvr>
                                        <p:cTn id="8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0"/>
            <a:ext cx="5166360" cy="4427220"/>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4171125856"/>
              </p:ext>
            </p:extLst>
          </p:nvPr>
        </p:nvGraphicFramePr>
        <p:xfrm>
          <a:off x="1112520" y="215898"/>
          <a:ext cx="11079480" cy="6245862"/>
        </p:xfrm>
        <a:graphic>
          <a:graphicData uri="http://schemas.openxmlformats.org/drawingml/2006/table">
            <a:tbl>
              <a:tblPr rtl="1" firstRow="1" firstCol="1" bandRow="1">
                <a:tableStyleId>{2D5ABB26-0587-4C30-8999-92F81FD0307C}</a:tableStyleId>
              </a:tblPr>
              <a:tblGrid>
                <a:gridCol w="2697480"/>
                <a:gridCol w="8382000"/>
              </a:tblGrid>
              <a:tr h="892266">
                <a:tc rowSpan="7">
                  <a:txBody>
                    <a:bodyPr/>
                    <a:lstStyle/>
                    <a:p>
                      <a:pPr algn="r" rtl="1">
                        <a:lnSpc>
                          <a:spcPct val="115000"/>
                        </a:lnSpc>
                        <a:spcAft>
                          <a:spcPts val="0"/>
                        </a:spcAft>
                      </a:pPr>
                      <a:endParaRPr lang="fa-IR" sz="3600" dirty="0" smtClean="0">
                        <a:effectLst/>
                        <a:cs typeface="0 Bardiya Bold" panose="00000700000000000000" pitchFamily="2" charset="-78"/>
                      </a:endParaRPr>
                    </a:p>
                    <a:p>
                      <a:pPr algn="r" rtl="1">
                        <a:lnSpc>
                          <a:spcPct val="115000"/>
                        </a:lnSpc>
                        <a:spcAft>
                          <a:spcPts val="0"/>
                        </a:spcAft>
                      </a:pPr>
                      <a:r>
                        <a:rPr lang="fa-IR" sz="3600" dirty="0" smtClean="0">
                          <a:effectLst/>
                          <a:cs typeface="0 Bardiya Bold" panose="00000700000000000000" pitchFamily="2" charset="-78"/>
                        </a:rPr>
                        <a:t>15) </a:t>
                      </a:r>
                      <a:r>
                        <a:rPr lang="fa-IR" sz="3600" dirty="0">
                          <a:effectLst/>
                          <a:cs typeface="0 Bardiya Bold" panose="00000700000000000000" pitchFamily="2" charset="-78"/>
                        </a:rPr>
                        <a:t>مواد نظافت</a:t>
                      </a:r>
                      <a:endParaRPr lang="en-US" sz="3600" dirty="0">
                        <a:effectLst/>
                        <a:latin typeface="Calibri" panose="020F0502020204030204" pitchFamily="34" charset="0"/>
                        <a:ea typeface="Calibri" panose="020F0502020204030204" pitchFamily="34" charset="0"/>
                        <a:cs typeface="0 Bardiya Bold" panose="00000700000000000000" pitchFamily="2" charset="-78"/>
                      </a:endParaRPr>
                    </a:p>
                  </a:txBody>
                  <a:tcPr marL="68580" marR="68580" marT="0" marB="0" anchor="ctr"/>
                </a:tc>
                <a:tc>
                  <a:txBody>
                    <a:bodyPr/>
                    <a:lstStyle/>
                    <a:p>
                      <a:pPr algn="just" rtl="1">
                        <a:lnSpc>
                          <a:spcPct val="115000"/>
                        </a:lnSpc>
                        <a:spcAft>
                          <a:spcPts val="0"/>
                        </a:spcAft>
                      </a:pPr>
                      <a:r>
                        <a:rPr lang="fa-IR" sz="3600" dirty="0">
                          <a:solidFill>
                            <a:srgbClr val="002060"/>
                          </a:solidFill>
                          <a:effectLst/>
                          <a:cs typeface="0 Bardiya Bold" panose="00000700000000000000" pitchFamily="2" charset="-78"/>
                        </a:rPr>
                        <a:t>1-15) مايع صابون ( دست شويي و شيرآلات)</a:t>
                      </a:r>
                      <a:endParaRPr lang="en-US" sz="3600" dirty="0">
                        <a:solidFill>
                          <a:srgbClr val="002060"/>
                        </a:solidFill>
                        <a:effectLst/>
                        <a:latin typeface="Calibri" panose="020F0502020204030204" pitchFamily="34" charset="0"/>
                        <a:ea typeface="Calibri" panose="020F0502020204030204" pitchFamily="34" charset="0"/>
                        <a:cs typeface="0 Bardiya Bold" panose="00000700000000000000" pitchFamily="2" charset="-78"/>
                      </a:endParaRPr>
                    </a:p>
                  </a:txBody>
                  <a:tcPr marL="68580" marR="68580" marT="0" marB="0"/>
                </a:tc>
              </a:tr>
              <a:tr h="892266">
                <a:tc vMerge="1">
                  <a:txBody>
                    <a:bodyPr/>
                    <a:lstStyle/>
                    <a:p>
                      <a:pPr rtl="1"/>
                      <a:endParaRPr lang="fa-IR"/>
                    </a:p>
                  </a:txBody>
                  <a:tcPr/>
                </a:tc>
                <a:tc>
                  <a:txBody>
                    <a:bodyPr/>
                    <a:lstStyle/>
                    <a:p>
                      <a:pPr algn="just" rtl="1">
                        <a:lnSpc>
                          <a:spcPct val="115000"/>
                        </a:lnSpc>
                        <a:spcAft>
                          <a:spcPts val="0"/>
                        </a:spcAft>
                      </a:pPr>
                      <a:r>
                        <a:rPr lang="fa-IR" sz="3600" dirty="0">
                          <a:solidFill>
                            <a:srgbClr val="002060"/>
                          </a:solidFill>
                          <a:effectLst/>
                          <a:cs typeface="0 Bardiya Bold" panose="00000700000000000000" pitchFamily="2" charset="-78"/>
                        </a:rPr>
                        <a:t>2-15) مايع ظرفشويي</a:t>
                      </a:r>
                      <a:endParaRPr lang="en-US" sz="3600" dirty="0">
                        <a:solidFill>
                          <a:srgbClr val="002060"/>
                        </a:solidFill>
                        <a:effectLst/>
                        <a:latin typeface="Calibri" panose="020F0502020204030204" pitchFamily="34" charset="0"/>
                        <a:ea typeface="Calibri" panose="020F0502020204030204" pitchFamily="34" charset="0"/>
                        <a:cs typeface="0 Bardiya Bold" panose="00000700000000000000" pitchFamily="2" charset="-78"/>
                      </a:endParaRPr>
                    </a:p>
                  </a:txBody>
                  <a:tcPr marL="68580" marR="68580" marT="0" marB="0"/>
                </a:tc>
              </a:tr>
              <a:tr h="892266">
                <a:tc vMerge="1">
                  <a:txBody>
                    <a:bodyPr/>
                    <a:lstStyle/>
                    <a:p>
                      <a:pPr rtl="1"/>
                      <a:endParaRPr lang="fa-IR"/>
                    </a:p>
                  </a:txBody>
                  <a:tcPr/>
                </a:tc>
                <a:tc>
                  <a:txBody>
                    <a:bodyPr/>
                    <a:lstStyle/>
                    <a:p>
                      <a:pPr algn="just" rtl="1">
                        <a:lnSpc>
                          <a:spcPct val="115000"/>
                        </a:lnSpc>
                        <a:spcAft>
                          <a:spcPts val="0"/>
                        </a:spcAft>
                      </a:pPr>
                      <a:r>
                        <a:rPr lang="fa-IR" sz="3600" dirty="0">
                          <a:solidFill>
                            <a:srgbClr val="002060"/>
                          </a:solidFill>
                          <a:effectLst/>
                          <a:cs typeface="0 Bardiya Bold" panose="00000700000000000000" pitchFamily="2" charset="-78"/>
                        </a:rPr>
                        <a:t>3-15) مايع پاك كننده شيرآلات و استيل </a:t>
                      </a:r>
                      <a:endParaRPr lang="en-US" sz="3600" dirty="0">
                        <a:solidFill>
                          <a:srgbClr val="002060"/>
                        </a:solidFill>
                        <a:effectLst/>
                        <a:latin typeface="Calibri" panose="020F0502020204030204" pitchFamily="34" charset="0"/>
                        <a:ea typeface="Calibri" panose="020F0502020204030204" pitchFamily="34" charset="0"/>
                        <a:cs typeface="0 Bardiya Bold" panose="00000700000000000000" pitchFamily="2" charset="-78"/>
                      </a:endParaRPr>
                    </a:p>
                  </a:txBody>
                  <a:tcPr marL="68580" marR="68580" marT="0" marB="0"/>
                </a:tc>
              </a:tr>
              <a:tr h="892266">
                <a:tc vMerge="1">
                  <a:txBody>
                    <a:bodyPr/>
                    <a:lstStyle/>
                    <a:p>
                      <a:pPr rtl="1"/>
                      <a:endParaRPr lang="fa-IR"/>
                    </a:p>
                  </a:txBody>
                  <a:tcPr/>
                </a:tc>
                <a:tc>
                  <a:txBody>
                    <a:bodyPr/>
                    <a:lstStyle/>
                    <a:p>
                      <a:pPr algn="just" rtl="1">
                        <a:lnSpc>
                          <a:spcPct val="115000"/>
                        </a:lnSpc>
                        <a:spcAft>
                          <a:spcPts val="0"/>
                        </a:spcAft>
                      </a:pPr>
                      <a:r>
                        <a:rPr lang="fa-IR" sz="3600" dirty="0">
                          <a:solidFill>
                            <a:srgbClr val="002060"/>
                          </a:solidFill>
                          <a:effectLst/>
                          <a:cs typeface="0 Bardiya Bold" panose="00000700000000000000" pitchFamily="2" charset="-78"/>
                        </a:rPr>
                        <a:t>4-15) مايع سفيد كننده </a:t>
                      </a:r>
                      <a:endParaRPr lang="en-US" sz="3600" dirty="0">
                        <a:solidFill>
                          <a:srgbClr val="002060"/>
                        </a:solidFill>
                        <a:effectLst/>
                        <a:latin typeface="Calibri" panose="020F0502020204030204" pitchFamily="34" charset="0"/>
                        <a:ea typeface="Calibri" panose="020F0502020204030204" pitchFamily="34" charset="0"/>
                        <a:cs typeface="0 Bardiya Bold" panose="00000700000000000000" pitchFamily="2" charset="-78"/>
                      </a:endParaRPr>
                    </a:p>
                  </a:txBody>
                  <a:tcPr marL="68580" marR="68580" marT="0" marB="0"/>
                </a:tc>
              </a:tr>
              <a:tr h="892266">
                <a:tc vMerge="1">
                  <a:txBody>
                    <a:bodyPr/>
                    <a:lstStyle/>
                    <a:p>
                      <a:pPr rtl="1"/>
                      <a:endParaRPr lang="fa-IR"/>
                    </a:p>
                  </a:txBody>
                  <a:tcPr/>
                </a:tc>
                <a:tc>
                  <a:txBody>
                    <a:bodyPr/>
                    <a:lstStyle/>
                    <a:p>
                      <a:pPr algn="just" rtl="1">
                        <a:lnSpc>
                          <a:spcPct val="115000"/>
                        </a:lnSpc>
                        <a:spcAft>
                          <a:spcPts val="0"/>
                        </a:spcAft>
                      </a:pPr>
                      <a:r>
                        <a:rPr lang="fa-IR" sz="3600" dirty="0">
                          <a:solidFill>
                            <a:srgbClr val="002060"/>
                          </a:solidFill>
                          <a:effectLst/>
                          <a:cs typeface="0 Bardiya Bold" panose="00000700000000000000" pitchFamily="2" charset="-78"/>
                        </a:rPr>
                        <a:t>5-15) مايع لكه بر</a:t>
                      </a:r>
                      <a:endParaRPr lang="en-US" sz="3600" dirty="0">
                        <a:solidFill>
                          <a:srgbClr val="002060"/>
                        </a:solidFill>
                        <a:effectLst/>
                        <a:latin typeface="Calibri" panose="020F0502020204030204" pitchFamily="34" charset="0"/>
                        <a:ea typeface="Calibri" panose="020F0502020204030204" pitchFamily="34" charset="0"/>
                        <a:cs typeface="0 Bardiya Bold" panose="00000700000000000000" pitchFamily="2" charset="-78"/>
                      </a:endParaRPr>
                    </a:p>
                  </a:txBody>
                  <a:tcPr marL="68580" marR="68580" marT="0" marB="0"/>
                </a:tc>
              </a:tr>
              <a:tr h="892266">
                <a:tc vMerge="1">
                  <a:txBody>
                    <a:bodyPr/>
                    <a:lstStyle/>
                    <a:p>
                      <a:pPr rtl="1"/>
                      <a:endParaRPr lang="fa-IR"/>
                    </a:p>
                  </a:txBody>
                  <a:tcPr/>
                </a:tc>
                <a:tc>
                  <a:txBody>
                    <a:bodyPr/>
                    <a:lstStyle/>
                    <a:p>
                      <a:pPr algn="just" rtl="1">
                        <a:lnSpc>
                          <a:spcPct val="115000"/>
                        </a:lnSpc>
                        <a:spcAft>
                          <a:spcPts val="0"/>
                        </a:spcAft>
                      </a:pPr>
                      <a:r>
                        <a:rPr lang="fa-IR" sz="3600" dirty="0">
                          <a:solidFill>
                            <a:srgbClr val="002060"/>
                          </a:solidFill>
                          <a:effectLst/>
                          <a:cs typeface="0 Bardiya Bold" panose="00000700000000000000" pitchFamily="2" charset="-78"/>
                        </a:rPr>
                        <a:t>6-15) مايع شيشه پاك كن </a:t>
                      </a:r>
                      <a:endParaRPr lang="en-US" sz="3600" dirty="0">
                        <a:solidFill>
                          <a:srgbClr val="002060"/>
                        </a:solidFill>
                        <a:effectLst/>
                        <a:latin typeface="Calibri" panose="020F0502020204030204" pitchFamily="34" charset="0"/>
                        <a:ea typeface="Calibri" panose="020F0502020204030204" pitchFamily="34" charset="0"/>
                        <a:cs typeface="0 Bardiya Bold" panose="00000700000000000000" pitchFamily="2" charset="-78"/>
                      </a:endParaRPr>
                    </a:p>
                  </a:txBody>
                  <a:tcPr marL="68580" marR="68580" marT="0" marB="0"/>
                </a:tc>
              </a:tr>
              <a:tr h="892266">
                <a:tc vMerge="1">
                  <a:txBody>
                    <a:bodyPr/>
                    <a:lstStyle/>
                    <a:p>
                      <a:pPr rtl="1"/>
                      <a:endParaRPr lang="fa-IR"/>
                    </a:p>
                  </a:txBody>
                  <a:tcPr/>
                </a:tc>
                <a:tc>
                  <a:txBody>
                    <a:bodyPr/>
                    <a:lstStyle/>
                    <a:p>
                      <a:pPr algn="just" rtl="1">
                        <a:lnSpc>
                          <a:spcPct val="115000"/>
                        </a:lnSpc>
                        <a:spcAft>
                          <a:spcPts val="0"/>
                        </a:spcAft>
                      </a:pPr>
                      <a:r>
                        <a:rPr lang="fa-IR" sz="3600" dirty="0">
                          <a:solidFill>
                            <a:srgbClr val="002060"/>
                          </a:solidFill>
                          <a:effectLst/>
                          <a:cs typeface="0 Bardiya Bold" panose="00000700000000000000" pitchFamily="2" charset="-78"/>
                        </a:rPr>
                        <a:t>7-15) مايع ضدعفوني كننده </a:t>
                      </a:r>
                      <a:endParaRPr lang="en-US" sz="3600" dirty="0">
                        <a:solidFill>
                          <a:srgbClr val="002060"/>
                        </a:solidFill>
                        <a:effectLst/>
                        <a:latin typeface="Calibri" panose="020F0502020204030204" pitchFamily="34" charset="0"/>
                        <a:ea typeface="Calibri" panose="020F0502020204030204" pitchFamily="34" charset="0"/>
                        <a:cs typeface="0 Bardiya Bold" panose="00000700000000000000" pitchFamily="2" charset="-78"/>
                      </a:endParaRPr>
                    </a:p>
                  </a:txBody>
                  <a:tcPr marL="68580" marR="68580" marT="0" marB="0"/>
                </a:tc>
              </a:tr>
            </a:tbl>
          </a:graphicData>
        </a:graphic>
      </p:graphicFrame>
    </p:spTree>
    <p:extLst>
      <p:ext uri="{BB962C8B-B14F-4D97-AF65-F5344CB8AC3E}">
        <p14:creationId xmlns:p14="http://schemas.microsoft.com/office/powerpoint/2010/main" val="395550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TotalTime>
  <Words>1730</Words>
  <Application>Microsoft Office PowerPoint</Application>
  <PresentationFormat>Widescreen</PresentationFormat>
  <Paragraphs>123</Paragraphs>
  <Slides>23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0 Bardiya Bold</vt:lpstr>
      <vt:lpstr>0 Homa</vt:lpstr>
      <vt:lpstr>2  Jadid</vt:lpstr>
      <vt:lpstr>2  Titr</vt:lpstr>
      <vt:lpstr>Arial</vt:lpstr>
      <vt:lpstr>B Jadid</vt:lpstr>
      <vt:lpstr>B Titr</vt:lpstr>
      <vt:lpstr>Calibri</vt:lpstr>
      <vt:lpstr>Calibri Light</vt:lpstr>
      <vt:lpstr>Times New Roman</vt:lpstr>
      <vt:lpstr>Wingdings</vt:lpstr>
      <vt:lpstr>Office Theme</vt:lpstr>
      <vt:lpstr>دوره آموزشی عوامل پذیرایی و پرسنل خدماتی</vt:lpstr>
      <vt:lpstr>PowerPoint Presentation</vt:lpstr>
      <vt:lpstr>PowerPoint Presentation</vt:lpstr>
      <vt:lpstr>ابزار  نظافت</vt:lpstr>
      <vt:lpstr>PowerPoint Presentation</vt:lpstr>
      <vt:lpstr>PowerPoint Presentation</vt:lpstr>
      <vt:lpstr>PowerPoint Presentation</vt:lpstr>
      <vt:lpstr>PowerPoint Presentation</vt:lpstr>
      <vt:lpstr>PowerPoint Presentation</vt:lpstr>
      <vt:lpstr>مراحل نظافت اتاق</vt:lpstr>
      <vt:lpstr>جارو كردن </vt:lpstr>
      <vt:lpstr>طي زدن  </vt:lpstr>
      <vt:lpstr>البته صرف نظر از جنس طي بايد :</vt:lpstr>
      <vt:lpstr>PowerPoint Presentation</vt:lpstr>
      <vt:lpstr>گردگيري كردن </vt:lpstr>
      <vt:lpstr>ضد عفوني كردن :</vt:lpstr>
      <vt:lpstr>مرتب كردن</vt:lpstr>
      <vt:lpstr>كنترل نهايي</vt:lpstr>
      <vt:lpstr>نظافت شيشه  </vt:lpstr>
      <vt:lpstr>PowerPoint Presentation</vt:lpstr>
      <vt:lpstr>نظافت سرویس بهداشتی</vt:lpstr>
      <vt:lpstr>در قسمت خواهران</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مقدمه</dc:title>
  <dc:creator>Apple</dc:creator>
  <cp:lastModifiedBy>User</cp:lastModifiedBy>
  <cp:revision>48</cp:revision>
  <dcterms:created xsi:type="dcterms:W3CDTF">2013-07-17T17:31:01Z</dcterms:created>
  <dcterms:modified xsi:type="dcterms:W3CDTF">2016-10-30T04:00:26Z</dcterms:modified>
</cp:coreProperties>
</file>