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4"/>
  </p:notesMasterIdLst>
  <p:sldIdLst>
    <p:sldId id="256" r:id="rId2"/>
    <p:sldId id="257" r:id="rId3"/>
    <p:sldId id="258" r:id="rId4"/>
    <p:sldId id="259" r:id="rId5"/>
    <p:sldId id="260" r:id="rId6"/>
    <p:sldId id="261" r:id="rId7"/>
    <p:sldId id="262" r:id="rId8"/>
    <p:sldId id="263" r:id="rId9"/>
    <p:sldId id="267"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378" r:id="rId44"/>
    <p:sldId id="301" r:id="rId45"/>
    <p:sldId id="304" r:id="rId46"/>
    <p:sldId id="305" r:id="rId47"/>
    <p:sldId id="307" r:id="rId48"/>
    <p:sldId id="308"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77" r:id="rId103"/>
  </p:sldIdLst>
  <p:sldSz cx="18288000" cy="10287000"/>
  <p:notesSz cx="6858000" cy="9144000"/>
  <p:embeddedFontLst>
    <p:embeddedFont>
      <p:font typeface="B Mitra" panose="00000400000000000000" pitchFamily="2" charset="-78"/>
      <p:regular r:id="rId105"/>
      <p:bold r:id="rId106"/>
    </p:embeddedFont>
    <p:embeddedFont>
      <p:font typeface="Nazanin Bold" panose="020B0604020202020204" charset="-78"/>
      <p:regular r:id="rId107"/>
    </p:embeddedFont>
    <p:embeddedFont>
      <p:font typeface="Nazanin Light" panose="020B0604020202020204" charset="-78"/>
      <p:regular r:id="rId108"/>
    </p:embeddedFont>
    <p:embeddedFont>
      <p:font typeface="Quicksand" pitchFamily="2" charset="0"/>
      <p:regular r:id="rId109"/>
      <p:bold r:id="rId110"/>
      <p:italic r:id="rId111"/>
      <p:boldItalic r:id="rId112"/>
    </p:embeddedFont>
    <p:embeddedFont>
      <p:font typeface="Quicksand Bold" pitchFamily="50" charset="0"/>
      <p:regular r:id="rId113"/>
      <p:bold r:id="rId1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78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85098" autoAdjust="0"/>
  </p:normalViewPr>
  <p:slideViewPr>
    <p:cSldViewPr>
      <p:cViewPr varScale="1">
        <p:scale>
          <a:sx n="47" d="100"/>
          <a:sy n="47" d="100"/>
        </p:scale>
        <p:origin x="89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font" Target="fonts/font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9.fntdata"/><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6.fntdata"/><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r" rtl="1"/>
            <a:r>
              <a:rPr lang="fa-IR" dirty="0"/>
              <a:t>پژوهشگر</a:t>
            </a:r>
            <a:br>
              <a:rPr lang="fa-IR" dirty="0"/>
            </a:br>
            <a:r>
              <a:rPr lang="fa-IR" dirty="0"/>
              <a:t>مدیر کیفی</a:t>
            </a:r>
          </a:p>
          <a:p>
            <a:pPr algn="r" rtl="1"/>
            <a:r>
              <a:rPr lang="fa-IR" dirty="0"/>
              <a:t>آشنایی با افراد</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3652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ویسکوزیته</a:t>
            </a:r>
            <a:r>
              <a:rPr lang="en-US" dirty="0"/>
              <a:t> = </a:t>
            </a:r>
            <a:r>
              <a:rPr lang="en-US" dirty="0" err="1"/>
              <a:t>غلظت</a:t>
            </a:r>
            <a:r>
              <a:rPr lang="en-US" dirty="0"/>
              <a:t> </a:t>
            </a:r>
            <a:r>
              <a:rPr lang="en-US" dirty="0" err="1"/>
              <a:t>روغن</a:t>
            </a:r>
            <a:r>
              <a:rPr lang="en-US" dirty="0"/>
              <a:t> و </a:t>
            </a:r>
            <a:r>
              <a:rPr lang="en-US" dirty="0" err="1"/>
              <a:t>مقاومت</a:t>
            </a:r>
            <a:r>
              <a:rPr lang="en-US" dirty="0"/>
              <a:t> </a:t>
            </a:r>
            <a:r>
              <a:rPr lang="en-US" dirty="0" err="1"/>
              <a:t>در</a:t>
            </a:r>
            <a:r>
              <a:rPr lang="en-US" dirty="0"/>
              <a:t> </a:t>
            </a:r>
            <a:r>
              <a:rPr lang="en-US" dirty="0" err="1"/>
              <a:t>برابر</a:t>
            </a:r>
            <a:r>
              <a:rPr lang="en-US" dirty="0"/>
              <a:t> </a:t>
            </a:r>
            <a:r>
              <a:rPr lang="en-US" dirty="0" err="1"/>
              <a:t>جریان</a:t>
            </a:r>
            <a:endParaRPr lang="fa-IR" dirty="0"/>
          </a:p>
          <a:p>
            <a:pPr algn="r" rtl="1"/>
            <a:r>
              <a:rPr lang="en-US" dirty="0" err="1"/>
              <a:t>رقیق</a:t>
            </a:r>
            <a:r>
              <a:rPr lang="en-US" dirty="0"/>
              <a:t> = </a:t>
            </a:r>
            <a:r>
              <a:rPr lang="en-US" dirty="0" err="1"/>
              <a:t>سایش</a:t>
            </a:r>
            <a:r>
              <a:rPr lang="en-US" dirty="0"/>
              <a:t> </a:t>
            </a:r>
            <a:r>
              <a:rPr lang="en-US" dirty="0" err="1"/>
              <a:t>بیشتر</a:t>
            </a:r>
            <a:endParaRPr lang="en-US" dirty="0"/>
          </a:p>
          <a:p>
            <a:pPr algn="r" rtl="1"/>
            <a:r>
              <a:rPr lang="en-US" dirty="0" err="1"/>
              <a:t>غلیظ</a:t>
            </a:r>
            <a:r>
              <a:rPr lang="en-US" dirty="0"/>
              <a:t> = </a:t>
            </a:r>
            <a:r>
              <a:rPr lang="en-US" dirty="0" err="1"/>
              <a:t>مصرف</a:t>
            </a:r>
            <a:r>
              <a:rPr lang="en-US" dirty="0"/>
              <a:t> </a:t>
            </a:r>
            <a:r>
              <a:rPr lang="en-US" dirty="0" err="1"/>
              <a:t>انرژی</a:t>
            </a:r>
            <a:r>
              <a:rPr lang="en-US" dirty="0"/>
              <a:t> </a:t>
            </a:r>
            <a:r>
              <a:rPr lang="en-US" dirty="0" err="1"/>
              <a:t>بالا</a:t>
            </a:r>
            <a:endParaRPr lang="en-US" dirty="0"/>
          </a:p>
          <a:p>
            <a:pPr algn="r" rtl="1"/>
            <a:r>
              <a:rPr lang="en-US" dirty="0" err="1"/>
              <a:t>درست</a:t>
            </a:r>
            <a:r>
              <a:rPr lang="en-US" dirty="0"/>
              <a:t> = </a:t>
            </a:r>
            <a:r>
              <a:rPr lang="en-US" dirty="0" err="1"/>
              <a:t>عمر</a:t>
            </a:r>
            <a:r>
              <a:rPr lang="en-US" dirty="0"/>
              <a:t> </a:t>
            </a:r>
            <a:r>
              <a:rPr lang="en-US" dirty="0" err="1"/>
              <a:t>بیشتر</a:t>
            </a:r>
            <a:r>
              <a:rPr lang="en-US" dirty="0"/>
              <a:t> + </a:t>
            </a:r>
            <a:r>
              <a:rPr lang="en-US" dirty="0" err="1"/>
              <a:t>عملکرد</a:t>
            </a:r>
            <a:r>
              <a:rPr lang="en-US" dirty="0"/>
              <a:t> </a:t>
            </a:r>
            <a:r>
              <a:rPr lang="en-US" dirty="0" err="1"/>
              <a:t>بهتر</a:t>
            </a:r>
            <a:endParaRPr lang="en-US" dirty="0"/>
          </a:p>
          <a:p>
            <a:pPr algn="r" rtl="1"/>
            <a:r>
              <a:rPr lang="en-US" dirty="0" err="1"/>
              <a:t>طبقه‌بندی</a:t>
            </a:r>
            <a:r>
              <a:rPr lang="en-US" dirty="0"/>
              <a:t> </a:t>
            </a:r>
            <a:r>
              <a:rPr lang="en-US" dirty="0" err="1"/>
              <a:t>مهم</a:t>
            </a:r>
            <a:r>
              <a:rPr lang="en-US" dirty="0"/>
              <a:t>:</a:t>
            </a:r>
          </a:p>
          <a:p>
            <a:pPr algn="r" rtl="1"/>
            <a:r>
              <a:rPr lang="en-US" dirty="0" err="1"/>
              <a:t>ویسکوزیته</a:t>
            </a:r>
            <a:r>
              <a:rPr lang="en-US" dirty="0"/>
              <a:t> </a:t>
            </a:r>
            <a:r>
              <a:rPr lang="en-US" dirty="0" err="1"/>
              <a:t>های</a:t>
            </a:r>
            <a:r>
              <a:rPr lang="en-US" dirty="0"/>
              <a:t> </a:t>
            </a:r>
            <a:r>
              <a:rPr lang="en-US" dirty="0" err="1"/>
              <a:t>موتور</a:t>
            </a:r>
            <a:r>
              <a:rPr lang="en-US" dirty="0"/>
              <a:t> و </a:t>
            </a:r>
            <a:r>
              <a:rPr lang="en-US" dirty="0" err="1"/>
              <a:t>گیربکس</a:t>
            </a:r>
            <a:r>
              <a:rPr lang="en-US" dirty="0"/>
              <a:t> </a:t>
            </a:r>
            <a:r>
              <a:rPr lang="en-US" dirty="0" err="1"/>
              <a:t>توضیح</a:t>
            </a:r>
            <a:r>
              <a:rPr lang="en-US" dirty="0"/>
              <a:t> </a:t>
            </a:r>
            <a:r>
              <a:rPr lang="en-US" dirty="0" err="1"/>
              <a:t>داده</a:t>
            </a:r>
            <a:r>
              <a:rPr lang="en-US" dirty="0"/>
              <a:t> </a:t>
            </a:r>
            <a:r>
              <a:rPr lang="en-US" dirty="0" err="1"/>
              <a:t>شود</a:t>
            </a:r>
            <a:r>
              <a:rPr lang="en-US" dirty="0"/>
              <a:t> SAE</a:t>
            </a:r>
          </a:p>
          <a:p>
            <a:pPr algn="r" rtl="1"/>
            <a:r>
              <a:rPr lang="en-US" dirty="0" err="1"/>
              <a:t>صنعتی</a:t>
            </a:r>
            <a:r>
              <a:rPr lang="en-US" dirty="0"/>
              <a:t> ISO VG 32، 46، 68</a:t>
            </a:r>
          </a:p>
          <a:p>
            <a:pPr algn="r" rtl="1"/>
            <a:r>
              <a:rPr lang="en-US" dirty="0" err="1"/>
              <a:t>اهمیت</a:t>
            </a:r>
            <a:r>
              <a:rPr lang="en-US" dirty="0"/>
              <a:t> </a:t>
            </a:r>
            <a:r>
              <a:rPr lang="en-US" dirty="0" err="1"/>
              <a:t>انتخاب</a:t>
            </a:r>
            <a:r>
              <a:rPr lang="en-US" dirty="0"/>
              <a:t> </a:t>
            </a:r>
            <a:r>
              <a:rPr lang="en-US" dirty="0" err="1"/>
              <a:t>درست</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استانداردهای</a:t>
            </a:r>
            <a:r>
              <a:rPr lang="en-US" dirty="0"/>
              <a:t> </a:t>
            </a:r>
            <a:r>
              <a:rPr lang="en-US" dirty="0" err="1"/>
              <a:t>ویژگی</a:t>
            </a:r>
            <a:r>
              <a:rPr lang="en-US" dirty="0"/>
              <a:t> </a:t>
            </a:r>
            <a:r>
              <a:rPr lang="en-US" dirty="0" err="1"/>
              <a:t>محصول</a:t>
            </a:r>
            <a:r>
              <a:rPr lang="en-US" dirty="0"/>
              <a:t> (Product Specification Standards)</a:t>
            </a:r>
          </a:p>
          <a:p>
            <a:pPr algn="r" rtl="1"/>
            <a:r>
              <a:rPr lang="en-US" dirty="0" err="1"/>
              <a:t>اینا</a:t>
            </a:r>
            <a:r>
              <a:rPr lang="en-US" dirty="0"/>
              <a:t> </a:t>
            </a:r>
            <a:r>
              <a:rPr lang="en-US" dirty="0" err="1"/>
              <a:t>مشخص</a:t>
            </a:r>
            <a:r>
              <a:rPr lang="en-US" dirty="0"/>
              <a:t> </a:t>
            </a:r>
            <a:r>
              <a:rPr lang="en-US" dirty="0" err="1"/>
              <a:t>می‌کنن</a:t>
            </a:r>
            <a:r>
              <a:rPr lang="en-US" dirty="0"/>
              <a:t> </a:t>
            </a:r>
            <a:r>
              <a:rPr lang="en-US" dirty="0" err="1"/>
              <a:t>یک</a:t>
            </a:r>
            <a:r>
              <a:rPr lang="en-US" dirty="0"/>
              <a:t> </a:t>
            </a:r>
            <a:r>
              <a:rPr lang="en-US" dirty="0" err="1"/>
              <a:t>روغن</a:t>
            </a:r>
            <a:r>
              <a:rPr lang="en-US" dirty="0"/>
              <a:t> </a:t>
            </a:r>
            <a:r>
              <a:rPr lang="en-US" dirty="0" err="1"/>
              <a:t>یا</a:t>
            </a:r>
            <a:r>
              <a:rPr lang="en-US" dirty="0"/>
              <a:t> </a:t>
            </a:r>
            <a:r>
              <a:rPr lang="en-US" dirty="0" err="1"/>
              <a:t>روانکار</a:t>
            </a:r>
            <a:r>
              <a:rPr lang="en-US" dirty="0"/>
              <a:t> </a:t>
            </a:r>
            <a:r>
              <a:rPr lang="en-US" dirty="0" err="1"/>
              <a:t>باید</a:t>
            </a:r>
            <a:r>
              <a:rPr lang="en-US" dirty="0"/>
              <a:t> </a:t>
            </a:r>
            <a:r>
              <a:rPr lang="en-US" dirty="0" err="1"/>
              <a:t>چه</a:t>
            </a:r>
            <a:r>
              <a:rPr lang="en-US" dirty="0"/>
              <a:t> </a:t>
            </a:r>
            <a:r>
              <a:rPr lang="en-US" dirty="0" err="1"/>
              <a:t>ویژگی‌هایی</a:t>
            </a:r>
            <a:r>
              <a:rPr lang="en-US" dirty="0"/>
              <a:t> </a:t>
            </a:r>
            <a:r>
              <a:rPr lang="en-US" dirty="0" err="1"/>
              <a:t>داشته</a:t>
            </a:r>
            <a:r>
              <a:rPr lang="en-US" dirty="0"/>
              <a:t> </a:t>
            </a:r>
            <a:r>
              <a:rPr lang="en-US" dirty="0" err="1"/>
              <a:t>باشه</a:t>
            </a:r>
            <a:r>
              <a:rPr lang="en-US" dirty="0"/>
              <a:t> </a:t>
            </a:r>
            <a:r>
              <a:rPr lang="en-US" dirty="0" err="1"/>
              <a:t>تا</a:t>
            </a:r>
            <a:r>
              <a:rPr lang="en-US" dirty="0"/>
              <a:t> </a:t>
            </a:r>
            <a:r>
              <a:rPr lang="en-US" dirty="0" err="1"/>
              <a:t>قابل</a:t>
            </a:r>
            <a:r>
              <a:rPr lang="en-US" dirty="0"/>
              <a:t> </a:t>
            </a:r>
            <a:r>
              <a:rPr lang="en-US" dirty="0" err="1"/>
              <a:t>قبول</a:t>
            </a:r>
            <a:r>
              <a:rPr lang="en-US" dirty="0"/>
              <a:t> </a:t>
            </a:r>
            <a:r>
              <a:rPr lang="en-US" dirty="0" err="1"/>
              <a:t>باشه</a:t>
            </a:r>
            <a:r>
              <a:rPr lang="en-US" dirty="0"/>
              <a:t>.</a:t>
            </a:r>
          </a:p>
          <a:p>
            <a:pPr algn="r" rtl="1"/>
            <a:r>
              <a:rPr lang="en-US" dirty="0" err="1"/>
              <a:t>مثلاً</a:t>
            </a:r>
            <a:r>
              <a:rPr lang="en-US" dirty="0"/>
              <a:t> API </a:t>
            </a:r>
            <a:r>
              <a:rPr lang="en-US" dirty="0" err="1"/>
              <a:t>در</a:t>
            </a:r>
            <a:r>
              <a:rPr lang="en-US" dirty="0"/>
              <a:t> </a:t>
            </a:r>
            <a:r>
              <a:rPr lang="en-US" dirty="0" err="1"/>
              <a:t>خودروها</a:t>
            </a:r>
            <a:r>
              <a:rPr lang="en-US" dirty="0"/>
              <a:t>، ACEA </a:t>
            </a:r>
            <a:r>
              <a:rPr lang="en-US" dirty="0" err="1"/>
              <a:t>اروپا</a:t>
            </a:r>
            <a:r>
              <a:rPr lang="en-US" dirty="0"/>
              <a:t>، </a:t>
            </a:r>
            <a:r>
              <a:rPr lang="en-US" dirty="0" err="1"/>
              <a:t>یا</a:t>
            </a:r>
            <a:r>
              <a:rPr lang="en-US" dirty="0"/>
              <a:t> ISO </a:t>
            </a:r>
            <a:r>
              <a:rPr lang="en-US" dirty="0" err="1"/>
              <a:t>برای</a:t>
            </a:r>
            <a:r>
              <a:rPr lang="en-US" dirty="0"/>
              <a:t> </a:t>
            </a:r>
            <a:r>
              <a:rPr lang="en-US" dirty="0" err="1"/>
              <a:t>صنعتی</a:t>
            </a:r>
            <a:r>
              <a:rPr lang="en-US" dirty="0"/>
              <a:t>.</a:t>
            </a:r>
          </a:p>
          <a:p>
            <a:pPr algn="r" rtl="1"/>
            <a:r>
              <a:rPr lang="en-US" dirty="0" err="1"/>
              <a:t>تمرکز</a:t>
            </a:r>
            <a:r>
              <a:rPr lang="en-US" dirty="0"/>
              <a:t> </a:t>
            </a:r>
            <a:r>
              <a:rPr lang="en-US" dirty="0" err="1"/>
              <a:t>روی</a:t>
            </a:r>
            <a:r>
              <a:rPr lang="en-US" dirty="0"/>
              <a:t> </a:t>
            </a:r>
            <a:r>
              <a:rPr lang="en-US" dirty="0" err="1"/>
              <a:t>کیفیت</a:t>
            </a:r>
            <a:r>
              <a:rPr lang="en-US" dirty="0"/>
              <a:t> و </a:t>
            </a:r>
            <a:r>
              <a:rPr lang="en-US" dirty="0" err="1"/>
              <a:t>عملکرد</a:t>
            </a:r>
            <a:r>
              <a:rPr lang="en-US" dirty="0"/>
              <a:t> </a:t>
            </a:r>
            <a:r>
              <a:rPr lang="en-US" dirty="0" err="1"/>
              <a:t>محصول</a:t>
            </a:r>
            <a:r>
              <a:rPr lang="en-US" dirty="0"/>
              <a:t>.</a:t>
            </a:r>
          </a:p>
          <a:p>
            <a:pPr algn="r" rtl="1"/>
            <a:r>
              <a:rPr lang="en-US" dirty="0" err="1"/>
              <a:t>مثال</a:t>
            </a:r>
            <a:r>
              <a:rPr lang="en-US" dirty="0"/>
              <a:t>: </a:t>
            </a:r>
            <a:r>
              <a:rPr lang="en-US" dirty="0" err="1"/>
              <a:t>روغن</a:t>
            </a:r>
            <a:r>
              <a:rPr lang="en-US" dirty="0"/>
              <a:t> </a:t>
            </a:r>
            <a:r>
              <a:rPr lang="en-US" dirty="0" err="1"/>
              <a:t>موتور</a:t>
            </a:r>
            <a:r>
              <a:rPr lang="en-US" dirty="0"/>
              <a:t> </a:t>
            </a:r>
            <a:r>
              <a:rPr lang="en-US" dirty="0" err="1"/>
              <a:t>باید</a:t>
            </a:r>
            <a:r>
              <a:rPr lang="en-US" dirty="0"/>
              <a:t> </a:t>
            </a:r>
            <a:r>
              <a:rPr lang="en-US" dirty="0" err="1"/>
              <a:t>سطح</a:t>
            </a:r>
            <a:r>
              <a:rPr lang="en-US" dirty="0"/>
              <a:t> </a:t>
            </a:r>
            <a:r>
              <a:rPr lang="en-US" dirty="0" err="1"/>
              <a:t>معینی</a:t>
            </a:r>
            <a:r>
              <a:rPr lang="en-US" dirty="0"/>
              <a:t> </a:t>
            </a:r>
            <a:r>
              <a:rPr lang="en-US" dirty="0" err="1"/>
              <a:t>از</a:t>
            </a:r>
            <a:r>
              <a:rPr lang="en-US" dirty="0"/>
              <a:t> </a:t>
            </a:r>
            <a:r>
              <a:rPr lang="en-US" dirty="0" err="1"/>
              <a:t>مقاومت</a:t>
            </a:r>
            <a:r>
              <a:rPr lang="en-US" dirty="0"/>
              <a:t> </a:t>
            </a:r>
            <a:r>
              <a:rPr lang="en-US" dirty="0" err="1"/>
              <a:t>در</a:t>
            </a:r>
            <a:r>
              <a:rPr lang="en-US" dirty="0"/>
              <a:t> </a:t>
            </a:r>
            <a:r>
              <a:rPr lang="en-US" dirty="0" err="1"/>
              <a:t>برابر</a:t>
            </a:r>
            <a:r>
              <a:rPr lang="en-US" dirty="0"/>
              <a:t> </a:t>
            </a:r>
            <a:r>
              <a:rPr lang="en-US" dirty="0" err="1"/>
              <a:t>اکسیداسیون</a:t>
            </a:r>
            <a:r>
              <a:rPr lang="en-US" dirty="0"/>
              <a:t>، </a:t>
            </a:r>
            <a:r>
              <a:rPr lang="en-US" dirty="0" err="1"/>
              <a:t>کنترل</a:t>
            </a:r>
            <a:r>
              <a:rPr lang="en-US" dirty="0"/>
              <a:t> </a:t>
            </a:r>
            <a:r>
              <a:rPr lang="en-US" dirty="0" err="1"/>
              <a:t>رسوبات</a:t>
            </a:r>
            <a:r>
              <a:rPr lang="en-US" dirty="0"/>
              <a:t> و </a:t>
            </a:r>
            <a:r>
              <a:rPr lang="en-US" dirty="0" err="1"/>
              <a:t>محافظت</a:t>
            </a:r>
            <a:r>
              <a:rPr lang="en-US" dirty="0"/>
              <a:t> </a:t>
            </a:r>
            <a:r>
              <a:rPr lang="en-US" dirty="0" err="1"/>
              <a:t>در</a:t>
            </a:r>
            <a:r>
              <a:rPr lang="en-US" dirty="0"/>
              <a:t> </a:t>
            </a:r>
            <a:r>
              <a:rPr lang="en-US" dirty="0" err="1"/>
              <a:t>برابر</a:t>
            </a:r>
            <a:r>
              <a:rPr lang="en-US" dirty="0"/>
              <a:t> </a:t>
            </a:r>
            <a:r>
              <a:rPr lang="en-US" dirty="0" err="1"/>
              <a:t>سایش</a:t>
            </a:r>
            <a:r>
              <a:rPr lang="en-US" dirty="0"/>
              <a:t> </a:t>
            </a:r>
            <a:r>
              <a:rPr lang="en-US" dirty="0" err="1"/>
              <a:t>داشته</a:t>
            </a:r>
            <a:r>
              <a:rPr lang="en-US" dirty="0"/>
              <a:t> </a:t>
            </a:r>
            <a:r>
              <a:rPr lang="en-US" dirty="0" err="1"/>
              <a:t>باشه</a:t>
            </a:r>
            <a:r>
              <a:rPr lang="en-US" dirty="0"/>
              <a:t>.</a:t>
            </a:r>
          </a:p>
          <a:p>
            <a:pPr algn="r" rtl="1"/>
            <a:r>
              <a:rPr lang="en-US" dirty="0" err="1"/>
              <a:t>مشخصات</a:t>
            </a:r>
            <a:r>
              <a:rPr lang="en-US" dirty="0"/>
              <a:t> </a:t>
            </a:r>
            <a:r>
              <a:rPr lang="en-US" dirty="0" err="1"/>
              <a:t>سازندگان</a:t>
            </a:r>
            <a:r>
              <a:rPr lang="en-US" dirty="0"/>
              <a:t> </a:t>
            </a:r>
            <a:r>
              <a:rPr lang="en-US" dirty="0" err="1"/>
              <a:t>تجهیزات</a:t>
            </a:r>
            <a:r>
              <a:rPr lang="en-US" dirty="0"/>
              <a:t> (OEM Specifications)</a:t>
            </a:r>
          </a:p>
          <a:p>
            <a:pPr algn="r" rtl="1"/>
            <a:r>
              <a:rPr lang="en-US" dirty="0" err="1"/>
              <a:t>یعنی</a:t>
            </a:r>
            <a:r>
              <a:rPr lang="en-US" dirty="0"/>
              <a:t> </a:t>
            </a:r>
            <a:r>
              <a:rPr lang="en-US" dirty="0" err="1"/>
              <a:t>خود</a:t>
            </a:r>
            <a:r>
              <a:rPr lang="en-US" dirty="0"/>
              <a:t> </a:t>
            </a:r>
            <a:r>
              <a:rPr lang="en-US" dirty="0" err="1"/>
              <a:t>سازنده‌ی</a:t>
            </a:r>
            <a:r>
              <a:rPr lang="en-US" dirty="0"/>
              <a:t> </a:t>
            </a:r>
            <a:r>
              <a:rPr lang="en-US" dirty="0" err="1"/>
              <a:t>ماشین</a:t>
            </a:r>
            <a:r>
              <a:rPr lang="en-US" dirty="0"/>
              <a:t> </a:t>
            </a:r>
            <a:r>
              <a:rPr lang="en-US" dirty="0" err="1"/>
              <a:t>یا</a:t>
            </a:r>
            <a:r>
              <a:rPr lang="en-US" dirty="0"/>
              <a:t> </a:t>
            </a:r>
            <a:r>
              <a:rPr lang="en-US" dirty="0" err="1"/>
              <a:t>موتور</a:t>
            </a:r>
            <a:r>
              <a:rPr lang="en-US" dirty="0"/>
              <a:t> OEM = Original Equipment Manufacturer </a:t>
            </a:r>
          </a:p>
          <a:p>
            <a:pPr algn="r" rtl="1"/>
            <a:r>
              <a:rPr lang="en-US" dirty="0" err="1"/>
              <a:t>شرکت‌ها</a:t>
            </a:r>
            <a:r>
              <a:rPr lang="en-US" dirty="0"/>
              <a:t> </a:t>
            </a:r>
            <a:r>
              <a:rPr lang="en-US" dirty="0" err="1"/>
              <a:t>مثل</a:t>
            </a:r>
            <a:r>
              <a:rPr lang="en-US" dirty="0"/>
              <a:t> </a:t>
            </a:r>
            <a:r>
              <a:rPr lang="en-US" dirty="0" err="1"/>
              <a:t>مرسدس</a:t>
            </a:r>
            <a:r>
              <a:rPr lang="en-US" dirty="0"/>
              <a:t>، </a:t>
            </a:r>
            <a:r>
              <a:rPr lang="en-US" dirty="0" err="1"/>
              <a:t>کاترپیلار</a:t>
            </a:r>
            <a:r>
              <a:rPr lang="en-US" dirty="0"/>
              <a:t>، </a:t>
            </a:r>
            <a:r>
              <a:rPr lang="en-US" dirty="0" err="1"/>
              <a:t>زیمنس</a:t>
            </a:r>
            <a:r>
              <a:rPr lang="en-US" dirty="0"/>
              <a:t>، </a:t>
            </a:r>
            <a:r>
              <a:rPr lang="en-US" dirty="0" err="1"/>
              <a:t>یا</a:t>
            </a:r>
            <a:r>
              <a:rPr lang="en-US" dirty="0"/>
              <a:t> </a:t>
            </a:r>
            <a:r>
              <a:rPr lang="en-US" dirty="0" err="1"/>
              <a:t>کمپرسورسازها</a:t>
            </a:r>
            <a:r>
              <a:rPr lang="en-US" dirty="0"/>
              <a:t> </a:t>
            </a:r>
            <a:r>
              <a:rPr lang="en-US" dirty="0" err="1"/>
              <a:t>مشخص</a:t>
            </a:r>
            <a:r>
              <a:rPr lang="en-US" dirty="0"/>
              <a:t> </a:t>
            </a:r>
            <a:r>
              <a:rPr lang="en-US" dirty="0" err="1"/>
              <a:t>می‌کنن</a:t>
            </a:r>
            <a:r>
              <a:rPr lang="en-US" dirty="0"/>
              <a:t> </a:t>
            </a:r>
            <a:r>
              <a:rPr lang="en-US" dirty="0" err="1"/>
              <a:t>چه</a:t>
            </a:r>
            <a:r>
              <a:rPr lang="en-US" dirty="0"/>
              <a:t> </a:t>
            </a:r>
            <a:r>
              <a:rPr lang="en-US" dirty="0" err="1"/>
              <a:t>روغنی</a:t>
            </a:r>
            <a:r>
              <a:rPr lang="en-US" dirty="0"/>
              <a:t> </a:t>
            </a:r>
            <a:r>
              <a:rPr lang="en-US" dirty="0" err="1"/>
              <a:t>دقیقاً</a:t>
            </a:r>
            <a:r>
              <a:rPr lang="en-US" dirty="0"/>
              <a:t> </a:t>
            </a:r>
            <a:r>
              <a:rPr lang="en-US" dirty="0" err="1"/>
              <a:t>مناسب</a:t>
            </a:r>
            <a:r>
              <a:rPr lang="en-US" dirty="0"/>
              <a:t> </a:t>
            </a:r>
            <a:r>
              <a:rPr lang="en-US" dirty="0" err="1"/>
              <a:t>دستگاهشونه</a:t>
            </a:r>
            <a:r>
              <a:rPr lang="en-US" dirty="0"/>
              <a:t>.</a:t>
            </a:r>
          </a:p>
          <a:p>
            <a:pPr algn="r" rtl="1"/>
            <a:r>
              <a:rPr lang="en-US" dirty="0" err="1"/>
              <a:t>حتی</a:t>
            </a:r>
            <a:r>
              <a:rPr lang="en-US" dirty="0"/>
              <a:t> </a:t>
            </a:r>
            <a:r>
              <a:rPr lang="en-US" dirty="0" err="1"/>
              <a:t>اگر</a:t>
            </a:r>
            <a:r>
              <a:rPr lang="en-US" dirty="0"/>
              <a:t> </a:t>
            </a:r>
            <a:r>
              <a:rPr lang="en-US" dirty="0" err="1"/>
              <a:t>یک</a:t>
            </a:r>
            <a:r>
              <a:rPr lang="en-US" dirty="0"/>
              <a:t> </a:t>
            </a:r>
            <a:r>
              <a:rPr lang="en-US" dirty="0" err="1"/>
              <a:t>روغن</a:t>
            </a:r>
            <a:r>
              <a:rPr lang="en-US" dirty="0"/>
              <a:t> </a:t>
            </a:r>
            <a:r>
              <a:rPr lang="en-US" dirty="0" err="1"/>
              <a:t>استاندارد</a:t>
            </a:r>
            <a:r>
              <a:rPr lang="en-US" dirty="0"/>
              <a:t> API </a:t>
            </a:r>
            <a:r>
              <a:rPr lang="en-US" dirty="0" err="1"/>
              <a:t>یا</a:t>
            </a:r>
            <a:r>
              <a:rPr lang="en-US" dirty="0"/>
              <a:t> ISO </a:t>
            </a:r>
            <a:r>
              <a:rPr lang="en-US" dirty="0" err="1"/>
              <a:t>داشته</a:t>
            </a:r>
            <a:r>
              <a:rPr lang="en-US" dirty="0"/>
              <a:t> </a:t>
            </a:r>
            <a:r>
              <a:rPr lang="en-US" dirty="0" err="1"/>
              <a:t>باشه</a:t>
            </a:r>
            <a:r>
              <a:rPr lang="en-US" dirty="0"/>
              <a:t>، </a:t>
            </a:r>
            <a:r>
              <a:rPr lang="en-US" dirty="0" err="1"/>
              <a:t>ممکنه</a:t>
            </a:r>
            <a:r>
              <a:rPr lang="en-US" dirty="0"/>
              <a:t> OEM </a:t>
            </a:r>
            <a:r>
              <a:rPr lang="en-US" dirty="0" err="1"/>
              <a:t>بگه</a:t>
            </a:r>
            <a:r>
              <a:rPr lang="en-US" dirty="0"/>
              <a:t> </a:t>
            </a:r>
            <a:r>
              <a:rPr lang="en-US" dirty="0" err="1"/>
              <a:t>باید</a:t>
            </a:r>
            <a:r>
              <a:rPr lang="en-US" dirty="0"/>
              <a:t> </a:t>
            </a:r>
            <a:r>
              <a:rPr lang="en-US" dirty="0" err="1"/>
              <a:t>تست‌های</a:t>
            </a:r>
            <a:r>
              <a:rPr lang="en-US" dirty="0"/>
              <a:t> </a:t>
            </a:r>
            <a:r>
              <a:rPr lang="en-US" dirty="0" err="1"/>
              <a:t>خاص</a:t>
            </a:r>
            <a:r>
              <a:rPr lang="en-US" dirty="0"/>
              <a:t> </a:t>
            </a:r>
            <a:r>
              <a:rPr lang="en-US" dirty="0" err="1"/>
              <a:t>دیگه‌ای</a:t>
            </a:r>
            <a:r>
              <a:rPr lang="en-US" dirty="0"/>
              <a:t> </a:t>
            </a:r>
            <a:r>
              <a:rPr lang="en-US" dirty="0" err="1"/>
              <a:t>هم</a:t>
            </a:r>
            <a:r>
              <a:rPr lang="en-US" dirty="0"/>
              <a:t> </a:t>
            </a:r>
            <a:r>
              <a:rPr lang="en-US" dirty="0" err="1"/>
              <a:t>پاس</a:t>
            </a:r>
            <a:r>
              <a:rPr lang="en-US" dirty="0"/>
              <a:t> </a:t>
            </a:r>
            <a:r>
              <a:rPr lang="en-US" dirty="0" err="1"/>
              <a:t>کنه</a:t>
            </a:r>
            <a:r>
              <a:rPr lang="en-US" dirty="0"/>
              <a:t>.</a:t>
            </a:r>
          </a:p>
          <a:p>
            <a:pPr algn="r" rtl="1"/>
            <a:r>
              <a:rPr lang="en-US" dirty="0" err="1"/>
              <a:t>دلیلش</a:t>
            </a:r>
            <a:r>
              <a:rPr lang="en-US" dirty="0"/>
              <a:t>: </a:t>
            </a:r>
            <a:r>
              <a:rPr lang="en-US" dirty="0" err="1"/>
              <a:t>هر</a:t>
            </a:r>
            <a:r>
              <a:rPr lang="en-US" dirty="0"/>
              <a:t> </a:t>
            </a:r>
            <a:r>
              <a:rPr lang="en-US" dirty="0" err="1"/>
              <a:t>دستگاه</a:t>
            </a:r>
            <a:r>
              <a:rPr lang="en-US" dirty="0"/>
              <a:t> </a:t>
            </a:r>
            <a:r>
              <a:rPr lang="en-US" dirty="0" err="1"/>
              <a:t>شرایط</a:t>
            </a:r>
            <a:r>
              <a:rPr lang="en-US" dirty="0"/>
              <a:t> </a:t>
            </a:r>
            <a:r>
              <a:rPr lang="en-US" dirty="0" err="1"/>
              <a:t>کار</a:t>
            </a:r>
            <a:r>
              <a:rPr lang="en-US" dirty="0"/>
              <a:t> </a:t>
            </a:r>
            <a:r>
              <a:rPr lang="en-US" dirty="0" err="1"/>
              <a:t>خاص</a:t>
            </a:r>
            <a:r>
              <a:rPr lang="en-US" dirty="0"/>
              <a:t> </a:t>
            </a:r>
            <a:r>
              <a:rPr lang="en-US" dirty="0" err="1"/>
              <a:t>خودش</a:t>
            </a:r>
            <a:r>
              <a:rPr lang="en-US" dirty="0"/>
              <a:t> </a:t>
            </a:r>
            <a:r>
              <a:rPr lang="en-US" dirty="0" err="1"/>
              <a:t>رو</a:t>
            </a:r>
            <a:r>
              <a:rPr lang="en-US" dirty="0"/>
              <a:t> </a:t>
            </a:r>
            <a:r>
              <a:rPr lang="en-US" dirty="0" err="1"/>
              <a:t>داره</a:t>
            </a:r>
            <a:r>
              <a:rPr lang="en-US" dirty="0"/>
              <a:t>.</a:t>
            </a:r>
          </a:p>
          <a:p>
            <a:pPr algn="r" rtl="1"/>
            <a:r>
              <a:rPr lang="en-US" dirty="0" err="1"/>
              <a:t>استانداردهای</a:t>
            </a:r>
            <a:r>
              <a:rPr lang="en-US" dirty="0"/>
              <a:t> </a:t>
            </a:r>
            <a:r>
              <a:rPr lang="en-US" dirty="0" err="1"/>
              <a:t>روش</a:t>
            </a:r>
            <a:r>
              <a:rPr lang="en-US" dirty="0"/>
              <a:t> </a:t>
            </a:r>
            <a:r>
              <a:rPr lang="en-US" dirty="0" err="1"/>
              <a:t>آزمون</a:t>
            </a:r>
            <a:r>
              <a:rPr lang="en-US" dirty="0"/>
              <a:t> (Test Method Standards)</a:t>
            </a:r>
          </a:p>
          <a:p>
            <a:pPr algn="r" rtl="1"/>
            <a:r>
              <a:rPr lang="en-US" dirty="0" err="1"/>
              <a:t>اینا</a:t>
            </a:r>
            <a:r>
              <a:rPr lang="en-US" dirty="0"/>
              <a:t> </a:t>
            </a:r>
            <a:r>
              <a:rPr lang="en-US" dirty="0" err="1"/>
              <a:t>می‌گن</a:t>
            </a:r>
            <a:r>
              <a:rPr lang="en-US" dirty="0"/>
              <a:t> </a:t>
            </a:r>
            <a:r>
              <a:rPr lang="en-US" dirty="0" err="1"/>
              <a:t>چطور</a:t>
            </a:r>
            <a:r>
              <a:rPr lang="en-US" dirty="0"/>
              <a:t> </a:t>
            </a:r>
            <a:r>
              <a:rPr lang="en-US" dirty="0" err="1"/>
              <a:t>باید</a:t>
            </a:r>
            <a:r>
              <a:rPr lang="en-US" dirty="0"/>
              <a:t> </a:t>
            </a:r>
            <a:r>
              <a:rPr lang="en-US" dirty="0" err="1"/>
              <a:t>ویژگی‌های</a:t>
            </a:r>
            <a:r>
              <a:rPr lang="en-US" dirty="0"/>
              <a:t> </a:t>
            </a:r>
            <a:r>
              <a:rPr lang="en-US" dirty="0" err="1"/>
              <a:t>روغن</a:t>
            </a:r>
            <a:r>
              <a:rPr lang="en-US" dirty="0"/>
              <a:t> </a:t>
            </a:r>
            <a:r>
              <a:rPr lang="en-US" dirty="0" err="1"/>
              <a:t>اندازه‌گیری</a:t>
            </a:r>
            <a:r>
              <a:rPr lang="en-US" dirty="0"/>
              <a:t> </a:t>
            </a:r>
            <a:r>
              <a:rPr lang="en-US" dirty="0" err="1"/>
              <a:t>بشه</a:t>
            </a:r>
            <a:r>
              <a:rPr lang="en-US" dirty="0"/>
              <a:t>.</a:t>
            </a:r>
          </a:p>
          <a:p>
            <a:pPr algn="r" rtl="1"/>
            <a:r>
              <a:rPr lang="en-US" dirty="0" err="1"/>
              <a:t>مرجع</a:t>
            </a:r>
            <a:r>
              <a:rPr lang="en-US" dirty="0"/>
              <a:t> </a:t>
            </a:r>
            <a:r>
              <a:rPr lang="en-US" dirty="0" err="1"/>
              <a:t>اصلی</a:t>
            </a:r>
            <a:r>
              <a:rPr lang="en-US" dirty="0"/>
              <a:t> ASTM </a:t>
            </a:r>
            <a:r>
              <a:rPr lang="en-US" dirty="0" err="1"/>
              <a:t>آمریکاDIN</a:t>
            </a:r>
            <a:r>
              <a:rPr lang="en-US" dirty="0"/>
              <a:t> </a:t>
            </a:r>
            <a:r>
              <a:rPr lang="en-US" dirty="0" err="1"/>
              <a:t>آلمانISO</a:t>
            </a:r>
            <a:r>
              <a:rPr lang="en-US" dirty="0"/>
              <a:t>.</a:t>
            </a:r>
          </a:p>
          <a:p>
            <a:pPr algn="r" rtl="1"/>
            <a:r>
              <a:rPr lang="en-US" dirty="0" err="1"/>
              <a:t>مثال</a:t>
            </a:r>
            <a:r>
              <a:rPr lang="en-US" dirty="0"/>
              <a:t>: </a:t>
            </a:r>
            <a:r>
              <a:rPr lang="en-US" dirty="0" err="1"/>
              <a:t>آزمون</a:t>
            </a:r>
            <a:r>
              <a:rPr lang="en-US" dirty="0"/>
              <a:t> </a:t>
            </a:r>
            <a:r>
              <a:rPr lang="en-US" dirty="0" err="1"/>
              <a:t>ویسکوزیته</a:t>
            </a:r>
            <a:r>
              <a:rPr lang="en-US" dirty="0"/>
              <a:t> </a:t>
            </a:r>
            <a:r>
              <a:rPr lang="en-US" dirty="0" err="1"/>
              <a:t>در</a:t>
            </a:r>
            <a:r>
              <a:rPr lang="en-US" dirty="0"/>
              <a:t> </a:t>
            </a:r>
            <a:r>
              <a:rPr lang="en-US" dirty="0" err="1"/>
              <a:t>دمای</a:t>
            </a:r>
            <a:r>
              <a:rPr lang="en-US" dirty="0"/>
              <a:t> 40°C و 100°C (ASTM D445).</a:t>
            </a:r>
          </a:p>
          <a:p>
            <a:pPr algn="r" rtl="1"/>
            <a:r>
              <a:rPr lang="en-US" dirty="0" err="1"/>
              <a:t>هدفش</a:t>
            </a:r>
            <a:r>
              <a:rPr lang="en-US" dirty="0"/>
              <a:t> </a:t>
            </a:r>
            <a:r>
              <a:rPr lang="en-US" dirty="0" err="1"/>
              <a:t>اینه</a:t>
            </a:r>
            <a:r>
              <a:rPr lang="en-US" dirty="0"/>
              <a:t> </a:t>
            </a:r>
            <a:r>
              <a:rPr lang="en-US" dirty="0" err="1"/>
              <a:t>همه</a:t>
            </a:r>
            <a:r>
              <a:rPr lang="en-US" dirty="0"/>
              <a:t> </a:t>
            </a:r>
            <a:r>
              <a:rPr lang="en-US" dirty="0" err="1"/>
              <a:t>آزمایشگاه‌ها</a:t>
            </a:r>
            <a:r>
              <a:rPr lang="en-US" dirty="0"/>
              <a:t> </a:t>
            </a:r>
            <a:r>
              <a:rPr lang="en-US" dirty="0" err="1"/>
              <a:t>نتیجه</a:t>
            </a:r>
            <a:r>
              <a:rPr lang="en-US" dirty="0"/>
              <a:t> </a:t>
            </a:r>
            <a:r>
              <a:rPr lang="en-US" dirty="0" err="1"/>
              <a:t>یکسان</a:t>
            </a:r>
            <a:r>
              <a:rPr lang="en-US" dirty="0"/>
              <a:t> </a:t>
            </a:r>
            <a:r>
              <a:rPr lang="en-US" dirty="0" err="1"/>
              <a:t>بگیرن</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شاخص</a:t>
            </a:r>
            <a:r>
              <a:rPr lang="en-US" dirty="0"/>
              <a:t> </a:t>
            </a:r>
            <a:r>
              <a:rPr lang="en-US" dirty="0" err="1"/>
              <a:t>ویسکوزیته</a:t>
            </a:r>
            <a:r>
              <a:rPr lang="en-US" dirty="0"/>
              <a:t> </a:t>
            </a:r>
            <a:r>
              <a:rPr lang="en-US" dirty="0" err="1"/>
              <a:t>را</a:t>
            </a:r>
            <a:r>
              <a:rPr lang="en-US" dirty="0"/>
              <a:t> </a:t>
            </a:r>
            <a:r>
              <a:rPr lang="en-US" dirty="0" err="1"/>
              <a:t>افزایش</a:t>
            </a:r>
            <a:r>
              <a:rPr lang="en-US" dirty="0"/>
              <a:t> </a:t>
            </a:r>
            <a:r>
              <a:rPr lang="en-US" dirty="0" err="1"/>
              <a:t>میدن</a:t>
            </a:r>
            <a:r>
              <a:rPr lang="en-US" dirty="0"/>
              <a:t> </a:t>
            </a:r>
            <a:r>
              <a:rPr lang="en-US" dirty="0" err="1"/>
              <a:t>خواص</a:t>
            </a:r>
            <a:r>
              <a:rPr lang="en-US" dirty="0"/>
              <a:t> </a:t>
            </a:r>
            <a:r>
              <a:rPr lang="en-US" dirty="0" err="1"/>
              <a:t>ضد</a:t>
            </a:r>
            <a:r>
              <a:rPr lang="en-US" dirty="0"/>
              <a:t> </a:t>
            </a:r>
            <a:r>
              <a:rPr lang="en-US" dirty="0" err="1"/>
              <a:t>خوردگی</a:t>
            </a:r>
            <a:r>
              <a:rPr lang="en-US" dirty="0"/>
              <a:t> </a:t>
            </a:r>
            <a:r>
              <a:rPr lang="en-US" dirty="0" err="1"/>
              <a:t>ایجاد</a:t>
            </a:r>
            <a:r>
              <a:rPr lang="en-US" dirty="0"/>
              <a:t> </a:t>
            </a:r>
            <a:r>
              <a:rPr lang="en-US" dirty="0" err="1"/>
              <a:t>میکنن</a:t>
            </a:r>
            <a:endParaRPr lang="en-US" dirty="0"/>
          </a:p>
          <a:p>
            <a:pPr algn="r" rtl="1"/>
            <a:r>
              <a:rPr lang="en-US" dirty="0" err="1"/>
              <a:t>افزودن</a:t>
            </a:r>
            <a:r>
              <a:rPr lang="en-US" dirty="0"/>
              <a:t> </a:t>
            </a:r>
            <a:r>
              <a:rPr lang="en-US" dirty="0" err="1"/>
              <a:t>آنتی‌اکسیدان‌های</a:t>
            </a:r>
            <a:r>
              <a:rPr lang="en-US" dirty="0"/>
              <a:t> </a:t>
            </a:r>
            <a:r>
              <a:rPr lang="en-US" dirty="0" err="1"/>
              <a:t>فنولیک</a:t>
            </a:r>
            <a:r>
              <a:rPr lang="en-US" dirty="0"/>
              <a:t> </a:t>
            </a:r>
            <a:r>
              <a:rPr lang="en-US" dirty="0" err="1"/>
              <a:t>یا</a:t>
            </a:r>
            <a:r>
              <a:rPr lang="en-US" dirty="0"/>
              <a:t> </a:t>
            </a:r>
            <a:r>
              <a:rPr lang="en-US" dirty="0" err="1"/>
              <a:t>آمینیک</a:t>
            </a:r>
            <a:r>
              <a:rPr lang="en-US" dirty="0"/>
              <a:t> </a:t>
            </a:r>
            <a:r>
              <a:rPr lang="en-US" dirty="0" err="1"/>
              <a:t>به</a:t>
            </a:r>
            <a:r>
              <a:rPr lang="en-US" dirty="0"/>
              <a:t> </a:t>
            </a:r>
            <a:r>
              <a:rPr lang="en-US" dirty="0" err="1"/>
              <a:t>روغن</a:t>
            </a:r>
            <a:r>
              <a:rPr lang="en-US" dirty="0"/>
              <a:t> </a:t>
            </a:r>
            <a:r>
              <a:rPr lang="en-US" dirty="0" err="1"/>
              <a:t>کمپرسور</a:t>
            </a:r>
            <a:r>
              <a:rPr lang="en-US" dirty="0"/>
              <a:t> </a:t>
            </a:r>
          </a:p>
          <a:p>
            <a:pPr algn="r" rtl="1"/>
            <a:r>
              <a:rPr lang="en-US" dirty="0" err="1"/>
              <a:t>مثال</a:t>
            </a:r>
            <a:r>
              <a:rPr lang="en-US" dirty="0"/>
              <a:t> </a:t>
            </a:r>
            <a:r>
              <a:rPr lang="en-US" dirty="0" err="1"/>
              <a:t>در</a:t>
            </a:r>
            <a:r>
              <a:rPr lang="en-US" dirty="0"/>
              <a:t> </a:t>
            </a:r>
            <a:r>
              <a:rPr lang="en-US" dirty="0" err="1"/>
              <a:t>مورد</a:t>
            </a:r>
            <a:r>
              <a:rPr lang="en-US" dirty="0"/>
              <a:t> </a:t>
            </a:r>
            <a:r>
              <a:rPr lang="en-US" dirty="0" err="1"/>
              <a:t>افزودن</a:t>
            </a:r>
            <a:r>
              <a:rPr lang="en-US" dirty="0"/>
              <a:t> </a:t>
            </a:r>
            <a:r>
              <a:rPr lang="en-US" dirty="0" err="1"/>
              <a:t>آنتی</a:t>
            </a:r>
            <a:r>
              <a:rPr lang="en-US" dirty="0"/>
              <a:t> </a:t>
            </a:r>
            <a:r>
              <a:rPr lang="en-US" dirty="0" err="1"/>
              <a:t>اکسیدان</a:t>
            </a:r>
            <a:r>
              <a:rPr lang="en-US" dirty="0"/>
              <a:t> </a:t>
            </a:r>
            <a:r>
              <a:rPr lang="en-US" dirty="0" err="1"/>
              <a:t>به</a:t>
            </a:r>
            <a:r>
              <a:rPr lang="en-US" dirty="0"/>
              <a:t> </a:t>
            </a:r>
            <a:r>
              <a:rPr lang="en-US" dirty="0" err="1"/>
              <a:t>روغن</a:t>
            </a:r>
            <a:r>
              <a:rPr lang="en-US" dirty="0"/>
              <a:t> </a:t>
            </a:r>
            <a:r>
              <a:rPr lang="en-US" dirty="0" err="1"/>
              <a:t>پایه</a:t>
            </a:r>
            <a:r>
              <a:rPr lang="en-US" dirty="0"/>
              <a:t> </a:t>
            </a:r>
            <a:r>
              <a:rPr lang="en-US" dirty="0" err="1"/>
              <a:t>های</a:t>
            </a:r>
            <a:r>
              <a:rPr lang="en-US" dirty="0"/>
              <a:t> </a:t>
            </a:r>
            <a:r>
              <a:rPr lang="en-US" dirty="0" err="1"/>
              <a:t>معدنی</a:t>
            </a:r>
            <a:r>
              <a:rPr lang="en-US" dirty="0"/>
              <a:t> و PAO و </a:t>
            </a:r>
            <a:r>
              <a:rPr lang="en-US" dirty="0" err="1"/>
              <a:t>افزایش</a:t>
            </a:r>
            <a:r>
              <a:rPr lang="en-US" dirty="0"/>
              <a:t> </a:t>
            </a:r>
            <a:r>
              <a:rPr lang="en-US" dirty="0" err="1"/>
              <a:t>روبوت</a:t>
            </a:r>
            <a:r>
              <a:rPr lang="en-US" dirty="0"/>
              <a:t> </a:t>
            </a:r>
            <a:r>
              <a:rPr lang="en-US" dirty="0" err="1"/>
              <a:t>آن</a:t>
            </a:r>
            <a:endParaRPr lang="en-US" dirty="0"/>
          </a:p>
          <a:p>
            <a:pPr algn="r" rtl="1"/>
            <a:r>
              <a:rPr lang="en-US" dirty="0" err="1"/>
              <a:t>مثال</a:t>
            </a:r>
            <a:r>
              <a:rPr lang="en-US" dirty="0"/>
              <a:t> </a:t>
            </a:r>
            <a:r>
              <a:rPr lang="en-US" dirty="0" err="1"/>
              <a:t>در</a:t>
            </a:r>
            <a:r>
              <a:rPr lang="en-US" dirty="0"/>
              <a:t> </a:t>
            </a:r>
            <a:r>
              <a:rPr lang="en-US" dirty="0" err="1"/>
              <a:t>مورد</a:t>
            </a:r>
            <a:r>
              <a:rPr lang="en-US" dirty="0"/>
              <a:t> </a:t>
            </a:r>
            <a:r>
              <a:rPr lang="en-US" dirty="0" err="1"/>
              <a:t>اضافه</a:t>
            </a:r>
            <a:r>
              <a:rPr lang="en-US" dirty="0"/>
              <a:t> </a:t>
            </a:r>
            <a:r>
              <a:rPr lang="en-US" dirty="0" err="1"/>
              <a:t>کردن</a:t>
            </a:r>
            <a:r>
              <a:rPr lang="en-US" dirty="0"/>
              <a:t> Ep </a:t>
            </a:r>
            <a:r>
              <a:rPr lang="en-US" dirty="0" err="1"/>
              <a:t>به</a:t>
            </a:r>
            <a:r>
              <a:rPr lang="en-US" dirty="0"/>
              <a:t> </a:t>
            </a:r>
            <a:r>
              <a:rPr lang="en-US" dirty="0" err="1"/>
              <a:t>گریس</a:t>
            </a:r>
            <a:r>
              <a:rPr lang="en-US" dirty="0"/>
              <a:t> </a:t>
            </a:r>
            <a:r>
              <a:rPr lang="en-US" dirty="0" err="1"/>
              <a:t>لیتیوم</a:t>
            </a:r>
            <a:endParaRPr lang="en-US" dirty="0"/>
          </a:p>
          <a:p>
            <a:pPr algn="r" rtl="1"/>
            <a:r>
              <a:rPr lang="en-US" dirty="0" err="1"/>
              <a:t>بیشترین</a:t>
            </a:r>
            <a:r>
              <a:rPr lang="en-US" dirty="0"/>
              <a:t> </a:t>
            </a:r>
            <a:r>
              <a:rPr lang="en-US" dirty="0" err="1"/>
              <a:t>حجم</a:t>
            </a:r>
            <a:r>
              <a:rPr lang="en-US" dirty="0"/>
              <a:t> </a:t>
            </a:r>
            <a:r>
              <a:rPr lang="en-US" dirty="0" err="1"/>
              <a:t>افزودنی</a:t>
            </a:r>
            <a:r>
              <a:rPr lang="en-US" dirty="0"/>
              <a:t> </a:t>
            </a:r>
            <a:r>
              <a:rPr lang="en-US" dirty="0" err="1"/>
              <a:t>در</a:t>
            </a:r>
            <a:r>
              <a:rPr lang="en-US" dirty="0"/>
              <a:t> </a:t>
            </a:r>
            <a:r>
              <a:rPr lang="en-US" dirty="0" err="1"/>
              <a:t>موتورهای</a:t>
            </a:r>
            <a:r>
              <a:rPr lang="en-US" dirty="0"/>
              <a:t> </a:t>
            </a:r>
            <a:r>
              <a:rPr lang="en-US" dirty="0" err="1"/>
              <a:t>احتراقی</a:t>
            </a:r>
            <a:endParaRPr lang="en-US" dirty="0"/>
          </a:p>
          <a:p>
            <a:pPr algn="r" rtl="1"/>
            <a:r>
              <a:rPr lang="en-US" dirty="0" err="1"/>
              <a:t>کمترین</a:t>
            </a:r>
            <a:r>
              <a:rPr lang="en-US" dirty="0"/>
              <a:t> </a:t>
            </a:r>
            <a:r>
              <a:rPr lang="en-US" dirty="0" err="1"/>
              <a:t>در</a:t>
            </a:r>
            <a:r>
              <a:rPr lang="en-US" dirty="0"/>
              <a:t> </a:t>
            </a:r>
            <a:r>
              <a:rPr lang="en-US" dirty="0" err="1"/>
              <a:t>روغن</a:t>
            </a:r>
            <a:r>
              <a:rPr lang="en-US" dirty="0"/>
              <a:t> </a:t>
            </a:r>
            <a:r>
              <a:rPr lang="en-US" dirty="0" err="1"/>
              <a:t>های</a:t>
            </a:r>
            <a:r>
              <a:rPr lang="en-US" dirty="0"/>
              <a:t> </a:t>
            </a:r>
            <a:r>
              <a:rPr lang="en-US" dirty="0" err="1"/>
              <a:t>ترانس</a:t>
            </a:r>
            <a:r>
              <a:rPr lang="en-US" dirty="0"/>
              <a:t> </a:t>
            </a:r>
            <a:r>
              <a:rPr lang="en-US" dirty="0" err="1"/>
              <a:t>ولتاژ</a:t>
            </a:r>
            <a:r>
              <a:rPr lang="en-US" dirty="0"/>
              <a:t> </a:t>
            </a:r>
            <a:r>
              <a:rPr lang="en-US" dirty="0" err="1"/>
              <a:t>بالا</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	ZDDP (Zinc </a:t>
            </a:r>
            <a:r>
              <a:rPr lang="en-US" dirty="0" err="1"/>
              <a:t>Dialkyldithiophosphate</a:t>
            </a:r>
            <a:r>
              <a:rPr lang="en-US" dirty="0"/>
              <a:t>) </a:t>
            </a:r>
            <a:r>
              <a:rPr lang="en-US" dirty="0" err="1"/>
              <a:t>پرکاربردترین</a:t>
            </a:r>
            <a:r>
              <a:rPr lang="en-US" dirty="0"/>
              <a:t>، </a:t>
            </a:r>
            <a:r>
              <a:rPr lang="en-US" dirty="0" err="1"/>
              <a:t>در</a:t>
            </a:r>
            <a:r>
              <a:rPr lang="en-US" dirty="0"/>
              <a:t> </a:t>
            </a:r>
            <a:r>
              <a:rPr lang="en-US" dirty="0" err="1"/>
              <a:t>روغن</a:t>
            </a:r>
            <a:r>
              <a:rPr lang="en-US" dirty="0"/>
              <a:t> </a:t>
            </a:r>
            <a:r>
              <a:rPr lang="en-US" dirty="0" err="1"/>
              <a:t>موتور</a:t>
            </a:r>
            <a:r>
              <a:rPr lang="en-US" dirty="0"/>
              <a:t>، </a:t>
            </a:r>
            <a:r>
              <a:rPr lang="en-US" dirty="0" err="1"/>
              <a:t>هیدرولیک</a:t>
            </a:r>
            <a:r>
              <a:rPr lang="en-US" dirty="0"/>
              <a:t> و </a:t>
            </a:r>
            <a:r>
              <a:rPr lang="en-US" dirty="0" err="1"/>
              <a:t>صنعتی</a:t>
            </a:r>
            <a:r>
              <a:rPr lang="en-US" dirty="0"/>
              <a:t> AW</a:t>
            </a:r>
          </a:p>
          <a:p>
            <a:r>
              <a:rPr lang="en-US" dirty="0"/>
              <a:t>o	AW TCP – tricresyl phosphate</a:t>
            </a:r>
          </a:p>
          <a:p>
            <a:r>
              <a:rPr lang="en-US" dirty="0"/>
              <a:t>o	</a:t>
            </a:r>
            <a:r>
              <a:rPr lang="en-US" dirty="0" err="1"/>
              <a:t>گوگرد-فسفر</a:t>
            </a:r>
            <a:r>
              <a:rPr lang="en-US" dirty="0"/>
              <a:t> </a:t>
            </a:r>
            <a:r>
              <a:rPr lang="en-US" dirty="0" err="1"/>
              <a:t>ترکیبات</a:t>
            </a:r>
            <a:r>
              <a:rPr lang="en-US" dirty="0"/>
              <a:t> (Sulfur-Phosphorus Compounds) → </a:t>
            </a:r>
            <a:r>
              <a:rPr lang="en-US" dirty="0" err="1"/>
              <a:t>رایج‌ترین</a:t>
            </a:r>
            <a:r>
              <a:rPr lang="en-US" dirty="0"/>
              <a:t> </a:t>
            </a:r>
            <a:r>
              <a:rPr lang="en-US" dirty="0" err="1"/>
              <a:t>در</a:t>
            </a:r>
            <a:r>
              <a:rPr lang="en-US" dirty="0"/>
              <a:t> </a:t>
            </a:r>
            <a:r>
              <a:rPr lang="en-US" dirty="0" err="1"/>
              <a:t>روغن‌های</a:t>
            </a:r>
            <a:r>
              <a:rPr lang="en-US" dirty="0"/>
              <a:t> </a:t>
            </a:r>
            <a:r>
              <a:rPr lang="en-US" dirty="0" err="1"/>
              <a:t>دنده</a:t>
            </a:r>
            <a:r>
              <a:rPr lang="en-US" dirty="0"/>
              <a:t> </a:t>
            </a:r>
            <a:r>
              <a:rPr lang="en-US" dirty="0" err="1"/>
              <a:t>صنعتی</a:t>
            </a:r>
            <a:r>
              <a:rPr lang="en-US" dirty="0"/>
              <a:t> و </a:t>
            </a:r>
            <a:r>
              <a:rPr lang="en-US" dirty="0" err="1"/>
              <a:t>خودرو.EP</a:t>
            </a:r>
            <a:endParaRPr lang="en-US" dirty="0"/>
          </a:p>
          <a:p>
            <a:r>
              <a:rPr lang="en-US" dirty="0"/>
              <a:t>o	AW: </a:t>
            </a:r>
          </a:p>
          <a:p>
            <a:r>
              <a:rPr lang="en-US" dirty="0"/>
              <a:t>o	</a:t>
            </a:r>
            <a:r>
              <a:rPr lang="en-US" dirty="0" err="1"/>
              <a:t>روغن‌های</a:t>
            </a:r>
            <a:r>
              <a:rPr lang="en-US" dirty="0"/>
              <a:t> </a:t>
            </a:r>
            <a:r>
              <a:rPr lang="en-US" dirty="0" err="1"/>
              <a:t>هیدرولیک</a:t>
            </a:r>
            <a:r>
              <a:rPr lang="en-US" dirty="0"/>
              <a:t> (ISO VG 32-68 </a:t>
            </a:r>
            <a:r>
              <a:rPr lang="en-US" dirty="0" err="1"/>
              <a:t>با</a:t>
            </a:r>
            <a:r>
              <a:rPr lang="en-US" dirty="0"/>
              <a:t> ZDDP).</a:t>
            </a:r>
          </a:p>
          <a:p>
            <a:r>
              <a:rPr lang="en-US" dirty="0"/>
              <a:t>o	</a:t>
            </a:r>
            <a:r>
              <a:rPr lang="en-US" dirty="0" err="1"/>
              <a:t>روغن‌های</a:t>
            </a:r>
            <a:r>
              <a:rPr lang="en-US" dirty="0"/>
              <a:t> </a:t>
            </a:r>
            <a:r>
              <a:rPr lang="en-US" dirty="0" err="1"/>
              <a:t>کمپرسور</a:t>
            </a:r>
            <a:r>
              <a:rPr lang="en-US" dirty="0"/>
              <a:t> و </a:t>
            </a:r>
            <a:r>
              <a:rPr lang="en-US" dirty="0" err="1"/>
              <a:t>توربین</a:t>
            </a:r>
            <a:r>
              <a:rPr lang="en-US" dirty="0"/>
              <a:t> </a:t>
            </a:r>
            <a:r>
              <a:rPr lang="en-US" dirty="0" err="1"/>
              <a:t>با</a:t>
            </a:r>
            <a:r>
              <a:rPr lang="en-US" dirty="0"/>
              <a:t> </a:t>
            </a:r>
            <a:r>
              <a:rPr lang="en-US" dirty="0" err="1"/>
              <a:t>شرایط</a:t>
            </a:r>
            <a:r>
              <a:rPr lang="en-US" dirty="0"/>
              <a:t> </a:t>
            </a:r>
            <a:r>
              <a:rPr lang="en-US" dirty="0" err="1"/>
              <a:t>متوسط</a:t>
            </a:r>
            <a:r>
              <a:rPr lang="en-US" dirty="0"/>
              <a:t>.</a:t>
            </a:r>
          </a:p>
          <a:p>
            <a:r>
              <a:rPr lang="en-US" dirty="0"/>
              <a:t>o	</a:t>
            </a:r>
            <a:r>
              <a:rPr lang="en-US" dirty="0" err="1"/>
              <a:t>گریس‌های</a:t>
            </a:r>
            <a:r>
              <a:rPr lang="en-US" dirty="0"/>
              <a:t> </a:t>
            </a:r>
            <a:r>
              <a:rPr lang="en-US" dirty="0" err="1"/>
              <a:t>عمومی</a:t>
            </a:r>
            <a:r>
              <a:rPr lang="en-US" dirty="0"/>
              <a:t> </a:t>
            </a:r>
            <a:r>
              <a:rPr lang="en-US" dirty="0" err="1"/>
              <a:t>برای</a:t>
            </a:r>
            <a:r>
              <a:rPr lang="en-US" dirty="0"/>
              <a:t> </a:t>
            </a:r>
            <a:r>
              <a:rPr lang="en-US" dirty="0" err="1"/>
              <a:t>یاتاقان‌های</a:t>
            </a:r>
            <a:r>
              <a:rPr lang="en-US" dirty="0"/>
              <a:t> </a:t>
            </a:r>
            <a:r>
              <a:rPr lang="en-US" dirty="0" err="1"/>
              <a:t>بار</a:t>
            </a:r>
            <a:r>
              <a:rPr lang="en-US" dirty="0"/>
              <a:t> </a:t>
            </a:r>
            <a:r>
              <a:rPr lang="en-US" dirty="0" err="1"/>
              <a:t>متوسط</a:t>
            </a:r>
            <a:r>
              <a:rPr lang="en-US" dirty="0"/>
              <a:t>.</a:t>
            </a:r>
          </a:p>
          <a:p>
            <a:r>
              <a:rPr lang="en-US" dirty="0"/>
              <a:t>o	</a:t>
            </a:r>
            <a:r>
              <a:rPr lang="en-US" dirty="0" err="1"/>
              <a:t>روغن</a:t>
            </a:r>
            <a:r>
              <a:rPr lang="en-US" dirty="0"/>
              <a:t> </a:t>
            </a:r>
            <a:r>
              <a:rPr lang="en-US" dirty="0" err="1"/>
              <a:t>موتور</a:t>
            </a:r>
            <a:r>
              <a:rPr lang="en-US" dirty="0"/>
              <a:t> (ZDDP </a:t>
            </a:r>
            <a:r>
              <a:rPr lang="en-US" dirty="0" err="1"/>
              <a:t>نقش</a:t>
            </a:r>
            <a:r>
              <a:rPr lang="en-US" dirty="0"/>
              <a:t> AW و Antioxidant </a:t>
            </a:r>
            <a:r>
              <a:rPr lang="en-US" dirty="0" err="1"/>
              <a:t>را</a:t>
            </a:r>
            <a:r>
              <a:rPr lang="en-US" dirty="0"/>
              <a:t> </a:t>
            </a:r>
            <a:r>
              <a:rPr lang="en-US" dirty="0" err="1"/>
              <a:t>هم</a:t>
            </a:r>
            <a:r>
              <a:rPr lang="en-US" dirty="0"/>
              <a:t> </a:t>
            </a:r>
            <a:r>
              <a:rPr lang="en-US" dirty="0" err="1"/>
              <a:t>دارد</a:t>
            </a:r>
            <a:r>
              <a:rPr lang="en-US" dirty="0"/>
              <a:t>).</a:t>
            </a:r>
          </a:p>
          <a:p>
            <a:r>
              <a:rPr lang="en-US" dirty="0"/>
              <a:t>o	AW: </a:t>
            </a:r>
          </a:p>
          <a:p>
            <a:r>
              <a:rPr lang="en-US" dirty="0"/>
              <a:t>o	</a:t>
            </a:r>
            <a:r>
              <a:rPr lang="en-US" dirty="0" err="1"/>
              <a:t>روغن‌های</a:t>
            </a:r>
            <a:r>
              <a:rPr lang="en-US" dirty="0"/>
              <a:t> </a:t>
            </a:r>
            <a:r>
              <a:rPr lang="en-US" dirty="0" err="1"/>
              <a:t>هیدرولیک</a:t>
            </a:r>
            <a:r>
              <a:rPr lang="en-US" dirty="0"/>
              <a:t> (ISO VG 32-68 </a:t>
            </a:r>
            <a:r>
              <a:rPr lang="en-US" dirty="0" err="1"/>
              <a:t>با</a:t>
            </a:r>
            <a:r>
              <a:rPr lang="en-US" dirty="0"/>
              <a:t> ZDDP).</a:t>
            </a:r>
          </a:p>
          <a:p>
            <a:r>
              <a:rPr lang="en-US" dirty="0"/>
              <a:t>o	</a:t>
            </a:r>
            <a:r>
              <a:rPr lang="en-US" dirty="0" err="1"/>
              <a:t>روغن‌های</a:t>
            </a:r>
            <a:r>
              <a:rPr lang="en-US" dirty="0"/>
              <a:t> </a:t>
            </a:r>
            <a:r>
              <a:rPr lang="en-US" dirty="0" err="1"/>
              <a:t>کمپرسور</a:t>
            </a:r>
            <a:r>
              <a:rPr lang="en-US" dirty="0"/>
              <a:t> و </a:t>
            </a:r>
            <a:r>
              <a:rPr lang="en-US" dirty="0" err="1"/>
              <a:t>توربین</a:t>
            </a:r>
            <a:r>
              <a:rPr lang="en-US" dirty="0"/>
              <a:t> </a:t>
            </a:r>
            <a:r>
              <a:rPr lang="en-US" dirty="0" err="1"/>
              <a:t>با</a:t>
            </a:r>
            <a:r>
              <a:rPr lang="en-US" dirty="0"/>
              <a:t> </a:t>
            </a:r>
            <a:r>
              <a:rPr lang="en-US" dirty="0" err="1"/>
              <a:t>شرایط</a:t>
            </a:r>
            <a:r>
              <a:rPr lang="en-US" dirty="0"/>
              <a:t> </a:t>
            </a:r>
            <a:r>
              <a:rPr lang="en-US" dirty="0" err="1"/>
              <a:t>متوسط</a:t>
            </a:r>
            <a:r>
              <a:rPr lang="en-US" dirty="0"/>
              <a:t>.</a:t>
            </a:r>
          </a:p>
          <a:p>
            <a:r>
              <a:rPr lang="en-US" dirty="0"/>
              <a:t>o	</a:t>
            </a:r>
            <a:r>
              <a:rPr lang="en-US" dirty="0" err="1"/>
              <a:t>گریس‌های</a:t>
            </a:r>
            <a:r>
              <a:rPr lang="en-US" dirty="0"/>
              <a:t> </a:t>
            </a:r>
            <a:r>
              <a:rPr lang="en-US" dirty="0" err="1"/>
              <a:t>عمومی</a:t>
            </a:r>
            <a:r>
              <a:rPr lang="en-US" dirty="0"/>
              <a:t> </a:t>
            </a:r>
            <a:r>
              <a:rPr lang="en-US" dirty="0" err="1"/>
              <a:t>برای</a:t>
            </a:r>
            <a:r>
              <a:rPr lang="en-US" dirty="0"/>
              <a:t> </a:t>
            </a:r>
            <a:r>
              <a:rPr lang="en-US" dirty="0" err="1"/>
              <a:t>یاتاقان‌های</a:t>
            </a:r>
            <a:r>
              <a:rPr lang="en-US" dirty="0"/>
              <a:t> </a:t>
            </a:r>
            <a:r>
              <a:rPr lang="en-US" dirty="0" err="1"/>
              <a:t>بار</a:t>
            </a:r>
            <a:r>
              <a:rPr lang="en-US" dirty="0"/>
              <a:t> </a:t>
            </a:r>
            <a:r>
              <a:rPr lang="en-US" dirty="0" err="1"/>
              <a:t>متوسط</a:t>
            </a:r>
            <a:r>
              <a:rPr lang="en-US" dirty="0"/>
              <a:t>.</a:t>
            </a:r>
          </a:p>
          <a:p>
            <a:r>
              <a:rPr lang="en-US" dirty="0"/>
              <a:t>o	</a:t>
            </a:r>
            <a:r>
              <a:rPr lang="en-US" dirty="0" err="1"/>
              <a:t>روغن</a:t>
            </a:r>
            <a:r>
              <a:rPr lang="en-US" dirty="0"/>
              <a:t> </a:t>
            </a:r>
            <a:r>
              <a:rPr lang="en-US" dirty="0" err="1"/>
              <a:t>موتور</a:t>
            </a:r>
            <a:r>
              <a:rPr lang="en-US" dirty="0"/>
              <a:t> (ZDDP </a:t>
            </a:r>
            <a:r>
              <a:rPr lang="en-US" dirty="0" err="1"/>
              <a:t>نقش</a:t>
            </a:r>
            <a:r>
              <a:rPr lang="en-US" dirty="0"/>
              <a:t> AW و Antioxidant </a:t>
            </a:r>
            <a:r>
              <a:rPr lang="en-US" dirty="0" err="1"/>
              <a:t>را</a:t>
            </a:r>
            <a:r>
              <a:rPr lang="en-US" dirty="0"/>
              <a:t> </a:t>
            </a:r>
            <a:r>
              <a:rPr lang="en-US" dirty="0" err="1"/>
              <a:t>هم</a:t>
            </a:r>
            <a:r>
              <a:rPr lang="en-US" dirty="0"/>
              <a:t> </a:t>
            </a:r>
            <a:r>
              <a:rPr lang="en-US" dirty="0" err="1"/>
              <a:t>دارد</a:t>
            </a:r>
            <a:r>
              <a:rPr lang="en-US" dirty="0"/>
              <a:t>).</a:t>
            </a:r>
          </a:p>
          <a:p>
            <a:r>
              <a:rPr lang="en-US" dirty="0"/>
              <a:t>o	</a:t>
            </a:r>
            <a:r>
              <a:rPr lang="en-US" dirty="0" err="1"/>
              <a:t>روغن‌های</a:t>
            </a:r>
            <a:r>
              <a:rPr lang="en-US" dirty="0"/>
              <a:t> </a:t>
            </a:r>
            <a:r>
              <a:rPr lang="en-US" dirty="0" err="1"/>
              <a:t>کمپرسور</a:t>
            </a:r>
            <a:r>
              <a:rPr lang="en-US" dirty="0"/>
              <a:t> </a:t>
            </a:r>
            <a:r>
              <a:rPr lang="en-US" dirty="0" err="1"/>
              <a:t>برای</a:t>
            </a:r>
            <a:r>
              <a:rPr lang="en-US" dirty="0"/>
              <a:t> </a:t>
            </a:r>
            <a:r>
              <a:rPr lang="en-US" dirty="0" err="1"/>
              <a:t>واحدهای</a:t>
            </a:r>
            <a:r>
              <a:rPr lang="en-US" dirty="0"/>
              <a:t> </a:t>
            </a:r>
            <a:r>
              <a:rPr lang="en-US" dirty="0" err="1"/>
              <a:t>اتیلن</a:t>
            </a:r>
            <a:r>
              <a:rPr lang="en-US" dirty="0"/>
              <a:t> </a:t>
            </a:r>
            <a:r>
              <a:rPr lang="en-US" dirty="0" err="1"/>
              <a:t>اغلب</a:t>
            </a:r>
            <a:r>
              <a:rPr lang="en-US" dirty="0"/>
              <a:t> </a:t>
            </a:r>
            <a:r>
              <a:rPr lang="en-US" dirty="0" err="1"/>
              <a:t>از</a:t>
            </a:r>
            <a:r>
              <a:rPr lang="en-US" dirty="0"/>
              <a:t> </a:t>
            </a:r>
            <a:r>
              <a:rPr lang="en-US" dirty="0" err="1"/>
              <a:t>آنتی‌اکسیدان</a:t>
            </a:r>
            <a:r>
              <a:rPr lang="en-US" dirty="0"/>
              <a:t>، </a:t>
            </a:r>
            <a:r>
              <a:rPr lang="en-US" dirty="0" err="1"/>
              <a:t>ضدسایش</a:t>
            </a:r>
            <a:r>
              <a:rPr lang="en-US" dirty="0"/>
              <a:t> و </a:t>
            </a:r>
            <a:r>
              <a:rPr lang="en-US" dirty="0" err="1"/>
              <a:t>ضدفوم</a:t>
            </a:r>
            <a:r>
              <a:rPr lang="en-US" dirty="0"/>
              <a:t> </a:t>
            </a:r>
            <a:r>
              <a:rPr lang="en-US" dirty="0" err="1"/>
              <a:t>استفاده</a:t>
            </a:r>
            <a:r>
              <a:rPr lang="en-US" dirty="0"/>
              <a:t> </a:t>
            </a:r>
            <a:r>
              <a:rPr lang="en-US" dirty="0" err="1"/>
              <a:t>می‌کنند</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b="1" dirty="0"/>
              <a:t>*</a:t>
            </a:r>
            <a:r>
              <a:rPr lang="en-US" b="1" dirty="0" err="1"/>
              <a:t>ویدیو</a:t>
            </a:r>
            <a:r>
              <a:rPr lang="en-US" b="1" dirty="0"/>
              <a:t> </a:t>
            </a:r>
            <a:r>
              <a:rPr lang="en-US" b="1" dirty="0" err="1"/>
              <a:t>اکسیداسیون</a:t>
            </a:r>
            <a:endParaRPr lang="en-US" b="1" dirty="0"/>
          </a:p>
          <a:p>
            <a:pPr algn="r" rtl="1"/>
            <a:r>
              <a:rPr lang="en-US" dirty="0" err="1"/>
              <a:t>دتیوهای</a:t>
            </a:r>
            <a:r>
              <a:rPr lang="en-US" dirty="0"/>
              <a:t> </a:t>
            </a:r>
            <a:r>
              <a:rPr lang="en-US" dirty="0" err="1"/>
              <a:t>آنتی</a:t>
            </a:r>
            <a:r>
              <a:rPr lang="en-US" dirty="0"/>
              <a:t> </a:t>
            </a:r>
            <a:r>
              <a:rPr lang="en-US" dirty="0" err="1"/>
              <a:t>اکسیدان</a:t>
            </a:r>
            <a:r>
              <a:rPr lang="en-US" dirty="0"/>
              <a:t> </a:t>
            </a:r>
            <a:r>
              <a:rPr lang="en-US" dirty="0" err="1"/>
              <a:t>جلوگیری</a:t>
            </a:r>
            <a:r>
              <a:rPr lang="en-US" dirty="0"/>
              <a:t> </a:t>
            </a:r>
            <a:r>
              <a:rPr lang="en-US" dirty="0" err="1"/>
              <a:t>از</a:t>
            </a:r>
            <a:r>
              <a:rPr lang="en-US" dirty="0"/>
              <a:t> </a:t>
            </a:r>
            <a:r>
              <a:rPr lang="en-US" dirty="0" err="1"/>
              <a:t>اکسید</a:t>
            </a:r>
            <a:r>
              <a:rPr lang="en-US" dirty="0"/>
              <a:t> </a:t>
            </a:r>
            <a:r>
              <a:rPr lang="en-US" dirty="0" err="1"/>
              <a:t>شدن</a:t>
            </a:r>
            <a:r>
              <a:rPr lang="en-US" dirty="0"/>
              <a:t> </a:t>
            </a:r>
            <a:r>
              <a:rPr lang="en-US" dirty="0" err="1"/>
              <a:t>روغن</a:t>
            </a:r>
            <a:r>
              <a:rPr lang="en-US" dirty="0"/>
              <a:t> و </a:t>
            </a:r>
            <a:r>
              <a:rPr lang="en-US" dirty="0" err="1"/>
              <a:t>افزایش</a:t>
            </a:r>
            <a:r>
              <a:rPr lang="en-US" dirty="0"/>
              <a:t> </a:t>
            </a:r>
            <a:r>
              <a:rPr lang="en-US" dirty="0" err="1"/>
              <a:t>عمر</a:t>
            </a:r>
            <a:r>
              <a:rPr lang="en-US" dirty="0"/>
              <a:t> </a:t>
            </a:r>
            <a:r>
              <a:rPr lang="en-US" dirty="0" err="1"/>
              <a:t>روانکار</a:t>
            </a:r>
            <a:endParaRPr lang="en-US" dirty="0"/>
          </a:p>
          <a:p>
            <a:pPr algn="r" rtl="1"/>
            <a:r>
              <a:rPr lang="en-US" dirty="0" err="1"/>
              <a:t>انواع</a:t>
            </a:r>
            <a:r>
              <a:rPr lang="en-US" dirty="0"/>
              <a:t> </a:t>
            </a:r>
            <a:r>
              <a:rPr lang="en-US" dirty="0" err="1"/>
              <a:t>فنولی</a:t>
            </a:r>
            <a:r>
              <a:rPr lang="en-US" dirty="0"/>
              <a:t> </a:t>
            </a:r>
            <a:r>
              <a:rPr lang="en-US" dirty="0" err="1"/>
              <a:t>آمینی</a:t>
            </a:r>
            <a:r>
              <a:rPr lang="en-US" dirty="0"/>
              <a:t> </a:t>
            </a:r>
            <a:r>
              <a:rPr lang="en-US" dirty="0" err="1"/>
              <a:t>فلزگیر</a:t>
            </a:r>
            <a:endParaRPr lang="en-US" dirty="0"/>
          </a:p>
          <a:p>
            <a:pPr algn="r" rtl="1"/>
            <a:r>
              <a:rPr lang="en-US" dirty="0" err="1"/>
              <a:t>فنولی</a:t>
            </a:r>
            <a:r>
              <a:rPr lang="en-US" dirty="0"/>
              <a:t> </a:t>
            </a:r>
            <a:r>
              <a:rPr lang="en-US" dirty="0" err="1"/>
              <a:t>خنثی</a:t>
            </a:r>
            <a:r>
              <a:rPr lang="en-US" dirty="0"/>
              <a:t> </a:t>
            </a:r>
            <a:r>
              <a:rPr lang="en-US" dirty="0" err="1"/>
              <a:t>کردن</a:t>
            </a:r>
            <a:r>
              <a:rPr lang="en-US" dirty="0"/>
              <a:t> </a:t>
            </a:r>
            <a:r>
              <a:rPr lang="en-US" dirty="0" err="1"/>
              <a:t>رادیکال‌های</a:t>
            </a:r>
            <a:r>
              <a:rPr lang="en-US" dirty="0"/>
              <a:t> </a:t>
            </a:r>
            <a:r>
              <a:rPr lang="en-US" dirty="0" err="1"/>
              <a:t>آزاد</a:t>
            </a:r>
            <a:endParaRPr lang="en-US" dirty="0"/>
          </a:p>
          <a:p>
            <a:pPr algn="r" rtl="1"/>
            <a:r>
              <a:rPr lang="en-US" dirty="0" err="1"/>
              <a:t>آمینی</a:t>
            </a:r>
            <a:r>
              <a:rPr lang="en-US" dirty="0"/>
              <a:t> </a:t>
            </a:r>
            <a:r>
              <a:rPr lang="en-US" dirty="0" err="1"/>
              <a:t>مقاومت</a:t>
            </a:r>
            <a:r>
              <a:rPr lang="en-US" dirty="0"/>
              <a:t> </a:t>
            </a:r>
            <a:r>
              <a:rPr lang="en-US" dirty="0" err="1"/>
              <a:t>در</a:t>
            </a:r>
            <a:r>
              <a:rPr lang="en-US" dirty="0"/>
              <a:t> </a:t>
            </a:r>
            <a:r>
              <a:rPr lang="en-US" dirty="0" err="1"/>
              <a:t>برابر</a:t>
            </a:r>
            <a:r>
              <a:rPr lang="en-US" dirty="0"/>
              <a:t> </a:t>
            </a:r>
            <a:r>
              <a:rPr lang="en-US" dirty="0" err="1"/>
              <a:t>اکسیداسیون</a:t>
            </a:r>
            <a:r>
              <a:rPr lang="en-US" dirty="0"/>
              <a:t> </a:t>
            </a:r>
            <a:r>
              <a:rPr lang="en-US" dirty="0" err="1"/>
              <a:t>حرارتی</a:t>
            </a:r>
            <a:endParaRPr lang="en-US" dirty="0"/>
          </a:p>
          <a:p>
            <a:pPr algn="r" rtl="1"/>
            <a:r>
              <a:rPr lang="en-US" dirty="0" err="1"/>
              <a:t>فلزگیر</a:t>
            </a:r>
            <a:r>
              <a:rPr lang="en-US" dirty="0"/>
              <a:t> </a:t>
            </a:r>
            <a:r>
              <a:rPr lang="en-US" dirty="0" err="1"/>
              <a:t>مهار</a:t>
            </a:r>
            <a:r>
              <a:rPr lang="en-US" dirty="0"/>
              <a:t> </a:t>
            </a:r>
            <a:r>
              <a:rPr lang="en-US" dirty="0" err="1"/>
              <a:t>یون‌های</a:t>
            </a:r>
            <a:r>
              <a:rPr lang="en-US" dirty="0"/>
              <a:t> </a:t>
            </a:r>
            <a:r>
              <a:rPr lang="en-US" dirty="0" err="1"/>
              <a:t>فلز</a:t>
            </a:r>
            <a:r>
              <a:rPr lang="en-US" dirty="0"/>
              <a:t> </a:t>
            </a:r>
            <a:r>
              <a:rPr lang="en-US" dirty="0" err="1"/>
              <a:t>افزایش‌دهنده</a:t>
            </a:r>
            <a:r>
              <a:rPr lang="en-US" dirty="0"/>
              <a:t> </a:t>
            </a:r>
            <a:r>
              <a:rPr lang="en-US" dirty="0" err="1"/>
              <a:t>اکسیداسیون</a:t>
            </a:r>
            <a:endParaRPr lang="en-US" dirty="0"/>
          </a:p>
          <a:p>
            <a:pPr algn="r" rtl="1"/>
            <a:r>
              <a:rPr lang="en-US" dirty="0" err="1"/>
              <a:t>پایش</a:t>
            </a:r>
            <a:r>
              <a:rPr lang="en-US" dirty="0"/>
              <a:t> </a:t>
            </a:r>
            <a:r>
              <a:rPr lang="en-US" dirty="0" err="1"/>
              <a:t>شاخص</a:t>
            </a:r>
            <a:r>
              <a:rPr lang="en-US" dirty="0"/>
              <a:t> </a:t>
            </a:r>
            <a:r>
              <a:rPr lang="en-US" dirty="0" err="1"/>
              <a:t>اسیدی</a:t>
            </a:r>
            <a:r>
              <a:rPr lang="en-US" dirty="0"/>
              <a:t> </a:t>
            </a:r>
            <a:r>
              <a:rPr lang="en-US" dirty="0" err="1"/>
              <a:t>تحلیل</a:t>
            </a:r>
            <a:r>
              <a:rPr lang="en-US" dirty="0"/>
              <a:t> </a:t>
            </a:r>
            <a:r>
              <a:rPr lang="en-US" dirty="0" err="1"/>
              <a:t>طیف‌سنجی</a:t>
            </a:r>
            <a:r>
              <a:rPr lang="en-US" dirty="0"/>
              <a:t> </a:t>
            </a:r>
            <a:r>
              <a:rPr lang="en-US" dirty="0" err="1"/>
              <a:t>تست‌های</a:t>
            </a:r>
            <a:r>
              <a:rPr lang="en-US" dirty="0"/>
              <a:t> </a:t>
            </a:r>
            <a:r>
              <a:rPr lang="en-US" dirty="0" err="1"/>
              <a:t>شیمیایی</a:t>
            </a:r>
            <a:endParaRPr lang="fa-IR" dirty="0"/>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dirty="0">
                <a:solidFill>
                  <a:schemeClr val="tx1"/>
                </a:solidFill>
                <a:effectLst/>
                <a:latin typeface="+mn-lt"/>
                <a:ea typeface="+mn-ea"/>
                <a:cs typeface="+mn-cs"/>
              </a:rPr>
              <a:t>آنتی‌اکسیدان‌ها، روغن توربین به سرعت تخریب شده و لجن و اسید تشکیل می‌دهد</a:t>
            </a:r>
            <a:r>
              <a:rPr lang="en-US" sz="1200" kern="1200" dirty="0">
                <a:solidFill>
                  <a:schemeClr val="tx1"/>
                </a:solidFill>
                <a:effectLst/>
                <a:latin typeface="+mn-lt"/>
                <a:ea typeface="+mn-ea"/>
                <a:cs typeface="+mn-cs"/>
              </a:rPr>
              <a:t>.</a:t>
            </a:r>
          </a:p>
          <a:p>
            <a:pPr algn="r" rtl="1"/>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افزودنی‌های</a:t>
            </a:r>
            <a:r>
              <a:rPr lang="en-US" dirty="0"/>
              <a:t> </a:t>
            </a:r>
            <a:r>
              <a:rPr lang="en-US" dirty="0" err="1"/>
              <a:t>ضدسایش</a:t>
            </a:r>
            <a:r>
              <a:rPr lang="en-US" dirty="0"/>
              <a:t> و </a:t>
            </a:r>
            <a:r>
              <a:rPr lang="en-US" dirty="0" err="1"/>
              <a:t>فشارپذیر</a:t>
            </a:r>
            <a:r>
              <a:rPr lang="en-US" dirty="0"/>
              <a:t> </a:t>
            </a:r>
            <a:r>
              <a:rPr lang="en-US" dirty="0" err="1"/>
              <a:t>محافظت</a:t>
            </a:r>
            <a:r>
              <a:rPr lang="en-US" dirty="0"/>
              <a:t> </a:t>
            </a:r>
            <a:r>
              <a:rPr lang="en-US" dirty="0" err="1"/>
              <a:t>سطح</a:t>
            </a:r>
            <a:r>
              <a:rPr lang="en-US" dirty="0"/>
              <a:t> </a:t>
            </a:r>
            <a:r>
              <a:rPr lang="en-US" dirty="0" err="1"/>
              <a:t>فلز</a:t>
            </a:r>
            <a:r>
              <a:rPr lang="en-US" dirty="0"/>
              <a:t> </a:t>
            </a:r>
            <a:r>
              <a:rPr lang="en-US" dirty="0" err="1"/>
              <a:t>در</a:t>
            </a:r>
            <a:r>
              <a:rPr lang="en-US" dirty="0"/>
              <a:t> </a:t>
            </a:r>
            <a:r>
              <a:rPr lang="en-US" dirty="0" err="1"/>
              <a:t>برابر</a:t>
            </a:r>
            <a:r>
              <a:rPr lang="en-US" dirty="0"/>
              <a:t> </a:t>
            </a:r>
            <a:r>
              <a:rPr lang="en-US" dirty="0" err="1"/>
              <a:t>سایش</a:t>
            </a:r>
            <a:r>
              <a:rPr lang="en-US" dirty="0"/>
              <a:t> و </a:t>
            </a:r>
            <a:r>
              <a:rPr lang="en-US" dirty="0" err="1"/>
              <a:t>فشار</a:t>
            </a:r>
            <a:endParaRPr lang="en-US" dirty="0"/>
          </a:p>
          <a:p>
            <a:pPr algn="r" rtl="1"/>
            <a:r>
              <a:rPr lang="en-US" b="1" dirty="0" err="1"/>
              <a:t>ضدسایش</a:t>
            </a:r>
            <a:r>
              <a:rPr lang="en-US" dirty="0"/>
              <a:t> </a:t>
            </a:r>
            <a:r>
              <a:rPr lang="en-US" dirty="0" err="1"/>
              <a:t>مناسب</a:t>
            </a:r>
            <a:r>
              <a:rPr lang="en-US" dirty="0"/>
              <a:t> </a:t>
            </a:r>
            <a:r>
              <a:rPr lang="en-US" dirty="0" err="1"/>
              <a:t>بار</a:t>
            </a:r>
            <a:r>
              <a:rPr lang="en-US" dirty="0"/>
              <a:t> </a:t>
            </a:r>
            <a:r>
              <a:rPr lang="en-US" dirty="0" err="1"/>
              <a:t>متوسط</a:t>
            </a:r>
            <a:r>
              <a:rPr lang="en-US" dirty="0"/>
              <a:t> و </a:t>
            </a:r>
            <a:r>
              <a:rPr lang="en-US" dirty="0" err="1"/>
              <a:t>حرکت</a:t>
            </a:r>
            <a:r>
              <a:rPr lang="en-US" dirty="0"/>
              <a:t> </a:t>
            </a:r>
            <a:r>
              <a:rPr lang="en-US" dirty="0" err="1"/>
              <a:t>معمولی</a:t>
            </a:r>
            <a:r>
              <a:rPr lang="en-US" dirty="0"/>
              <a:t> </a:t>
            </a:r>
            <a:r>
              <a:rPr lang="en-US" dirty="0" err="1"/>
              <a:t>فسفات</a:t>
            </a:r>
            <a:r>
              <a:rPr lang="en-US" dirty="0"/>
              <a:t> </a:t>
            </a:r>
            <a:r>
              <a:rPr lang="en-US" dirty="0" err="1"/>
              <a:t>دی‌استر</a:t>
            </a:r>
            <a:br>
              <a:rPr lang="fa-IR" dirty="0"/>
            </a:br>
            <a:r>
              <a:rPr lang="fa-IR" dirty="0"/>
              <a:t>کمپرسورها یاتاقان </a:t>
            </a:r>
            <a:endParaRPr lang="en-US" dirty="0"/>
          </a:p>
          <a:p>
            <a:pPr algn="r" rtl="1"/>
            <a:r>
              <a:rPr lang="en-US" b="1" dirty="0" err="1"/>
              <a:t>فشارپذیر</a:t>
            </a:r>
            <a:r>
              <a:rPr lang="en-US" dirty="0"/>
              <a:t> </a:t>
            </a:r>
            <a:r>
              <a:rPr lang="en-US" dirty="0" err="1"/>
              <a:t>مناسب</a:t>
            </a:r>
            <a:r>
              <a:rPr lang="en-US" dirty="0"/>
              <a:t> </a:t>
            </a:r>
            <a:r>
              <a:rPr lang="en-US" dirty="0" err="1"/>
              <a:t>بار</a:t>
            </a:r>
            <a:r>
              <a:rPr lang="en-US" dirty="0"/>
              <a:t> </a:t>
            </a:r>
            <a:r>
              <a:rPr lang="en-US" dirty="0" err="1"/>
              <a:t>بالا</a:t>
            </a:r>
            <a:r>
              <a:rPr lang="en-US" dirty="0"/>
              <a:t> و </a:t>
            </a:r>
            <a:r>
              <a:rPr lang="en-US" dirty="0" err="1"/>
              <a:t>تماس</a:t>
            </a:r>
            <a:r>
              <a:rPr lang="en-US" dirty="0"/>
              <a:t> </a:t>
            </a:r>
            <a:r>
              <a:rPr lang="en-US" dirty="0" err="1"/>
              <a:t>شدید</a:t>
            </a:r>
            <a:r>
              <a:rPr lang="en-US" dirty="0"/>
              <a:t> </a:t>
            </a:r>
            <a:r>
              <a:rPr lang="en-US" dirty="0" err="1"/>
              <a:t>فلز</a:t>
            </a:r>
            <a:r>
              <a:rPr lang="en-US" dirty="0"/>
              <a:t> </a:t>
            </a:r>
            <a:r>
              <a:rPr lang="en-US" dirty="0" err="1"/>
              <a:t>با</a:t>
            </a:r>
            <a:r>
              <a:rPr lang="en-US" dirty="0"/>
              <a:t> </a:t>
            </a:r>
            <a:r>
              <a:rPr lang="en-US" dirty="0" err="1"/>
              <a:t>فلز</a:t>
            </a:r>
            <a:r>
              <a:rPr lang="en-US" dirty="0"/>
              <a:t> </a:t>
            </a:r>
            <a:r>
              <a:rPr lang="en-US" dirty="0" err="1"/>
              <a:t>ترکیبات</a:t>
            </a:r>
            <a:r>
              <a:rPr lang="en-US" dirty="0"/>
              <a:t> </a:t>
            </a:r>
            <a:r>
              <a:rPr lang="en-US" dirty="0" err="1"/>
              <a:t>سولفور</a:t>
            </a:r>
            <a:r>
              <a:rPr lang="en-US" dirty="0"/>
              <a:t> و </a:t>
            </a:r>
            <a:r>
              <a:rPr lang="en-US" dirty="0" err="1"/>
              <a:t>کلر</a:t>
            </a:r>
            <a:endParaRPr lang="en-US" dirty="0"/>
          </a:p>
          <a:p>
            <a:pPr algn="r" rtl="1"/>
            <a:r>
              <a:rPr lang="en-US" dirty="0" err="1"/>
              <a:t>دنده</a:t>
            </a:r>
            <a:r>
              <a:rPr lang="en-US" dirty="0"/>
              <a:t> </a:t>
            </a:r>
            <a:r>
              <a:rPr lang="en-US" dirty="0" err="1"/>
              <a:t>یاتاقان</a:t>
            </a:r>
            <a:r>
              <a:rPr lang="en-US" dirty="0"/>
              <a:t> </a:t>
            </a:r>
            <a:r>
              <a:rPr lang="fa-IR" dirty="0"/>
              <a:t>فشار بالا</a:t>
            </a:r>
            <a:br>
              <a:rPr lang="fa-IR" dirty="0"/>
            </a:br>
            <a:r>
              <a:rPr lang="en-US" dirty="0" err="1"/>
              <a:t>پایش</a:t>
            </a:r>
            <a:r>
              <a:rPr lang="en-US" dirty="0"/>
              <a:t> </a:t>
            </a:r>
            <a:r>
              <a:rPr lang="en-US" dirty="0" err="1"/>
              <a:t>تست‌های</a:t>
            </a:r>
            <a:r>
              <a:rPr lang="en-US" dirty="0"/>
              <a:t> </a:t>
            </a:r>
            <a:r>
              <a:rPr lang="en-US" dirty="0" err="1"/>
              <a:t>سایش</a:t>
            </a:r>
            <a:r>
              <a:rPr lang="en-US" dirty="0"/>
              <a:t> و </a:t>
            </a:r>
            <a:r>
              <a:rPr lang="en-US" dirty="0" err="1"/>
              <a:t>بررسی</a:t>
            </a:r>
            <a:r>
              <a:rPr lang="en-US" dirty="0"/>
              <a:t> </a:t>
            </a:r>
            <a:r>
              <a:rPr lang="en-US" dirty="0" err="1"/>
              <a:t>سطح</a:t>
            </a:r>
            <a:r>
              <a:rPr lang="en-US" dirty="0"/>
              <a:t> </a:t>
            </a:r>
            <a:r>
              <a:rPr lang="en-US" dirty="0" err="1"/>
              <a:t>قطعات</a:t>
            </a:r>
            <a:br>
              <a:rPr lang="fa-IR" dirty="0"/>
            </a:br>
            <a:r>
              <a:rPr lang="fa-IR" dirty="0"/>
              <a:t>*ویدیو </a:t>
            </a:r>
            <a:r>
              <a:rPr lang="en-US" dirty="0" err="1"/>
              <a:t>ZDDp</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افزودنی‌های</a:t>
            </a:r>
            <a:r>
              <a:rPr lang="en-US" dirty="0"/>
              <a:t> </a:t>
            </a:r>
            <a:r>
              <a:rPr lang="en-US" dirty="0" err="1"/>
              <a:t>دترجنت</a:t>
            </a:r>
            <a:r>
              <a:rPr lang="en-US" dirty="0"/>
              <a:t> و </a:t>
            </a:r>
            <a:r>
              <a:rPr lang="en-US" dirty="0" err="1"/>
              <a:t>دیسپرسانت</a:t>
            </a:r>
            <a:r>
              <a:rPr lang="en-US" dirty="0"/>
              <a:t> </a:t>
            </a:r>
            <a:r>
              <a:rPr lang="en-US" dirty="0" err="1"/>
              <a:t>در</a:t>
            </a:r>
            <a:r>
              <a:rPr lang="en-US" dirty="0"/>
              <a:t> </a:t>
            </a:r>
            <a:r>
              <a:rPr lang="en-US" dirty="0" err="1"/>
              <a:t>روغن‌های</a:t>
            </a:r>
            <a:r>
              <a:rPr lang="en-US" dirty="0"/>
              <a:t> </a:t>
            </a:r>
            <a:r>
              <a:rPr lang="en-US" dirty="0" err="1"/>
              <a:t>موتور</a:t>
            </a:r>
            <a:r>
              <a:rPr lang="en-US" dirty="0"/>
              <a:t> </a:t>
            </a:r>
            <a:r>
              <a:rPr lang="en-US" dirty="0" err="1"/>
              <a:t>برای</a:t>
            </a:r>
            <a:r>
              <a:rPr lang="en-US" dirty="0"/>
              <a:t> </a:t>
            </a:r>
            <a:r>
              <a:rPr lang="en-US" dirty="0" err="1"/>
              <a:t>جلوگیری</a:t>
            </a:r>
            <a:r>
              <a:rPr lang="en-US" dirty="0"/>
              <a:t> </a:t>
            </a:r>
            <a:r>
              <a:rPr lang="en-US" dirty="0" err="1"/>
              <a:t>از</a:t>
            </a:r>
            <a:r>
              <a:rPr lang="en-US" dirty="0"/>
              <a:t> </a:t>
            </a:r>
            <a:r>
              <a:rPr lang="en-US" dirty="0" err="1"/>
              <a:t>تشکیل</a:t>
            </a:r>
            <a:r>
              <a:rPr lang="en-US" dirty="0"/>
              <a:t> </a:t>
            </a:r>
            <a:r>
              <a:rPr lang="en-US" dirty="0" err="1"/>
              <a:t>لجن</a:t>
            </a:r>
            <a:r>
              <a:rPr lang="en-US" dirty="0"/>
              <a:t> </a:t>
            </a:r>
            <a:r>
              <a:rPr lang="en-US" dirty="0" err="1"/>
              <a:t>در</a:t>
            </a:r>
            <a:r>
              <a:rPr lang="en-US" dirty="0"/>
              <a:t> </a:t>
            </a:r>
            <a:r>
              <a:rPr lang="en-US" dirty="0" err="1"/>
              <a:t>اطراف</a:t>
            </a:r>
            <a:r>
              <a:rPr lang="en-US" dirty="0"/>
              <a:t> </a:t>
            </a:r>
            <a:r>
              <a:rPr lang="en-US" dirty="0" err="1"/>
              <a:t>رینگ</a:t>
            </a:r>
            <a:r>
              <a:rPr lang="en-US" dirty="0"/>
              <a:t> </a:t>
            </a:r>
            <a:r>
              <a:rPr lang="en-US" dirty="0" err="1"/>
              <a:t>پیستون‌ها</a:t>
            </a:r>
            <a:r>
              <a:rPr lang="en-US" dirty="0"/>
              <a:t> </a:t>
            </a:r>
            <a:r>
              <a:rPr lang="en-US" dirty="0" err="1"/>
              <a:t>ضروری</a:t>
            </a:r>
            <a:r>
              <a:rPr lang="en-US" dirty="0"/>
              <a:t> </a:t>
            </a:r>
            <a:r>
              <a:rPr lang="en-US" dirty="0" err="1"/>
              <a:t>هستند</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روغن‌های</a:t>
            </a:r>
            <a:r>
              <a:rPr lang="en-US" dirty="0"/>
              <a:t> </a:t>
            </a:r>
            <a:r>
              <a:rPr lang="en-US" dirty="0" err="1"/>
              <a:t>کمپرسور</a:t>
            </a:r>
            <a:r>
              <a:rPr lang="en-US" dirty="0"/>
              <a:t> </a:t>
            </a:r>
            <a:r>
              <a:rPr lang="en-US" dirty="0" err="1"/>
              <a:t>که</a:t>
            </a:r>
            <a:r>
              <a:rPr lang="en-US" dirty="0"/>
              <a:t> </a:t>
            </a:r>
            <a:r>
              <a:rPr lang="en-US" dirty="0" err="1"/>
              <a:t>در</a:t>
            </a:r>
            <a:r>
              <a:rPr lang="en-US" dirty="0"/>
              <a:t> </a:t>
            </a:r>
            <a:r>
              <a:rPr lang="en-US" dirty="0" err="1"/>
              <a:t>معرض</a:t>
            </a:r>
            <a:r>
              <a:rPr lang="en-US" dirty="0"/>
              <a:t> </a:t>
            </a:r>
            <a:r>
              <a:rPr lang="en-US" dirty="0" err="1"/>
              <a:t>هوای</a:t>
            </a:r>
            <a:r>
              <a:rPr lang="en-US" dirty="0"/>
              <a:t> </a:t>
            </a:r>
            <a:r>
              <a:rPr lang="en-US" dirty="0" err="1"/>
              <a:t>مرطوب</a:t>
            </a:r>
            <a:r>
              <a:rPr lang="en-US" dirty="0"/>
              <a:t> </a:t>
            </a:r>
            <a:r>
              <a:rPr lang="en-US" dirty="0" err="1"/>
              <a:t>هستند</a:t>
            </a:r>
            <a:r>
              <a:rPr lang="en-US" dirty="0"/>
              <a:t>، </a:t>
            </a:r>
            <a:r>
              <a:rPr lang="en-US" dirty="0" err="1"/>
              <a:t>از</a:t>
            </a:r>
            <a:r>
              <a:rPr lang="en-US" dirty="0"/>
              <a:t> </a:t>
            </a:r>
            <a:r>
              <a:rPr lang="en-US" dirty="0" err="1"/>
              <a:t>این</a:t>
            </a:r>
            <a:r>
              <a:rPr lang="en-US" dirty="0"/>
              <a:t> </a:t>
            </a:r>
            <a:r>
              <a:rPr lang="en-US" dirty="0" err="1"/>
              <a:t>افزودنی‌ها</a:t>
            </a:r>
            <a:r>
              <a:rPr lang="en-US" dirty="0"/>
              <a:t> </a:t>
            </a:r>
            <a:r>
              <a:rPr lang="en-US" dirty="0" err="1"/>
              <a:t>برای</a:t>
            </a:r>
            <a:r>
              <a:rPr lang="en-US" dirty="0"/>
              <a:t> </a:t>
            </a:r>
            <a:r>
              <a:rPr lang="en-US" dirty="0" err="1"/>
              <a:t>جلوگیری</a:t>
            </a:r>
            <a:r>
              <a:rPr lang="en-US" dirty="0"/>
              <a:t> </a:t>
            </a:r>
            <a:r>
              <a:rPr lang="en-US" dirty="0" err="1"/>
              <a:t>از</a:t>
            </a:r>
            <a:r>
              <a:rPr lang="en-US" dirty="0"/>
              <a:t> </a:t>
            </a:r>
            <a:r>
              <a:rPr lang="en-US" dirty="0" err="1"/>
              <a:t>خوردگی</a:t>
            </a:r>
            <a:r>
              <a:rPr lang="en-US" dirty="0"/>
              <a:t> </a:t>
            </a:r>
            <a:r>
              <a:rPr lang="en-US" dirty="0" err="1"/>
              <a:t>استفاده</a:t>
            </a:r>
            <a:r>
              <a:rPr lang="en-US" dirty="0"/>
              <a:t> </a:t>
            </a:r>
            <a:r>
              <a:rPr lang="en-US" dirty="0" err="1"/>
              <a:t>می‌کنند</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در</a:t>
            </a:r>
            <a:r>
              <a:rPr lang="en-US" dirty="0"/>
              <a:t> </a:t>
            </a:r>
            <a:r>
              <a:rPr lang="en-US" dirty="0" err="1"/>
              <a:t>روغن</a:t>
            </a:r>
            <a:r>
              <a:rPr lang="en-US" dirty="0"/>
              <a:t> </a:t>
            </a:r>
            <a:r>
              <a:rPr lang="en-US" dirty="0" err="1"/>
              <a:t>توربین</a:t>
            </a:r>
            <a:r>
              <a:rPr lang="en-US" dirty="0"/>
              <a:t>، </a:t>
            </a:r>
            <a:r>
              <a:rPr lang="en-US" dirty="0" err="1"/>
              <a:t>کاهش</a:t>
            </a:r>
            <a:r>
              <a:rPr lang="en-US" dirty="0"/>
              <a:t> </a:t>
            </a:r>
            <a:r>
              <a:rPr lang="en-US" dirty="0" err="1"/>
              <a:t>آنتی‌اکسیدان‌ها</a:t>
            </a:r>
            <a:r>
              <a:rPr lang="en-US" dirty="0"/>
              <a:t> </a:t>
            </a:r>
            <a:r>
              <a:rPr lang="en-US" dirty="0" err="1"/>
              <a:t>منجر</a:t>
            </a:r>
            <a:r>
              <a:rPr lang="en-US" dirty="0"/>
              <a:t> </a:t>
            </a:r>
            <a:r>
              <a:rPr lang="en-US" dirty="0" err="1"/>
              <a:t>به</a:t>
            </a:r>
            <a:r>
              <a:rPr lang="en-US" dirty="0"/>
              <a:t> </a:t>
            </a:r>
            <a:r>
              <a:rPr lang="en-US" dirty="0" err="1"/>
              <a:t>تشکیل</a:t>
            </a:r>
            <a:r>
              <a:rPr lang="en-US" dirty="0"/>
              <a:t> </a:t>
            </a:r>
            <a:r>
              <a:rPr lang="en-US" dirty="0" err="1"/>
              <a:t>وارنیش</a:t>
            </a:r>
            <a:r>
              <a:rPr lang="en-US" dirty="0"/>
              <a:t> MPC </a:t>
            </a:r>
            <a:r>
              <a:rPr lang="en-US" dirty="0" err="1"/>
              <a:t>قابل</a:t>
            </a:r>
            <a:r>
              <a:rPr lang="en-US" dirty="0"/>
              <a:t> </a:t>
            </a:r>
            <a:r>
              <a:rPr lang="en-US" dirty="0" err="1"/>
              <a:t>شناسایی</a:t>
            </a:r>
            <a:r>
              <a:rPr lang="en-US" dirty="0"/>
              <a:t> </a:t>
            </a:r>
            <a:r>
              <a:rPr lang="en-US" dirty="0" err="1"/>
              <a:t>است</a:t>
            </a:r>
            <a:r>
              <a:rPr lang="en-US" dirty="0"/>
              <a:t>.</a:t>
            </a:r>
            <a:br>
              <a:rPr lang="fa-IR" dirty="0"/>
            </a:br>
            <a:r>
              <a:rPr lang="fa-IR" dirty="0"/>
              <a:t>یکی از آزمون های روتین پتروشیمی ها </a:t>
            </a:r>
            <a:r>
              <a:rPr lang="en-US" dirty="0" err="1"/>
              <a:t>RoBOT</a:t>
            </a:r>
            <a:r>
              <a:rPr lang="fa-IR" dirty="0"/>
              <a:t> است</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r"/>
            <a:r>
              <a:rPr lang="fa-IR" dirty="0"/>
              <a:t>سوال در مورد پایدارترین روغن پایه در مورد اکسیداسیون</a:t>
            </a:r>
            <a:br>
              <a:rPr lang="fa-IR" dirty="0"/>
            </a:br>
            <a:r>
              <a:rPr lang="fa-IR" dirty="0"/>
              <a:t>زینک و فسفر در روغن نشانه چیست</a:t>
            </a:r>
            <a:br>
              <a:rPr lang="fa-IR" dirty="0"/>
            </a:br>
            <a:r>
              <a:rPr lang="fa-IR" dirty="0"/>
              <a:t>و کاهشش باعث چی میشه</a:t>
            </a:r>
            <a:br>
              <a:rPr lang="fa-IR" dirty="0"/>
            </a:br>
            <a:r>
              <a:rPr lang="en-US" dirty="0"/>
              <a:t> </a:t>
            </a:r>
            <a:endParaRPr lang="fa-IR" dirty="0"/>
          </a:p>
          <a:p>
            <a:pPr algn="r"/>
            <a:r>
              <a:rPr lang="fa-IR" dirty="0"/>
              <a:t> بالا بودن میزان آب موجود در روغن برودتی خریداری شده</a:t>
            </a:r>
          </a:p>
          <a:p>
            <a:pPr algn="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09310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fa-IR" dirty="0"/>
              <a:t>یک نمونه روغن کمپرسور استری خریداری شده آب </a:t>
            </a:r>
            <a:r>
              <a:rPr lang="en-US" dirty="0"/>
              <a:t>800</a:t>
            </a:r>
            <a:r>
              <a:rPr lang="fa-IR" dirty="0"/>
              <a:t> به جای آب زیر 50 داشت</a:t>
            </a:r>
            <a:br>
              <a:rPr lang="fa-IR" dirty="0"/>
            </a:br>
            <a:r>
              <a:rPr lang="en-US" dirty="0" err="1"/>
              <a:t>به</a:t>
            </a:r>
            <a:r>
              <a:rPr lang="en-US" dirty="0"/>
              <a:t> </a:t>
            </a:r>
            <a:r>
              <a:rPr lang="en-US" dirty="0" err="1"/>
              <a:t>عنوان</a:t>
            </a:r>
            <a:r>
              <a:rPr lang="en-US" dirty="0"/>
              <a:t> </a:t>
            </a:r>
            <a:r>
              <a:rPr lang="en-US" dirty="0" err="1"/>
              <a:t>مثال</a:t>
            </a:r>
            <a:r>
              <a:rPr lang="en-US" dirty="0"/>
              <a:t>، </a:t>
            </a:r>
            <a:r>
              <a:rPr lang="en-US" dirty="0" err="1"/>
              <a:t>یک</a:t>
            </a:r>
            <a:r>
              <a:rPr lang="en-US" dirty="0"/>
              <a:t> </a:t>
            </a:r>
            <a:r>
              <a:rPr lang="en-US" dirty="0" err="1"/>
              <a:t>نمونه</a:t>
            </a:r>
            <a:r>
              <a:rPr lang="en-US" dirty="0"/>
              <a:t> </a:t>
            </a:r>
            <a:r>
              <a:rPr lang="en-US" dirty="0" err="1"/>
              <a:t>روغن</a:t>
            </a:r>
            <a:r>
              <a:rPr lang="en-US" dirty="0"/>
              <a:t> </a:t>
            </a:r>
            <a:r>
              <a:rPr lang="en-US" dirty="0" err="1"/>
              <a:t>از</a:t>
            </a:r>
            <a:r>
              <a:rPr lang="en-US" dirty="0"/>
              <a:t> </a:t>
            </a:r>
            <a:r>
              <a:rPr lang="en-US" dirty="0" err="1"/>
              <a:t>کمپرسور</a:t>
            </a:r>
            <a:r>
              <a:rPr lang="en-US" dirty="0"/>
              <a:t> </a:t>
            </a:r>
            <a:r>
              <a:rPr lang="en-US" dirty="0" err="1"/>
              <a:t>نشان</a:t>
            </a:r>
            <a:r>
              <a:rPr lang="en-US" dirty="0"/>
              <a:t> </a:t>
            </a:r>
            <a:r>
              <a:rPr lang="en-US" dirty="0" err="1"/>
              <a:t>می‌دهد</a:t>
            </a:r>
            <a:r>
              <a:rPr lang="en-US" dirty="0"/>
              <a:t> </a:t>
            </a:r>
            <a:r>
              <a:rPr lang="en-US" dirty="0" err="1"/>
              <a:t>که</a:t>
            </a:r>
            <a:r>
              <a:rPr lang="en-US" dirty="0"/>
              <a:t> </a:t>
            </a:r>
            <a:r>
              <a:rPr lang="en-US" dirty="0" err="1"/>
              <a:t>نسبت</a:t>
            </a:r>
            <a:r>
              <a:rPr lang="en-US" dirty="0"/>
              <a:t> </a:t>
            </a:r>
            <a:r>
              <a:rPr lang="en-US" dirty="0" err="1"/>
              <a:t>آهن</a:t>
            </a:r>
            <a:r>
              <a:rPr lang="en-US" dirty="0"/>
              <a:t> و </a:t>
            </a:r>
            <a:r>
              <a:rPr lang="en-US" dirty="0" err="1"/>
              <a:t>مس</a:t>
            </a:r>
            <a:r>
              <a:rPr lang="en-US" dirty="0"/>
              <a:t> </a:t>
            </a:r>
            <a:r>
              <a:rPr lang="en-US" dirty="0" err="1"/>
              <a:t>در</a:t>
            </a:r>
            <a:r>
              <a:rPr lang="en-US" dirty="0"/>
              <a:t> </a:t>
            </a:r>
            <a:r>
              <a:rPr lang="en-US" dirty="0" err="1"/>
              <a:t>افزایش</a:t>
            </a:r>
            <a:r>
              <a:rPr lang="en-US" dirty="0"/>
              <a:t> </a:t>
            </a:r>
            <a:r>
              <a:rPr lang="en-US" dirty="0" err="1"/>
              <a:t>شدید</a:t>
            </a:r>
            <a:r>
              <a:rPr lang="en-US" dirty="0"/>
              <a:t> </a:t>
            </a:r>
            <a:r>
              <a:rPr lang="en-US" dirty="0" err="1"/>
              <a:t>است</a:t>
            </a:r>
            <a:r>
              <a:rPr lang="en-US" dirty="0"/>
              <a:t>، </a:t>
            </a:r>
            <a:r>
              <a:rPr lang="en-US" dirty="0" err="1"/>
              <a:t>که</a:t>
            </a:r>
            <a:r>
              <a:rPr lang="en-US" dirty="0"/>
              <a:t> </a:t>
            </a:r>
            <a:r>
              <a:rPr lang="en-US" dirty="0" err="1"/>
              <a:t>نشانه</a:t>
            </a:r>
            <a:r>
              <a:rPr lang="en-US" dirty="0"/>
              <a:t> </a:t>
            </a:r>
            <a:r>
              <a:rPr lang="en-US" dirty="0" err="1"/>
              <a:t>سایش</a:t>
            </a:r>
            <a:r>
              <a:rPr lang="en-US" dirty="0"/>
              <a:t> </a:t>
            </a:r>
            <a:r>
              <a:rPr lang="en-US" dirty="0" err="1"/>
              <a:t>بوده</a:t>
            </a:r>
            <a:r>
              <a:rPr lang="en-US" dirty="0"/>
              <a:t> و </a:t>
            </a:r>
            <a:r>
              <a:rPr lang="en-US" dirty="0" err="1"/>
              <a:t>تعمیر</a:t>
            </a:r>
            <a:r>
              <a:rPr lang="en-US" dirty="0"/>
              <a:t> </a:t>
            </a:r>
            <a:r>
              <a:rPr lang="en-US" dirty="0" err="1"/>
              <a:t>یا</a:t>
            </a:r>
            <a:r>
              <a:rPr lang="en-US" dirty="0"/>
              <a:t> </a:t>
            </a:r>
            <a:r>
              <a:rPr lang="en-US" dirty="0" err="1"/>
              <a:t>نگهداری</a:t>
            </a:r>
            <a:r>
              <a:rPr lang="en-US" dirty="0"/>
              <a:t> </a:t>
            </a:r>
            <a:r>
              <a:rPr lang="en-US" dirty="0" err="1"/>
              <a:t>را</a:t>
            </a:r>
            <a:r>
              <a:rPr lang="en-US" dirty="0"/>
              <a:t> </a:t>
            </a:r>
            <a:r>
              <a:rPr lang="en-US" dirty="0" err="1"/>
              <a:t>ضروری</a:t>
            </a:r>
            <a:r>
              <a:rPr lang="en-US" dirty="0"/>
              <a:t> </a:t>
            </a:r>
            <a:r>
              <a:rPr lang="en-US" dirty="0" err="1"/>
              <a:t>می‌کند</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r" rtl="1"/>
            <a:r>
              <a:rPr lang="fa-IR" dirty="0"/>
              <a:t>نمونه گیری از کف مخزن نگهداری روعن </a:t>
            </a:r>
            <a:r>
              <a:rPr lang="en-US" dirty="0" err="1"/>
              <a:t>pq</a:t>
            </a:r>
            <a:r>
              <a:rPr lang="fa-IR" dirty="0"/>
              <a:t> 100 به ما میده</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325877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fa-IR" dirty="0"/>
              <a:t>خیلی چیا رو به ما میگه</a:t>
            </a:r>
            <a:br>
              <a:rPr lang="fa-IR" dirty="0"/>
            </a:br>
            <a:r>
              <a:rPr lang="fa-IR" dirty="0"/>
              <a:t>روغنمون مناسبه-توی دمای بالا خوبه -  اکسید نشده – آلودگی واردش نشده - </a:t>
            </a:r>
          </a:p>
          <a:p>
            <a:pPr algn="r" rtl="1"/>
            <a:r>
              <a:rPr lang="en-US" dirty="0" err="1"/>
              <a:t>ویسکوزیته</a:t>
            </a:r>
            <a:r>
              <a:rPr lang="en-US" dirty="0"/>
              <a:t> </a:t>
            </a:r>
            <a:r>
              <a:rPr lang="en-US" dirty="0" err="1"/>
              <a:t>کینماتیک</a:t>
            </a:r>
            <a:r>
              <a:rPr lang="en-US" dirty="0"/>
              <a:t> (ASTM D445) و </a:t>
            </a:r>
            <a:r>
              <a:rPr lang="en-US" dirty="0" err="1"/>
              <a:t>شاخص</a:t>
            </a:r>
            <a:r>
              <a:rPr lang="en-US" dirty="0"/>
              <a:t> </a:t>
            </a:r>
            <a:r>
              <a:rPr lang="en-US" dirty="0" err="1"/>
              <a:t>ویسکوزیته</a:t>
            </a:r>
            <a:r>
              <a:rPr lang="en-US" dirty="0"/>
              <a:t> (ASTM D2270).</a:t>
            </a:r>
          </a:p>
          <a:p>
            <a:pPr algn="r" rtl="1"/>
            <a:r>
              <a:rPr lang="en-US" dirty="0" err="1"/>
              <a:t>ویسکوزیته</a:t>
            </a:r>
            <a:r>
              <a:rPr lang="en-US" dirty="0"/>
              <a:t> </a:t>
            </a:r>
            <a:r>
              <a:rPr lang="en-US" dirty="0" err="1"/>
              <a:t>پایین</a:t>
            </a:r>
            <a:r>
              <a:rPr lang="en-US" dirty="0"/>
              <a:t> </a:t>
            </a:r>
            <a:r>
              <a:rPr lang="en-US" dirty="0" err="1"/>
              <a:t>منجر</a:t>
            </a:r>
            <a:r>
              <a:rPr lang="en-US" dirty="0"/>
              <a:t> </a:t>
            </a:r>
            <a:r>
              <a:rPr lang="en-US" dirty="0" err="1"/>
              <a:t>به</a:t>
            </a:r>
            <a:r>
              <a:rPr lang="en-US" dirty="0"/>
              <a:t> </a:t>
            </a:r>
            <a:r>
              <a:rPr lang="en-US" dirty="0" err="1"/>
              <a:t>سایش</a:t>
            </a:r>
            <a:r>
              <a:rPr lang="en-US" dirty="0"/>
              <a:t> </a:t>
            </a:r>
            <a:r>
              <a:rPr lang="en-US" dirty="0" err="1"/>
              <a:t>می‌شود</a:t>
            </a:r>
            <a:r>
              <a:rPr lang="en-US" dirty="0"/>
              <a:t>؛ </a:t>
            </a:r>
            <a:r>
              <a:rPr lang="en-US" dirty="0" err="1"/>
              <a:t>ویسکوزیته</a:t>
            </a:r>
            <a:r>
              <a:rPr lang="en-US" dirty="0"/>
              <a:t> </a:t>
            </a:r>
            <a:r>
              <a:rPr lang="en-US" dirty="0" err="1"/>
              <a:t>بالا</a:t>
            </a:r>
            <a:r>
              <a:rPr lang="en-US" dirty="0"/>
              <a:t> </a:t>
            </a:r>
            <a:r>
              <a:rPr lang="en-US" dirty="0" err="1"/>
              <a:t>منجر</a:t>
            </a:r>
            <a:r>
              <a:rPr lang="en-US" dirty="0"/>
              <a:t> </a:t>
            </a:r>
            <a:r>
              <a:rPr lang="en-US" dirty="0" err="1"/>
              <a:t>به</a:t>
            </a:r>
            <a:r>
              <a:rPr lang="en-US" dirty="0"/>
              <a:t> </a:t>
            </a:r>
            <a:r>
              <a:rPr lang="en-US" dirty="0" err="1"/>
              <a:t>اتلاف</a:t>
            </a:r>
            <a:r>
              <a:rPr lang="en-US" dirty="0"/>
              <a:t> </a:t>
            </a:r>
            <a:r>
              <a:rPr lang="en-US" dirty="0" err="1"/>
              <a:t>انرژی</a:t>
            </a:r>
            <a:endParaRPr lang="en-US" dirty="0"/>
          </a:p>
          <a:p>
            <a:pPr algn="r" rtl="1"/>
            <a:r>
              <a:rPr lang="en-US" dirty="0" err="1"/>
              <a:t>شاخص</a:t>
            </a:r>
            <a:r>
              <a:rPr lang="en-US" dirty="0"/>
              <a:t> </a:t>
            </a:r>
            <a:r>
              <a:rPr lang="en-US" dirty="0" err="1"/>
              <a:t>ویسکوزیته</a:t>
            </a:r>
            <a:r>
              <a:rPr lang="en-US" dirty="0"/>
              <a:t> (VI) </a:t>
            </a:r>
            <a:r>
              <a:rPr lang="en-US" dirty="0" err="1"/>
              <a:t>برای</a:t>
            </a:r>
            <a:r>
              <a:rPr lang="en-US" dirty="0"/>
              <a:t> </a:t>
            </a:r>
            <a:r>
              <a:rPr lang="en-US" dirty="0" err="1"/>
              <a:t>ارزیابی</a:t>
            </a:r>
            <a:r>
              <a:rPr lang="en-US" dirty="0"/>
              <a:t> </a:t>
            </a:r>
            <a:r>
              <a:rPr lang="en-US" dirty="0" err="1"/>
              <a:t>پایداری</a:t>
            </a:r>
            <a:r>
              <a:rPr lang="en-US" dirty="0"/>
              <a:t> </a:t>
            </a:r>
            <a:r>
              <a:rPr lang="en-US" dirty="0" err="1"/>
              <a:t>ویسکوزیته</a:t>
            </a:r>
            <a:r>
              <a:rPr lang="en-US" dirty="0"/>
              <a:t> </a:t>
            </a:r>
            <a:r>
              <a:rPr lang="en-US" dirty="0" err="1"/>
              <a:t>در</a:t>
            </a:r>
            <a:r>
              <a:rPr lang="en-US" dirty="0"/>
              <a:t> </a:t>
            </a:r>
            <a:r>
              <a:rPr lang="en-US" dirty="0" err="1"/>
              <a:t>دماهای</a:t>
            </a:r>
            <a:r>
              <a:rPr lang="en-US" dirty="0"/>
              <a:t> </a:t>
            </a:r>
            <a:r>
              <a:rPr lang="en-US" dirty="0" err="1"/>
              <a:t>مختلف</a:t>
            </a:r>
            <a:r>
              <a:rPr lang="en-US" dirty="0"/>
              <a:t> </a:t>
            </a:r>
            <a:r>
              <a:rPr lang="en-US" dirty="0" err="1"/>
              <a:t>ضروری</a:t>
            </a:r>
            <a:r>
              <a:rPr lang="en-US" dirty="0"/>
              <a:t> </a:t>
            </a:r>
            <a:r>
              <a:rPr lang="en-US" dirty="0" err="1"/>
              <a:t>است</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افت</a:t>
            </a:r>
            <a:r>
              <a:rPr lang="en-US" dirty="0"/>
              <a:t> </a:t>
            </a:r>
            <a:r>
              <a:rPr lang="en-US" dirty="0" err="1"/>
              <a:t>ناگهانی</a:t>
            </a:r>
            <a:r>
              <a:rPr lang="en-US" dirty="0"/>
              <a:t> </a:t>
            </a:r>
            <a:r>
              <a:rPr lang="en-US" dirty="0" err="1"/>
              <a:t>در</a:t>
            </a:r>
            <a:r>
              <a:rPr lang="en-US" dirty="0"/>
              <a:t> </a:t>
            </a:r>
            <a:r>
              <a:rPr lang="en-US" dirty="0" err="1"/>
              <a:t>نقطه</a:t>
            </a:r>
            <a:r>
              <a:rPr lang="en-US" dirty="0"/>
              <a:t> </a:t>
            </a:r>
            <a:r>
              <a:rPr lang="en-US" dirty="0" err="1"/>
              <a:t>اشتعال</a:t>
            </a:r>
            <a:r>
              <a:rPr lang="en-US" dirty="0"/>
              <a:t> </a:t>
            </a:r>
            <a:r>
              <a:rPr lang="en-US" dirty="0" err="1"/>
              <a:t>یک</a:t>
            </a:r>
            <a:r>
              <a:rPr lang="en-US" dirty="0"/>
              <a:t> </a:t>
            </a:r>
            <a:r>
              <a:rPr lang="en-US" dirty="0" err="1"/>
              <a:t>هشدار</a:t>
            </a:r>
            <a:r>
              <a:rPr lang="en-US" dirty="0"/>
              <a:t> </a:t>
            </a:r>
            <a:r>
              <a:rPr lang="en-US" dirty="0" err="1"/>
              <a:t>جدی</a:t>
            </a:r>
            <a:r>
              <a:rPr lang="en-US" dirty="0"/>
              <a:t> </a:t>
            </a:r>
            <a:r>
              <a:rPr lang="en-US" dirty="0" err="1"/>
              <a:t>است</a:t>
            </a:r>
            <a:r>
              <a:rPr lang="en-US" dirty="0"/>
              <a:t> و </a:t>
            </a:r>
            <a:r>
              <a:rPr lang="en-US" dirty="0" err="1"/>
              <a:t>در</a:t>
            </a:r>
            <a:r>
              <a:rPr lang="en-US" dirty="0"/>
              <a:t> </a:t>
            </a:r>
            <a:r>
              <a:rPr lang="en-US" dirty="0" err="1"/>
              <a:t>سیستم‌های</a:t>
            </a:r>
            <a:r>
              <a:rPr lang="en-US" dirty="0"/>
              <a:t> </a:t>
            </a:r>
            <a:r>
              <a:rPr lang="en-US" dirty="0" err="1"/>
              <a:t>فشار</a:t>
            </a:r>
            <a:r>
              <a:rPr lang="en-US" dirty="0"/>
              <a:t> </a:t>
            </a:r>
            <a:r>
              <a:rPr lang="en-US" dirty="0" err="1"/>
              <a:t>بالا</a:t>
            </a:r>
            <a:r>
              <a:rPr lang="en-US" dirty="0"/>
              <a:t> </a:t>
            </a:r>
            <a:r>
              <a:rPr lang="en-US" dirty="0" err="1"/>
              <a:t>مانند</a:t>
            </a:r>
            <a:r>
              <a:rPr lang="en-US" dirty="0"/>
              <a:t> </a:t>
            </a:r>
            <a:r>
              <a:rPr lang="en-US" dirty="0" err="1"/>
              <a:t>کمپرسورها</a:t>
            </a:r>
            <a:r>
              <a:rPr lang="en-US" dirty="0"/>
              <a:t> </a:t>
            </a:r>
            <a:r>
              <a:rPr lang="en-US" dirty="0" err="1"/>
              <a:t>باید</a:t>
            </a:r>
            <a:r>
              <a:rPr lang="en-US" dirty="0"/>
              <a:t> </a:t>
            </a:r>
            <a:r>
              <a:rPr lang="en-US" dirty="0" err="1"/>
              <a:t>جدی</a:t>
            </a:r>
            <a:r>
              <a:rPr lang="en-US" dirty="0"/>
              <a:t> </a:t>
            </a:r>
            <a:r>
              <a:rPr lang="en-US" dirty="0" err="1"/>
              <a:t>گرفته</a:t>
            </a:r>
            <a:r>
              <a:rPr lang="en-US" dirty="0"/>
              <a:t> </a:t>
            </a:r>
            <a:r>
              <a:rPr lang="en-US" dirty="0" err="1"/>
              <a:t>شود</a:t>
            </a:r>
            <a:r>
              <a:rPr lang="en-US" dirty="0"/>
              <a:t>.</a:t>
            </a:r>
            <a:br>
              <a:rPr lang="fa-IR" dirty="0"/>
            </a:br>
            <a:r>
              <a:rPr lang="fa-IR" b="1" dirty="0"/>
              <a:t>*ویدیو فلش</a:t>
            </a:r>
            <a:endParaRPr lang="en-US" b="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lgn="r" rtl="1"/>
            <a:r>
              <a:rPr lang="ar-SA" sz="1200" b="1" kern="1200" dirty="0">
                <a:solidFill>
                  <a:schemeClr val="tx1"/>
                </a:solidFill>
                <a:effectLst/>
                <a:latin typeface="+mn-lt"/>
                <a:ea typeface="+mn-ea"/>
                <a:cs typeface="+mn-cs"/>
              </a:rPr>
              <a:t>روغن‌های توربین</a:t>
            </a:r>
            <a:r>
              <a:rPr lang="en-US" sz="1200" b="1" kern="1200" dirty="0">
                <a:solidFill>
                  <a:schemeClr val="tx1"/>
                </a:solidFill>
                <a:effectLst/>
                <a:latin typeface="+mn-lt"/>
                <a:ea typeface="+mn-ea"/>
                <a:cs typeface="+mn-cs"/>
              </a:rPr>
              <a:t> (Turbine Oils)</a:t>
            </a:r>
            <a:r>
              <a:rPr lang="ar-SA"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تشکیل کف در سیستم‌های توربین بخار و گاز می‌تواند باعث ورود هوا به سیستم هیدرولیک کنترل، ایجاد کاویتاسیون در پمپ‌ها و از دست دادن کنترل توربین شود.به همین دلیل آزمون</a:t>
            </a:r>
            <a:r>
              <a:rPr lang="en-US" sz="1200" kern="1200" dirty="0">
                <a:solidFill>
                  <a:schemeClr val="tx1"/>
                </a:solidFill>
                <a:effectLst/>
                <a:latin typeface="+mn-lt"/>
                <a:ea typeface="+mn-ea"/>
                <a:cs typeface="+mn-cs"/>
              </a:rPr>
              <a:t> D892 </a:t>
            </a:r>
            <a:r>
              <a:rPr lang="ar-SA" sz="1200" kern="1200" dirty="0">
                <a:solidFill>
                  <a:schemeClr val="tx1"/>
                </a:solidFill>
                <a:effectLst/>
                <a:latin typeface="+mn-lt"/>
                <a:ea typeface="+mn-ea"/>
                <a:cs typeface="+mn-cs"/>
              </a:rPr>
              <a:t>برای روغن توربین بسیار حیاتی است</a:t>
            </a:r>
            <a:r>
              <a:rPr lang="en-US" sz="1200" kern="1200" dirty="0">
                <a:solidFill>
                  <a:schemeClr val="tx1"/>
                </a:solidFill>
                <a:effectLst/>
                <a:latin typeface="+mn-lt"/>
                <a:ea typeface="+mn-ea"/>
                <a:cs typeface="+mn-cs"/>
              </a:rPr>
              <a:t>.</a:t>
            </a:r>
          </a:p>
          <a:p>
            <a:pPr lvl="0" algn="r" rtl="1"/>
            <a:r>
              <a:rPr lang="ar-SA" sz="1200" b="1" kern="1200" dirty="0">
                <a:solidFill>
                  <a:schemeClr val="tx1"/>
                </a:solidFill>
                <a:effectLst/>
                <a:latin typeface="+mn-lt"/>
                <a:ea typeface="+mn-ea"/>
                <a:cs typeface="+mn-cs"/>
              </a:rPr>
              <a:t>روغن‌های هیدرولیک: </a:t>
            </a:r>
            <a:r>
              <a:rPr lang="ar-SA" sz="1200" kern="1200" dirty="0">
                <a:solidFill>
                  <a:schemeClr val="tx1"/>
                </a:solidFill>
                <a:effectLst/>
                <a:latin typeface="+mn-lt"/>
                <a:ea typeface="+mn-ea"/>
                <a:cs typeface="+mn-cs"/>
              </a:rPr>
              <a:t>در سیستم‌های هیدرولیک، کف و هوادهی باعث فشرده‌پذیری سیال و از دست رفتن دقت و سرعت پاسخ شیرها و محرک‌ها می‌شود</a:t>
            </a:r>
            <a:r>
              <a:rPr lang="en-US" sz="1200" kern="1200" dirty="0">
                <a:solidFill>
                  <a:schemeClr val="tx1"/>
                </a:solidFill>
                <a:effectLst/>
                <a:latin typeface="+mn-lt"/>
                <a:ea typeface="+mn-ea"/>
                <a:cs typeface="+mn-cs"/>
              </a:rPr>
              <a:t>.</a:t>
            </a:r>
          </a:p>
          <a:p>
            <a:pPr lvl="0" algn="r" rtl="1"/>
            <a:r>
              <a:rPr lang="ar-SA" sz="1200" b="1" kern="1200" dirty="0">
                <a:solidFill>
                  <a:schemeClr val="tx1"/>
                </a:solidFill>
                <a:effectLst/>
                <a:latin typeface="+mn-lt"/>
                <a:ea typeface="+mn-ea"/>
                <a:cs typeface="+mn-cs"/>
              </a:rPr>
              <a:t>روغن‌های گیربکس و کمپرسور: </a:t>
            </a:r>
            <a:r>
              <a:rPr lang="ar-SA" sz="1200" kern="1200" dirty="0">
                <a:solidFill>
                  <a:schemeClr val="tx1"/>
                </a:solidFill>
                <a:effectLst/>
                <a:latin typeface="+mn-lt"/>
                <a:ea typeface="+mn-ea"/>
                <a:cs typeface="+mn-cs"/>
              </a:rPr>
              <a:t>کف پایدار می‌تواند به همراه آلودگی، موجب کاهش روانکاری و افزایش سایش دنده‌ها یا یاتاقان‌ها شود</a:t>
            </a:r>
            <a:r>
              <a:rPr lang="en-US" sz="1200" kern="1200" dirty="0">
                <a:solidFill>
                  <a:schemeClr val="tx1"/>
                </a:solidFill>
                <a:effectLst/>
                <a:latin typeface="+mn-lt"/>
                <a:ea typeface="+mn-ea"/>
                <a:cs typeface="+mn-cs"/>
              </a:rPr>
              <a:t>.</a:t>
            </a:r>
          </a:p>
          <a:p>
            <a:pPr lvl="0" algn="r" rtl="1"/>
            <a:r>
              <a:rPr lang="ar-SA" sz="1200" b="1" kern="1200" dirty="0">
                <a:solidFill>
                  <a:schemeClr val="tx1"/>
                </a:solidFill>
                <a:effectLst/>
                <a:latin typeface="+mn-lt"/>
                <a:ea typeface="+mn-ea"/>
                <a:cs typeface="+mn-cs"/>
              </a:rPr>
              <a:t>روانکار موتور دیزل و بنزینی سنگین: </a:t>
            </a:r>
            <a:r>
              <a:rPr lang="ar-SA" sz="1200" kern="1200" dirty="0">
                <a:solidFill>
                  <a:schemeClr val="tx1"/>
                </a:solidFill>
                <a:effectLst/>
                <a:latin typeface="+mn-lt"/>
                <a:ea typeface="+mn-ea"/>
                <a:cs typeface="+mn-cs"/>
              </a:rPr>
              <a:t>کف زیاد می‌تواند باعث اختلال در روغن‌رسانی و افزایش اکسیداسیون و دمای روغن شود</a:t>
            </a:r>
            <a:r>
              <a:rPr lang="en-US" sz="1200" kern="1200" dirty="0">
                <a:solidFill>
                  <a:schemeClr val="tx1"/>
                </a:solidFill>
                <a:effectLst/>
                <a:latin typeface="+mn-lt"/>
                <a:ea typeface="+mn-ea"/>
                <a:cs typeface="+mn-cs"/>
              </a:rPr>
              <a:t>.</a:t>
            </a:r>
          </a:p>
          <a:p>
            <a:pPr algn="r" rtl="1"/>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732931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200" b="1" kern="1200" dirty="0">
                <a:solidFill>
                  <a:schemeClr val="tx1"/>
                </a:solidFill>
                <a:effectLst/>
                <a:latin typeface="+mn-lt"/>
                <a:ea typeface="+mn-ea"/>
                <a:cs typeface="+mn-cs"/>
              </a:rPr>
              <a:t>توربین </a:t>
            </a:r>
            <a:r>
              <a:rPr lang="ar-SA" sz="1200" kern="1200" dirty="0">
                <a:solidFill>
                  <a:schemeClr val="tx1"/>
                </a:solidFill>
                <a:effectLst/>
                <a:latin typeface="+mn-lt"/>
                <a:ea typeface="+mn-ea"/>
                <a:cs typeface="+mn-cs"/>
              </a:rPr>
              <a:t>بخار و گاز  باعث ورود هوا به سیستم ایجاد کاویتاسیون در پمپ‌ها و از دست دادن کنترل توربین شود</a:t>
            </a:r>
            <a:br>
              <a:rPr lang="ar-SA" sz="1200" kern="1200" dirty="0">
                <a:solidFill>
                  <a:schemeClr val="tx1"/>
                </a:solidFill>
                <a:effectLst/>
                <a:latin typeface="+mn-lt"/>
                <a:ea typeface="+mn-ea"/>
                <a:cs typeface="+mn-cs"/>
              </a:rPr>
            </a:br>
            <a:r>
              <a:rPr lang="ar-SA" sz="1200" kern="1200" dirty="0">
                <a:solidFill>
                  <a:schemeClr val="tx1"/>
                </a:solidFill>
                <a:effectLst/>
                <a:latin typeface="+mn-lt"/>
                <a:ea typeface="+mn-ea"/>
                <a:cs typeface="+mn-cs"/>
              </a:rPr>
              <a:t>به همین دلیل برای روغن توربین بسیار حیاتی است</a:t>
            </a:r>
            <a:r>
              <a:rPr lang="en-US" sz="1200" kern="1200" dirty="0">
                <a:solidFill>
                  <a:schemeClr val="tx1"/>
                </a:solidFill>
                <a:effectLst/>
                <a:latin typeface="+mn-lt"/>
                <a:ea typeface="+mn-ea"/>
                <a:cs typeface="+mn-cs"/>
              </a:rPr>
              <a:t>.</a:t>
            </a:r>
          </a:p>
          <a:p>
            <a:pPr algn="r" rtl="1"/>
            <a:r>
              <a:rPr lang="ar-SA" sz="1200" b="1" kern="1200" dirty="0">
                <a:solidFill>
                  <a:schemeClr val="tx1"/>
                </a:solidFill>
                <a:effectLst/>
                <a:latin typeface="+mn-lt"/>
                <a:ea typeface="+mn-ea"/>
                <a:cs typeface="+mn-cs"/>
              </a:rPr>
              <a:t>هیدرولیک </a:t>
            </a:r>
            <a:r>
              <a:rPr lang="ar-SA" sz="1200" kern="1200" dirty="0">
                <a:solidFill>
                  <a:schemeClr val="tx1"/>
                </a:solidFill>
                <a:effectLst/>
                <a:latin typeface="+mn-lt"/>
                <a:ea typeface="+mn-ea"/>
                <a:cs typeface="+mn-cs"/>
              </a:rPr>
              <a:t>کف و هوادهی باعث فشرده‌پذیری سیال و</a:t>
            </a:r>
            <a:br>
              <a:rPr lang="fa-IR" sz="1200" kern="1200" dirty="0">
                <a:solidFill>
                  <a:schemeClr val="tx1"/>
                </a:solidFill>
                <a:effectLst/>
                <a:latin typeface="+mn-lt"/>
                <a:ea typeface="+mn-ea"/>
                <a:cs typeface="+mn-cs"/>
              </a:rPr>
            </a:br>
            <a:r>
              <a:rPr lang="ar-SA" sz="1200" kern="1200" dirty="0">
                <a:solidFill>
                  <a:schemeClr val="tx1"/>
                </a:solidFill>
                <a:effectLst/>
                <a:latin typeface="+mn-lt"/>
                <a:ea typeface="+mn-ea"/>
                <a:cs typeface="+mn-cs"/>
              </a:rPr>
              <a:t> از دست رفتن دقت و سرعت پاسخ شیرها و محرک‌ها می‌شود</a:t>
            </a:r>
            <a:r>
              <a:rPr lang="en-US" sz="1200" kern="1200" dirty="0">
                <a:solidFill>
                  <a:schemeClr val="tx1"/>
                </a:solidFill>
                <a:effectLst/>
                <a:latin typeface="+mn-lt"/>
                <a:ea typeface="+mn-ea"/>
                <a:cs typeface="+mn-cs"/>
              </a:rPr>
              <a:t>.</a:t>
            </a:r>
          </a:p>
          <a:p>
            <a:pPr algn="r" rtl="1"/>
            <a:r>
              <a:rPr lang="ar-SA" sz="1200" b="1" kern="1200" dirty="0">
                <a:solidFill>
                  <a:schemeClr val="tx1"/>
                </a:solidFill>
                <a:effectLst/>
                <a:latin typeface="+mn-lt"/>
                <a:ea typeface="+mn-ea"/>
                <a:cs typeface="+mn-cs"/>
              </a:rPr>
              <a:t>گیربکس و کمپرسور </a:t>
            </a:r>
            <a:r>
              <a:rPr lang="ar-SA" sz="1200" kern="1200" dirty="0">
                <a:solidFill>
                  <a:schemeClr val="tx1"/>
                </a:solidFill>
                <a:effectLst/>
                <a:latin typeface="+mn-lt"/>
                <a:ea typeface="+mn-ea"/>
                <a:cs typeface="+mn-cs"/>
              </a:rPr>
              <a:t>کف پایدار می‌تواند به همراه آلودگی، موجب کاهش روانکاری و افزایش سایش دنده‌ها یا یاتاقان‌ها شود</a:t>
            </a:r>
            <a:r>
              <a:rPr lang="en-US" sz="1200" kern="1200" dirty="0">
                <a:solidFill>
                  <a:schemeClr val="tx1"/>
                </a:solidFill>
                <a:effectLst/>
                <a:latin typeface="+mn-lt"/>
                <a:ea typeface="+mn-ea"/>
                <a:cs typeface="+mn-cs"/>
              </a:rPr>
              <a:t>.</a:t>
            </a:r>
          </a:p>
          <a:p>
            <a:pPr algn="r" rtl="1"/>
            <a:r>
              <a:rPr lang="ar-SA" sz="1200" b="1" kern="1200" dirty="0">
                <a:solidFill>
                  <a:schemeClr val="tx1"/>
                </a:solidFill>
                <a:effectLst/>
                <a:latin typeface="+mn-lt"/>
                <a:ea typeface="+mn-ea"/>
                <a:cs typeface="+mn-cs"/>
              </a:rPr>
              <a:t>موتور دیزل و بنزینی سنگین </a:t>
            </a:r>
            <a:r>
              <a:rPr lang="ar-SA" sz="1200" kern="1200" dirty="0">
                <a:solidFill>
                  <a:schemeClr val="tx1"/>
                </a:solidFill>
                <a:effectLst/>
                <a:latin typeface="+mn-lt"/>
                <a:ea typeface="+mn-ea"/>
                <a:cs typeface="+mn-cs"/>
              </a:rPr>
              <a:t>کف زیاد می‌تواند باعث اختلال در روغن‌رسانی و افزایش اکسیداسیون و دمای روغن شود</a:t>
            </a:r>
            <a:r>
              <a:rPr lang="en-US" sz="1200" kern="1200" dirty="0">
                <a:solidFill>
                  <a:schemeClr val="tx1"/>
                </a:solidFill>
                <a:effectLst/>
                <a:latin typeface="+mn-lt"/>
                <a:ea typeface="+mn-ea"/>
                <a:cs typeface="+mn-cs"/>
              </a:rPr>
              <a:t>.</a:t>
            </a:r>
          </a:p>
          <a:p>
            <a:pPr algn="r" rtl="1"/>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fa-IR" b="1" dirty="0"/>
              <a:t>*ویدیو</a:t>
            </a:r>
            <a:br>
              <a:rPr lang="en-US" b="1" dirty="0"/>
            </a:br>
            <a:r>
              <a:rPr lang="fa-IR" b="1" dirty="0"/>
              <a:t>روغن توربین</a:t>
            </a:r>
            <a:r>
              <a:rPr lang="fa-IR" dirty="0"/>
              <a:t> (گازی &gt; بخار &gt; آبی) → مهم‌ترین کاربرد.</a:t>
            </a:r>
          </a:p>
          <a:p>
            <a:pPr algn="r" rtl="1"/>
            <a:r>
              <a:rPr lang="fa-IR" b="1" dirty="0"/>
              <a:t>روغن کمپرسور</a:t>
            </a:r>
            <a:r>
              <a:rPr lang="fa-IR" dirty="0"/>
              <a:t> → خصوصاً </a:t>
            </a:r>
            <a:r>
              <a:rPr lang="en-US" dirty="0"/>
              <a:t>CNG </a:t>
            </a:r>
            <a:r>
              <a:rPr lang="fa-IR" dirty="0"/>
              <a:t> چون شرایط دما و فشار بالا دارند.</a:t>
            </a:r>
          </a:p>
          <a:p>
            <a:pPr algn="r" rtl="1"/>
            <a:r>
              <a:rPr lang="fa-IR" dirty="0"/>
              <a:t>روغن‌های سنتزی </a:t>
            </a:r>
            <a:r>
              <a:rPr lang="en-US" dirty="0"/>
              <a:t>PAO</a:t>
            </a:r>
            <a:r>
              <a:rPr lang="fa-IR" dirty="0"/>
              <a:t> معمولاً بالاتری نسبت به روغن‌های مینرال دارند.</a:t>
            </a:r>
          </a:p>
          <a:p>
            <a:pPr algn="r" rtl="1"/>
            <a:r>
              <a:rPr lang="en-US" dirty="0" err="1"/>
              <a:t>اضافه</a:t>
            </a:r>
            <a:r>
              <a:rPr lang="en-US" dirty="0"/>
              <a:t> </a:t>
            </a:r>
            <a:r>
              <a:rPr lang="en-US" dirty="0" err="1"/>
              <a:t>کردن</a:t>
            </a:r>
            <a:r>
              <a:rPr lang="en-US" dirty="0"/>
              <a:t> </a:t>
            </a:r>
            <a:r>
              <a:rPr lang="en-US" dirty="0" err="1"/>
              <a:t>ادتیو</a:t>
            </a:r>
            <a:r>
              <a:rPr lang="en-US" dirty="0"/>
              <a:t> </a:t>
            </a:r>
            <a:r>
              <a:rPr lang="en-US" dirty="0" err="1"/>
              <a:t>به</a:t>
            </a:r>
            <a:r>
              <a:rPr lang="en-US" dirty="0"/>
              <a:t> </a:t>
            </a:r>
            <a:r>
              <a:rPr lang="en-US" dirty="0" err="1"/>
              <a:t>روغهای</a:t>
            </a:r>
            <a:r>
              <a:rPr lang="en-US" dirty="0"/>
              <a:t> </a:t>
            </a:r>
            <a:r>
              <a:rPr lang="en-US" dirty="0" err="1"/>
              <a:t>مختلف</a:t>
            </a:r>
            <a:endParaRPr lang="en-US" dirty="0"/>
          </a:p>
          <a:p>
            <a:pPr algn="r" rtl="1"/>
            <a:r>
              <a:rPr lang="en-US" dirty="0" err="1"/>
              <a:t>تفسیر</a:t>
            </a:r>
            <a:r>
              <a:rPr lang="en-US" dirty="0"/>
              <a:t>: </a:t>
            </a:r>
            <a:r>
              <a:rPr lang="en-US" dirty="0" err="1"/>
              <a:t>زمان</a:t>
            </a:r>
            <a:r>
              <a:rPr lang="en-US" dirty="0"/>
              <a:t> </a:t>
            </a:r>
            <a:r>
              <a:rPr lang="en-US" dirty="0" err="1"/>
              <a:t>طولانی‌تر</a:t>
            </a:r>
            <a:r>
              <a:rPr lang="en-US" dirty="0"/>
              <a:t> </a:t>
            </a:r>
            <a:r>
              <a:rPr lang="en-US" dirty="0" err="1"/>
              <a:t>نشان‌دهنده</a:t>
            </a:r>
            <a:r>
              <a:rPr lang="en-US" dirty="0"/>
              <a:t> </a:t>
            </a:r>
            <a:r>
              <a:rPr lang="en-US" dirty="0" err="1"/>
              <a:t>پایداری</a:t>
            </a:r>
            <a:r>
              <a:rPr lang="en-US" dirty="0"/>
              <a:t> </a:t>
            </a:r>
            <a:r>
              <a:rPr lang="en-US" dirty="0" err="1"/>
              <a:t>اکسیداسیون</a:t>
            </a:r>
            <a:r>
              <a:rPr lang="en-US" dirty="0"/>
              <a:t> </a:t>
            </a:r>
            <a:r>
              <a:rPr lang="en-US" dirty="0" err="1"/>
              <a:t>بیشتر</a:t>
            </a:r>
            <a:r>
              <a:rPr lang="en-US" dirty="0"/>
              <a:t> </a:t>
            </a:r>
            <a:r>
              <a:rPr lang="en-US" dirty="0" err="1"/>
              <a:t>است</a:t>
            </a:r>
            <a:r>
              <a:rPr lang="en-US" dirty="0"/>
              <a:t>.</a:t>
            </a:r>
          </a:p>
          <a:p>
            <a:pPr algn="r" rtl="1"/>
            <a:r>
              <a:rPr lang="en-US" dirty="0" err="1"/>
              <a:t>با</a:t>
            </a:r>
            <a:r>
              <a:rPr lang="en-US" dirty="0"/>
              <a:t> </a:t>
            </a:r>
            <a:r>
              <a:rPr lang="en-US" dirty="0" err="1"/>
              <a:t>مقایسه</a:t>
            </a:r>
            <a:r>
              <a:rPr lang="en-US" dirty="0"/>
              <a:t> </a:t>
            </a:r>
            <a:r>
              <a:rPr lang="en-US" dirty="0" err="1"/>
              <a:t>زمان</a:t>
            </a:r>
            <a:r>
              <a:rPr lang="en-US" dirty="0"/>
              <a:t> </a:t>
            </a:r>
            <a:r>
              <a:rPr lang="en-US" dirty="0" err="1"/>
              <a:t>روغن</a:t>
            </a:r>
            <a:r>
              <a:rPr lang="en-US" dirty="0"/>
              <a:t> </a:t>
            </a:r>
            <a:r>
              <a:rPr lang="en-US" dirty="0" err="1"/>
              <a:t>کارکرده</a:t>
            </a:r>
            <a:r>
              <a:rPr lang="en-US" dirty="0"/>
              <a:t> </a:t>
            </a:r>
            <a:r>
              <a:rPr lang="en-US" dirty="0" err="1"/>
              <a:t>با</a:t>
            </a:r>
            <a:r>
              <a:rPr lang="en-US" dirty="0"/>
              <a:t> </a:t>
            </a:r>
            <a:r>
              <a:rPr lang="en-US" dirty="0" err="1"/>
              <a:t>روغن</a:t>
            </a:r>
            <a:r>
              <a:rPr lang="en-US" dirty="0"/>
              <a:t> </a:t>
            </a:r>
            <a:r>
              <a:rPr lang="en-US" dirty="0" err="1"/>
              <a:t>نو</a:t>
            </a:r>
            <a:r>
              <a:rPr lang="en-US" dirty="0"/>
              <a:t>، </a:t>
            </a:r>
            <a:r>
              <a:rPr lang="en-US" dirty="0" err="1"/>
              <a:t>می‌توان</a:t>
            </a:r>
            <a:r>
              <a:rPr lang="en-US" dirty="0"/>
              <a:t> </a:t>
            </a:r>
            <a:r>
              <a:rPr lang="en-US" dirty="0" err="1"/>
              <a:t>درصد</a:t>
            </a:r>
            <a:r>
              <a:rPr lang="en-US" dirty="0"/>
              <a:t> </a:t>
            </a:r>
            <a:r>
              <a:rPr lang="en-US" dirty="0" err="1"/>
              <a:t>عمر</a:t>
            </a:r>
            <a:r>
              <a:rPr lang="en-US" dirty="0"/>
              <a:t> </a:t>
            </a:r>
            <a:r>
              <a:rPr lang="en-US" dirty="0" err="1"/>
              <a:t>باقی‌مانده</a:t>
            </a:r>
            <a:r>
              <a:rPr lang="en-US" dirty="0"/>
              <a:t> </a:t>
            </a:r>
            <a:r>
              <a:rPr lang="en-US" dirty="0" err="1"/>
              <a:t>روغن</a:t>
            </a:r>
            <a:r>
              <a:rPr lang="en-US" dirty="0"/>
              <a:t> </a:t>
            </a:r>
            <a:r>
              <a:rPr lang="en-US" dirty="0" err="1"/>
              <a:t>را</a:t>
            </a:r>
            <a:r>
              <a:rPr lang="en-US" dirty="0"/>
              <a:t> </a:t>
            </a:r>
            <a:r>
              <a:rPr lang="en-US" dirty="0" err="1"/>
              <a:t>تعیین</a:t>
            </a:r>
            <a:r>
              <a:rPr lang="en-US" dirty="0"/>
              <a:t> </a:t>
            </a:r>
            <a:r>
              <a:rPr lang="en-US" dirty="0" err="1"/>
              <a:t>کر</a:t>
            </a:r>
            <a:r>
              <a:rPr lang="fa-IR" dirty="0"/>
              <a:t>د</a:t>
            </a:r>
            <a:br>
              <a:rPr lang="fa-IR" dirty="0"/>
            </a:br>
            <a:r>
              <a:rPr lang="fa-IR" b="1" dirty="0"/>
              <a:t>روغن‌های توربین جدید:</a:t>
            </a:r>
            <a:r>
              <a:rPr lang="fa-IR" dirty="0"/>
              <a:t> معمولاً </a:t>
            </a:r>
            <a:r>
              <a:rPr lang="en-US" dirty="0"/>
              <a:t>RPVOT </a:t>
            </a:r>
            <a:r>
              <a:rPr lang="fa-IR" dirty="0"/>
              <a:t>بالای </a:t>
            </a:r>
            <a:r>
              <a:rPr lang="fa-IR" b="1" dirty="0"/>
              <a:t>1000–1500 دقیقه</a:t>
            </a:r>
            <a:r>
              <a:rPr lang="fa-IR" dirty="0"/>
              <a:t> مطلوب است.</a:t>
            </a:r>
          </a:p>
          <a:p>
            <a:pPr algn="r" rtl="1"/>
            <a:r>
              <a:rPr lang="fa-IR" b="1" dirty="0"/>
              <a:t>حداقل قابل قبول:</a:t>
            </a:r>
            <a:r>
              <a:rPr lang="fa-IR" dirty="0"/>
              <a:t> برخی منابع صنعتی مقدار </a:t>
            </a:r>
            <a:r>
              <a:rPr lang="fa-IR" b="1" dirty="0"/>
              <a:t>&gt;400 دقیقه</a:t>
            </a:r>
            <a:r>
              <a:rPr lang="fa-IR" dirty="0"/>
              <a:t> را مرز هشدار می‌دانند.</a:t>
            </a:r>
          </a:p>
          <a:p>
            <a:pPr algn="r" rtl="1"/>
            <a:r>
              <a:rPr lang="fa-IR" b="1" dirty="0"/>
              <a:t>روغن‌های مصرف‌شده:</a:t>
            </a:r>
            <a:r>
              <a:rPr lang="fa-IR" dirty="0"/>
              <a:t> وقتی </a:t>
            </a:r>
            <a:r>
              <a:rPr lang="en-US" dirty="0"/>
              <a:t>RPVOT </a:t>
            </a:r>
            <a:r>
              <a:rPr lang="fa-IR" dirty="0"/>
              <a:t>به حدود </a:t>
            </a:r>
            <a:r>
              <a:rPr lang="fa-IR" b="1" dirty="0"/>
              <a:t>25–50% مقدار اولیه</a:t>
            </a:r>
            <a:r>
              <a:rPr lang="fa-IR" dirty="0"/>
              <a:t> کاهش یابد → نیاز به تعویض روغن</a:t>
            </a:r>
          </a:p>
          <a:p>
            <a:pPr algn="r" rtl="1"/>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a:t>.</a:t>
            </a:r>
          </a:p>
          <a:p>
            <a:pPr algn="r" rtl="1"/>
            <a:r>
              <a:rPr lang="en-US" dirty="0" err="1"/>
              <a:t>کاربرد</a:t>
            </a:r>
            <a:r>
              <a:rPr lang="en-US" dirty="0"/>
              <a:t> </a:t>
            </a:r>
            <a:r>
              <a:rPr lang="en-US" dirty="0" err="1"/>
              <a:t>خاص</a:t>
            </a:r>
            <a:r>
              <a:rPr lang="en-US" dirty="0"/>
              <a:t>: </a:t>
            </a:r>
            <a:r>
              <a:rPr lang="en-US" dirty="0" err="1"/>
              <a:t>حیاتی</a:t>
            </a:r>
            <a:r>
              <a:rPr lang="en-US" dirty="0"/>
              <a:t> </a:t>
            </a:r>
            <a:r>
              <a:rPr lang="en-US" dirty="0" err="1"/>
              <a:t>در</a:t>
            </a:r>
            <a:r>
              <a:rPr lang="en-US" dirty="0"/>
              <a:t> </a:t>
            </a:r>
            <a:r>
              <a:rPr lang="en-US" dirty="0" err="1"/>
              <a:t>روغن</a:t>
            </a:r>
            <a:r>
              <a:rPr lang="en-US" dirty="0"/>
              <a:t> </a:t>
            </a:r>
            <a:r>
              <a:rPr lang="en-US" dirty="0" err="1"/>
              <a:t>ترانس</a:t>
            </a:r>
            <a:r>
              <a:rPr lang="fa-IR" dirty="0"/>
              <a:t> </a:t>
            </a:r>
            <a:r>
              <a:rPr lang="en-US" dirty="0" err="1"/>
              <a:t>مهم</a:t>
            </a:r>
            <a:r>
              <a:rPr lang="en-US" dirty="0"/>
              <a:t> </a:t>
            </a:r>
            <a:r>
              <a:rPr lang="en-US" dirty="0" err="1"/>
              <a:t>در</a:t>
            </a:r>
            <a:r>
              <a:rPr lang="en-US" dirty="0"/>
              <a:t> </a:t>
            </a:r>
            <a:r>
              <a:rPr lang="en-US" dirty="0" err="1"/>
              <a:t>روغن</a:t>
            </a:r>
            <a:r>
              <a:rPr lang="en-US" dirty="0"/>
              <a:t> </a:t>
            </a:r>
            <a:r>
              <a:rPr lang="en-US" dirty="0" err="1"/>
              <a:t>توربین</a:t>
            </a:r>
            <a:endParaRPr lang="fa-IR" dirty="0"/>
          </a:p>
          <a:p>
            <a:pPr algn="r" rtl="1"/>
            <a:r>
              <a:rPr lang="fa-IR" b="1" dirty="0"/>
              <a:t>روغن توربین بخار</a:t>
            </a:r>
            <a:r>
              <a:rPr lang="fa-IR" dirty="0"/>
              <a:t> حساس‌ترین مورد، چون همیشه در معرض آب و بخار هستند.</a:t>
            </a:r>
          </a:p>
          <a:p>
            <a:pPr algn="r" rtl="1"/>
            <a:r>
              <a:rPr lang="fa-IR" b="1" dirty="0"/>
              <a:t>روغن توربین گازی</a:t>
            </a:r>
            <a:r>
              <a:rPr lang="fa-IR" dirty="0"/>
              <a:t> اهمیت دارد، چون حضور آب منجر به لاک و خوردگی می‌شود.</a:t>
            </a:r>
          </a:p>
          <a:p>
            <a:pPr algn="r" rtl="1"/>
            <a:r>
              <a:rPr lang="fa-IR" b="1" dirty="0"/>
              <a:t>روغن کمپرسورهای گاز</a:t>
            </a:r>
            <a:r>
              <a:rPr lang="fa-IR" dirty="0"/>
              <a:t> چون گاز طبیعی می‌تواند همراه رطوبت باشد.</a:t>
            </a:r>
          </a:p>
          <a:p>
            <a:pPr algn="r" rtl="1"/>
            <a:r>
              <a:rPr lang="fa-IR" b="1" dirty="0"/>
              <a:t>روغن‌های هیدرولیک</a:t>
            </a:r>
            <a:r>
              <a:rPr lang="fa-IR" dirty="0"/>
              <a:t> چون سیستم بسته و حساس به خوردگی است.</a:t>
            </a:r>
          </a:p>
          <a:p>
            <a:pPr algn="r" rtl="1"/>
            <a:endParaRPr lang="en-US" b="1" dirty="0"/>
          </a:p>
          <a:p>
            <a:pPr algn="r" rtl="1"/>
            <a:r>
              <a:rPr lang="en-US" b="1" dirty="0" err="1"/>
              <a:t>کارل</a:t>
            </a:r>
            <a:r>
              <a:rPr lang="en-US" b="1" dirty="0"/>
              <a:t> </a:t>
            </a:r>
            <a:r>
              <a:rPr lang="en-US" b="1" dirty="0" err="1"/>
              <a:t>فیشر</a:t>
            </a:r>
            <a:r>
              <a:rPr lang="en-US" b="1" dirty="0"/>
              <a:t> </a:t>
            </a:r>
            <a:r>
              <a:rPr lang="en-US" dirty="0"/>
              <a:t>= </a:t>
            </a:r>
            <a:r>
              <a:rPr lang="en-US" dirty="0" err="1"/>
              <a:t>دقیق‌ترین</a:t>
            </a:r>
            <a:r>
              <a:rPr lang="en-US" dirty="0"/>
              <a:t> و </a:t>
            </a:r>
            <a:r>
              <a:rPr lang="en-US" dirty="0" err="1"/>
              <a:t>استانداردترین</a:t>
            </a:r>
            <a:r>
              <a:rPr lang="en-US" dirty="0"/>
              <a:t> </a:t>
            </a:r>
            <a:r>
              <a:rPr lang="en-US" dirty="0" err="1"/>
              <a:t>روش</a:t>
            </a:r>
            <a:r>
              <a:rPr lang="en-US" dirty="0"/>
              <a:t> </a:t>
            </a:r>
            <a:endParaRPr lang="fa-IR" dirty="0"/>
          </a:p>
          <a:p>
            <a:pPr algn="r" rtl="1"/>
            <a:r>
              <a:rPr lang="en-US" dirty="0" err="1"/>
              <a:t>سریع</a:t>
            </a:r>
            <a:r>
              <a:rPr lang="en-US" dirty="0"/>
              <a:t> و </a:t>
            </a:r>
            <a:r>
              <a:rPr lang="en-US" dirty="0" err="1"/>
              <a:t>ارزان</a:t>
            </a:r>
            <a:r>
              <a:rPr lang="en-US" dirty="0"/>
              <a:t> </a:t>
            </a:r>
            <a:r>
              <a:rPr lang="en-US" dirty="0" err="1"/>
              <a:t>برای</a:t>
            </a:r>
            <a:r>
              <a:rPr lang="en-US" dirty="0"/>
              <a:t> </a:t>
            </a:r>
            <a:r>
              <a:rPr lang="en-US" dirty="0" err="1"/>
              <a:t>تست</a:t>
            </a:r>
            <a:r>
              <a:rPr lang="en-US" dirty="0"/>
              <a:t> </a:t>
            </a:r>
            <a:r>
              <a:rPr lang="en-US" dirty="0" err="1"/>
              <a:t>میدانی</a:t>
            </a:r>
            <a:r>
              <a:rPr lang="en-US" dirty="0"/>
              <a:t> </a:t>
            </a:r>
            <a:r>
              <a:rPr lang="en-US" dirty="0" err="1"/>
              <a:t>اولیه</a:t>
            </a:r>
            <a:r>
              <a:rPr lang="fa-IR" dirty="0"/>
              <a:t> </a:t>
            </a:r>
            <a:r>
              <a:rPr lang="en-US" b="1" dirty="0"/>
              <a:t>Crackle </a:t>
            </a:r>
            <a:r>
              <a:rPr lang="en-US" b="1" dirty="0" err="1"/>
              <a:t>Tes</a:t>
            </a:r>
            <a:r>
              <a:rPr lang="en-US" b="1" dirty="0"/>
              <a:t> </a:t>
            </a:r>
          </a:p>
          <a:p>
            <a:pPr algn="r" rtl="1"/>
            <a:r>
              <a:rPr lang="en-US" dirty="0" err="1"/>
              <a:t>روش</a:t>
            </a:r>
            <a:r>
              <a:rPr lang="en-US" dirty="0"/>
              <a:t> </a:t>
            </a:r>
            <a:r>
              <a:rPr lang="en-US" dirty="0" err="1"/>
              <a:t>تکمیلی</a:t>
            </a:r>
            <a:r>
              <a:rPr lang="en-US" dirty="0"/>
              <a:t> </a:t>
            </a:r>
            <a:r>
              <a:rPr lang="en-US" dirty="0" err="1"/>
              <a:t>برای</a:t>
            </a:r>
            <a:r>
              <a:rPr lang="en-US" dirty="0"/>
              <a:t> </a:t>
            </a:r>
            <a:r>
              <a:rPr lang="en-US" dirty="0" err="1"/>
              <a:t>پایش</a:t>
            </a:r>
            <a:r>
              <a:rPr lang="en-US" dirty="0"/>
              <a:t> </a:t>
            </a:r>
            <a:r>
              <a:rPr lang="en-US" dirty="0" err="1"/>
              <a:t>روند</a:t>
            </a:r>
            <a:r>
              <a:rPr lang="en-US" dirty="0"/>
              <a:t> </a:t>
            </a:r>
            <a:r>
              <a:rPr lang="en-US" dirty="0" err="1"/>
              <a:t>تغییرات</a:t>
            </a:r>
            <a:r>
              <a:rPr lang="en-US" dirty="0"/>
              <a:t> </a:t>
            </a:r>
            <a:r>
              <a:rPr lang="en-US" dirty="0" err="1"/>
              <a:t>آب</a:t>
            </a:r>
            <a:r>
              <a:rPr lang="en-US" dirty="0"/>
              <a:t> </a:t>
            </a:r>
            <a:r>
              <a:rPr lang="en-US" dirty="0" err="1"/>
              <a:t>همراه</a:t>
            </a:r>
            <a:r>
              <a:rPr lang="en-US" dirty="0"/>
              <a:t> </a:t>
            </a:r>
            <a:r>
              <a:rPr lang="en-US" dirty="0" err="1"/>
              <a:t>با</a:t>
            </a:r>
            <a:r>
              <a:rPr lang="en-US" dirty="0"/>
              <a:t> </a:t>
            </a:r>
            <a:r>
              <a:rPr lang="en-US" dirty="0" err="1"/>
              <a:t>سایر</a:t>
            </a:r>
            <a:r>
              <a:rPr lang="en-US" dirty="0"/>
              <a:t> </a:t>
            </a:r>
            <a:r>
              <a:rPr lang="en-US" dirty="0" err="1"/>
              <a:t>آلاینده‌ها</a:t>
            </a:r>
            <a:r>
              <a:rPr lang="en-US" dirty="0"/>
              <a:t>.</a:t>
            </a:r>
            <a:r>
              <a:rPr lang="fa-IR" dirty="0"/>
              <a:t> </a:t>
            </a:r>
            <a:r>
              <a:rPr lang="en-US" b="1" dirty="0"/>
              <a:t>FTIR </a:t>
            </a:r>
          </a:p>
          <a:p>
            <a:pPr algn="r" rtl="1"/>
            <a:r>
              <a:rPr lang="en-US" dirty="0" err="1"/>
              <a:t>شدن</a:t>
            </a:r>
            <a:r>
              <a:rPr lang="en-US" dirty="0"/>
              <a:t> </a:t>
            </a:r>
            <a:r>
              <a:rPr lang="en-US" dirty="0" err="1"/>
              <a:t>رطوبت</a:t>
            </a:r>
            <a:r>
              <a:rPr lang="en-US" dirty="0"/>
              <a:t> </a:t>
            </a:r>
            <a:r>
              <a:rPr lang="en-US" dirty="0" err="1"/>
              <a:t>محیطی</a:t>
            </a:r>
            <a:r>
              <a:rPr lang="en-US" dirty="0"/>
              <a:t> </a:t>
            </a:r>
            <a:r>
              <a:rPr lang="en-US" dirty="0" err="1"/>
              <a:t>حین</a:t>
            </a:r>
            <a:r>
              <a:rPr lang="en-US" dirty="0"/>
              <a:t> </a:t>
            </a:r>
            <a:r>
              <a:rPr lang="en-US" dirty="0" err="1"/>
              <a:t>انجام</a:t>
            </a:r>
            <a:r>
              <a:rPr lang="en-US" dirty="0"/>
              <a:t> </a:t>
            </a:r>
            <a:r>
              <a:rPr lang="en-US" dirty="0" err="1"/>
              <a:t>آزمون</a:t>
            </a:r>
            <a:r>
              <a:rPr lang="en-US" dirty="0"/>
              <a:t> </a:t>
            </a:r>
            <a:r>
              <a:rPr lang="en-US" dirty="0" err="1"/>
              <a:t>برای</a:t>
            </a:r>
            <a:r>
              <a:rPr lang="en-US" dirty="0"/>
              <a:t> </a:t>
            </a:r>
            <a:r>
              <a:rPr lang="en-US" dirty="0" err="1"/>
              <a:t>روغن</a:t>
            </a:r>
            <a:r>
              <a:rPr lang="en-US" dirty="0"/>
              <a:t> </a:t>
            </a:r>
            <a:r>
              <a:rPr lang="en-US" dirty="0" err="1"/>
              <a:t>ها</a:t>
            </a:r>
            <a:r>
              <a:rPr lang="en-US" dirty="0"/>
              <a:t> </a:t>
            </a:r>
            <a:r>
              <a:rPr lang="en-US" dirty="0" err="1"/>
              <a:t>آب</a:t>
            </a:r>
            <a:r>
              <a:rPr lang="en-US" dirty="0"/>
              <a:t> </a:t>
            </a:r>
            <a:r>
              <a:rPr lang="en-US" dirty="0" err="1"/>
              <a:t>دوست</a:t>
            </a:r>
            <a:r>
              <a:rPr lang="en-US" dirty="0"/>
              <a:t> </a:t>
            </a:r>
            <a:r>
              <a:rPr lang="en-US" dirty="0" err="1"/>
              <a:t>بیشتر</a:t>
            </a:r>
            <a:r>
              <a:rPr lang="en-US" dirty="0"/>
              <a:t> </a:t>
            </a:r>
            <a:r>
              <a:rPr lang="en-US" dirty="0" err="1"/>
              <a:t>است</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fa-IR" b="1" dirty="0"/>
              <a:t>تشکیل امولسیون پایدار</a:t>
            </a:r>
            <a:r>
              <a:rPr lang="fa-IR" dirty="0"/>
              <a:t> مشکلات در روانکاری.</a:t>
            </a:r>
          </a:p>
          <a:p>
            <a:pPr algn="r" rtl="1"/>
            <a:r>
              <a:rPr lang="fa-IR" b="0" dirty="0"/>
              <a:t>کاهش توانایی انتقال حرارت.</a:t>
            </a:r>
          </a:p>
          <a:p>
            <a:pPr algn="r" rtl="1"/>
            <a:r>
              <a:rPr lang="fa-IR" b="0" dirty="0"/>
              <a:t>خوردگی و زنگ‌زدگی تجهیزات</a:t>
            </a:r>
            <a:r>
              <a:rPr lang="fa-IR" dirty="0"/>
              <a:t>.</a:t>
            </a:r>
          </a:p>
          <a:p>
            <a:pPr algn="r" rtl="1"/>
            <a:r>
              <a:rPr lang="fa-IR" b="1" dirty="0"/>
              <a:t>اختلال در فیلتراسیون</a:t>
            </a:r>
            <a:r>
              <a:rPr lang="fa-IR" dirty="0"/>
              <a:t> (فیلترها سریع مسدود می‌شوند).</a:t>
            </a:r>
          </a:p>
          <a:p>
            <a:pPr algn="r" rtl="1"/>
            <a:r>
              <a:rPr lang="fa-IR" dirty="0"/>
              <a:t>نشان می‌دهد روغن چقدر می‌تواند بعد از آلودگی با آب، دوباره عملکردش را حفظ کند.</a:t>
            </a:r>
            <a:endParaRPr lang="en-US" dirty="0"/>
          </a:p>
          <a:p>
            <a:pPr algn="r" rtl="1"/>
            <a:r>
              <a:rPr lang="fa-IR" b="1" dirty="0"/>
              <a:t>کاربرد کلیدی:</a:t>
            </a:r>
            <a:endParaRPr lang="fa-IR" dirty="0"/>
          </a:p>
          <a:p>
            <a:pPr algn="r" rtl="1"/>
            <a:r>
              <a:rPr lang="fa-IR" dirty="0"/>
              <a:t>توربین بخار (حساس‌ترین)،</a:t>
            </a:r>
          </a:p>
          <a:p>
            <a:pPr algn="r" rtl="1"/>
            <a:r>
              <a:rPr lang="fa-IR" dirty="0"/>
              <a:t>هیدرولیک،</a:t>
            </a:r>
          </a:p>
          <a:p>
            <a:pPr algn="r" rtl="1"/>
            <a:r>
              <a:rPr lang="fa-IR" dirty="0"/>
              <a:t>کمپرسور گاز.</a:t>
            </a:r>
          </a:p>
          <a:p>
            <a:pPr algn="r" rtl="1"/>
            <a:r>
              <a:rPr lang="fa-IR" b="1" dirty="0"/>
              <a:t>حدود:</a:t>
            </a:r>
            <a:endParaRPr lang="fa-IR" dirty="0"/>
          </a:p>
          <a:p>
            <a:pPr algn="r" rtl="1"/>
            <a:r>
              <a:rPr lang="fa-IR" dirty="0"/>
              <a:t>40/40/0 در ≤30 استاندارد</a:t>
            </a:r>
          </a:p>
          <a:p>
            <a:pPr algn="r" rtl="1"/>
            <a:r>
              <a:rPr lang="fa-IR" dirty="0"/>
              <a:t>روغن‌های خوب: جدایش کامل ≤10–15 </a:t>
            </a:r>
            <a:r>
              <a:rPr lang="en-US" dirty="0"/>
              <a:t>min</a:t>
            </a:r>
          </a:p>
          <a:p>
            <a:pPr algn="r" rtl="1"/>
            <a:endParaRPr lang="fa-I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fa-IR" dirty="0"/>
              <a:t>اسیدها محصول اصلی </a:t>
            </a:r>
            <a:r>
              <a:rPr lang="fa-IR" b="1" dirty="0"/>
              <a:t>اکسیداسیون روغن</a:t>
            </a:r>
            <a:r>
              <a:rPr lang="fa-IR" dirty="0"/>
              <a:t> هستند.</a:t>
            </a:r>
          </a:p>
          <a:p>
            <a:pPr algn="r" rtl="1"/>
            <a:r>
              <a:rPr lang="fa-IR" b="1" dirty="0"/>
              <a:t>افزایش </a:t>
            </a:r>
            <a:r>
              <a:rPr lang="en-US" b="1" dirty="0"/>
              <a:t>TAN </a:t>
            </a:r>
            <a:r>
              <a:rPr lang="fa-IR" b="1" dirty="0"/>
              <a:t>یعنی:</a:t>
            </a:r>
          </a:p>
          <a:p>
            <a:pPr lvl="0" algn="r" rtl="1"/>
            <a:r>
              <a:rPr lang="fa-IR" dirty="0"/>
              <a:t>تشکیل </a:t>
            </a:r>
            <a:r>
              <a:rPr lang="fa-IR" b="1" dirty="0"/>
              <a:t>اسیدهای آلی</a:t>
            </a:r>
            <a:r>
              <a:rPr lang="fa-IR" dirty="0"/>
              <a:t> → خوردگی فلزات.</a:t>
            </a:r>
          </a:p>
          <a:p>
            <a:pPr lvl="0" algn="r" rtl="1"/>
            <a:r>
              <a:rPr lang="fa-IR" dirty="0"/>
              <a:t>تشکیل </a:t>
            </a:r>
            <a:r>
              <a:rPr lang="fa-IR" b="1" dirty="0"/>
              <a:t>لجن و لاک</a:t>
            </a:r>
            <a:r>
              <a:rPr lang="fa-IR" dirty="0"/>
              <a:t> → گرفتگی و چسبندگی در سیستم.</a:t>
            </a:r>
          </a:p>
          <a:p>
            <a:pPr lvl="0" algn="r" rtl="1"/>
            <a:r>
              <a:rPr lang="fa-IR" dirty="0"/>
              <a:t>کاهش خاصیت روانکاری..</a:t>
            </a:r>
          </a:p>
          <a:p>
            <a:pPr algn="r" rtl="1"/>
            <a:r>
              <a:rPr lang="fa-IR" b="1" dirty="0"/>
              <a:t>در چه نوع روغن‌ها مهم‌تر است؟</a:t>
            </a:r>
          </a:p>
          <a:p>
            <a:pPr algn="r" rtl="1"/>
            <a:r>
              <a:rPr lang="fa-IR" b="1" dirty="0"/>
              <a:t>روغن توربین</a:t>
            </a:r>
            <a:r>
              <a:rPr lang="fa-IR" dirty="0"/>
              <a:t> (گازی و بخار) → چون عمر طولانی دارند و باید پایش شوند.</a:t>
            </a:r>
          </a:p>
          <a:p>
            <a:pPr algn="r" rtl="1"/>
            <a:r>
              <a:rPr lang="fa-IR" b="1" dirty="0"/>
              <a:t>روغن کمپرسور گاز </a:t>
            </a:r>
            <a:r>
              <a:rPr lang="fa-IR" dirty="0"/>
              <a:t>به علت دمای بالا و حساسیت به اسید.</a:t>
            </a:r>
          </a:p>
          <a:p>
            <a:pPr algn="r" rtl="1"/>
            <a:r>
              <a:rPr lang="fa-IR" b="1" dirty="0"/>
              <a:t>روغن هیدرولیک و موتور</a:t>
            </a:r>
            <a:r>
              <a:rPr lang="en-US" b="1" dirty="0"/>
              <a:t> </a:t>
            </a:r>
            <a:r>
              <a:rPr lang="fa-IR" dirty="0"/>
              <a:t>نیز مهم است ولی در توربین‌ها به‌خصوص حیاتی‌تر است.</a:t>
            </a:r>
          </a:p>
          <a:p>
            <a:pPr algn="r" rtl="1"/>
            <a:endParaRPr lang="fa-IR" b="1" dirty="0"/>
          </a:p>
          <a:p>
            <a:pPr algn="r" rtl="1"/>
            <a:r>
              <a:rPr lang="fa-IR" b="1" dirty="0"/>
              <a:t>مقدار مجاز </a:t>
            </a:r>
            <a:r>
              <a:rPr lang="en-US" b="1" dirty="0"/>
              <a:t>TAN </a:t>
            </a:r>
            <a:r>
              <a:rPr lang="fa-IR" dirty="0"/>
              <a:t>بستگی به نوع روغن دارد:</a:t>
            </a:r>
          </a:p>
          <a:p>
            <a:pPr lvl="1" algn="r" rtl="1"/>
            <a:r>
              <a:rPr lang="fa-IR" b="1" dirty="0"/>
              <a:t>روغن تازه توربین:</a:t>
            </a:r>
            <a:r>
              <a:rPr lang="fa-IR" dirty="0"/>
              <a:t> </a:t>
            </a:r>
            <a:r>
              <a:rPr lang="en-US" dirty="0"/>
              <a:t>TAN </a:t>
            </a:r>
            <a:r>
              <a:rPr lang="fa-IR" dirty="0"/>
              <a:t>معمولاً حدود </a:t>
            </a:r>
            <a:r>
              <a:rPr lang="fa-IR" b="1" dirty="0"/>
              <a:t>0.05 – 0.2 </a:t>
            </a:r>
            <a:r>
              <a:rPr lang="en-US" b="1" dirty="0" err="1"/>
              <a:t>mgKOH</a:t>
            </a:r>
            <a:r>
              <a:rPr lang="en-US" b="1" dirty="0"/>
              <a:t>/g</a:t>
            </a:r>
            <a:r>
              <a:rPr lang="en-US" dirty="0"/>
              <a:t> </a:t>
            </a:r>
            <a:r>
              <a:rPr lang="fa-IR" dirty="0"/>
              <a:t>است.</a:t>
            </a:r>
          </a:p>
          <a:p>
            <a:pPr lvl="1" algn="r" rtl="1"/>
            <a:r>
              <a:rPr lang="fa-IR" b="1" dirty="0"/>
              <a:t>حد مجاز در سرویس:</a:t>
            </a:r>
            <a:endParaRPr lang="fa-IR" dirty="0"/>
          </a:p>
          <a:p>
            <a:pPr lvl="1" algn="r" rtl="1"/>
            <a:r>
              <a:rPr lang="fa-IR" dirty="0"/>
              <a:t>اگر </a:t>
            </a:r>
            <a:r>
              <a:rPr lang="en-US" dirty="0"/>
              <a:t>TAN </a:t>
            </a:r>
            <a:r>
              <a:rPr lang="fa-IR" dirty="0"/>
              <a:t>به </a:t>
            </a:r>
            <a:r>
              <a:rPr lang="fa-IR" b="1" dirty="0"/>
              <a:t>۲ برابر مقدار اولیه</a:t>
            </a:r>
            <a:r>
              <a:rPr lang="fa-IR" dirty="0"/>
              <a:t> برسد، معمولاً زمان تعویض روغن است.</a:t>
            </a:r>
          </a:p>
          <a:p>
            <a:pPr lvl="0" algn="r" rtl="1"/>
            <a:r>
              <a:rPr lang="fa-IR" dirty="0"/>
              <a:t>بسیاری منابع برای توربین‌ها مقدار </a:t>
            </a:r>
            <a:r>
              <a:rPr lang="fa-IR" b="1" dirty="0"/>
              <a:t>حداکثر 0.5–1.0 </a:t>
            </a:r>
            <a:r>
              <a:rPr lang="en-US" b="1" dirty="0" err="1"/>
              <a:t>mgKOH</a:t>
            </a:r>
            <a:r>
              <a:rPr lang="en-US" b="1" dirty="0"/>
              <a:t>/g</a:t>
            </a:r>
            <a:r>
              <a:rPr lang="en-US" dirty="0"/>
              <a:t> </a:t>
            </a:r>
            <a:r>
              <a:rPr lang="fa-IR" dirty="0"/>
              <a:t>را مرز هشدار می‌دانند.</a:t>
            </a:r>
          </a:p>
          <a:p>
            <a:pPr algn="r" rtl="1"/>
            <a:r>
              <a:rPr lang="fa-IR" dirty="0"/>
              <a:t>در کمپرسورها نیز از همین معیار استفاده می‌شود.</a:t>
            </a:r>
          </a:p>
          <a:p>
            <a:pPr algn="r" rtl="1"/>
            <a:r>
              <a:rPr lang="en-US" b="1" dirty="0"/>
              <a:t>🔻 </a:t>
            </a:r>
            <a:r>
              <a:rPr lang="fa-IR" b="1" dirty="0"/>
              <a:t>نوت خلاصه برای ارائه – </a:t>
            </a:r>
            <a:r>
              <a:rPr lang="en-US" b="1" dirty="0"/>
              <a:t>TAN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264C1-DCDA-63FD-29A6-E4C303817C8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7A22DC-1DF7-1A3C-62BC-39C2083D99A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13EE860-6448-5887-EA4B-62F4CD178A6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8EABA91-7B03-1DC0-5971-221E9D7BA9E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47E7E54-B38C-6408-DE73-84840F5682F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lgn="r" rtl="1"/>
            <a:endParaRPr lang="fa-IR" sz="1200" kern="1200" dirty="0">
              <a:solidFill>
                <a:schemeClr val="tx1"/>
              </a:solidFill>
              <a:effectLst/>
              <a:latin typeface="+mn-lt"/>
              <a:ea typeface="+mn-ea"/>
              <a:cs typeface="+mn-cs"/>
            </a:endParaRPr>
          </a:p>
          <a:p>
            <a:pPr lvl="0" algn="r" rtl="1"/>
            <a:r>
              <a:rPr lang="ar-SA" sz="1200" kern="1200" dirty="0">
                <a:solidFill>
                  <a:schemeClr val="tx1"/>
                </a:solidFill>
                <a:effectLst/>
                <a:latin typeface="+mn-lt"/>
                <a:ea typeface="+mn-ea"/>
                <a:cs typeface="+mn-cs"/>
              </a:rPr>
              <a:t>کاهش</a:t>
            </a:r>
            <a:r>
              <a:rPr lang="en-US" sz="1200" kern="1200" dirty="0">
                <a:solidFill>
                  <a:schemeClr val="tx1"/>
                </a:solidFill>
                <a:effectLst/>
                <a:latin typeface="+mn-lt"/>
                <a:ea typeface="+mn-ea"/>
                <a:cs typeface="+mn-cs"/>
              </a:rPr>
              <a:t> BN </a:t>
            </a:r>
            <a:r>
              <a:rPr lang="ar-SA" sz="1200" kern="1200" dirty="0">
                <a:solidFill>
                  <a:schemeClr val="tx1"/>
                </a:solidFill>
                <a:effectLst/>
                <a:latin typeface="+mn-lt"/>
                <a:ea typeface="+mn-ea"/>
                <a:cs typeface="+mn-cs"/>
              </a:rPr>
              <a:t>بیانگر مصرف‌شدن افزودنی‌های دترجنت و بروز خطر خوردگی اسیدی در موتور یا سیستم است</a:t>
            </a:r>
            <a:r>
              <a:rPr lang="en-US" sz="1200" kern="1200" dirty="0">
                <a:solidFill>
                  <a:schemeClr val="tx1"/>
                </a:solidFill>
                <a:effectLst/>
                <a:latin typeface="+mn-lt"/>
                <a:ea typeface="+mn-ea"/>
                <a:cs typeface="+mn-cs"/>
              </a:rPr>
              <a:t>.</a:t>
            </a:r>
          </a:p>
          <a:p>
            <a:pPr lvl="0" algn="r" rtl="1"/>
            <a:r>
              <a:rPr lang="ar-SA" sz="1200" kern="1200" dirty="0">
                <a:solidFill>
                  <a:schemeClr val="tx1"/>
                </a:solidFill>
                <a:effectLst/>
                <a:latin typeface="+mn-lt"/>
                <a:ea typeface="+mn-ea"/>
                <a:cs typeface="+mn-cs"/>
              </a:rPr>
              <a:t>پایش</a:t>
            </a:r>
            <a:r>
              <a:rPr lang="en-US" sz="1200" kern="1200" dirty="0">
                <a:solidFill>
                  <a:schemeClr val="tx1"/>
                </a:solidFill>
                <a:effectLst/>
                <a:latin typeface="+mn-lt"/>
                <a:ea typeface="+mn-ea"/>
                <a:cs typeface="+mn-cs"/>
              </a:rPr>
              <a:t> BN </a:t>
            </a:r>
            <a:r>
              <a:rPr lang="ar-SA" sz="1200" kern="1200" dirty="0">
                <a:solidFill>
                  <a:schemeClr val="tx1"/>
                </a:solidFill>
                <a:effectLst/>
                <a:latin typeface="+mn-lt"/>
                <a:ea typeface="+mn-ea"/>
                <a:cs typeface="+mn-cs"/>
              </a:rPr>
              <a:t>همواره باید در کنار عدد اسیدی</a:t>
            </a:r>
            <a:r>
              <a:rPr lang="en-US" sz="1200" kern="1200" dirty="0">
                <a:solidFill>
                  <a:schemeClr val="tx1"/>
                </a:solidFill>
                <a:effectLst/>
                <a:latin typeface="+mn-lt"/>
                <a:ea typeface="+mn-ea"/>
                <a:cs typeface="+mn-cs"/>
              </a:rPr>
              <a:t> (TAN) </a:t>
            </a:r>
            <a:r>
              <a:rPr lang="ar-SA" sz="1200" kern="1200" dirty="0">
                <a:solidFill>
                  <a:schemeClr val="tx1"/>
                </a:solidFill>
                <a:effectLst/>
                <a:latin typeface="+mn-lt"/>
                <a:ea typeface="+mn-ea"/>
                <a:cs typeface="+mn-cs"/>
              </a:rPr>
              <a:t>انجام شود تا تعادل قلیائیت و اسیدیته مشخص گردد</a:t>
            </a:r>
            <a:r>
              <a:rPr lang="en-US" sz="1200" kern="1200" dirty="0">
                <a:solidFill>
                  <a:schemeClr val="tx1"/>
                </a:solidFill>
                <a:effectLst/>
                <a:latin typeface="+mn-lt"/>
                <a:ea typeface="+mn-ea"/>
                <a:cs typeface="+mn-cs"/>
              </a:rPr>
              <a:t>.</a:t>
            </a:r>
          </a:p>
          <a:p>
            <a:pPr algn="r" rtl="1"/>
            <a:r>
              <a:rPr lang="ar-SA" sz="1200" kern="1200" dirty="0">
                <a:solidFill>
                  <a:schemeClr val="tx1"/>
                </a:solidFill>
                <a:effectLst/>
                <a:latin typeface="+mn-lt"/>
                <a:ea typeface="+mn-ea"/>
                <a:cs typeface="+mn-cs"/>
              </a:rPr>
              <a:t>افت سریع</a:t>
            </a:r>
            <a:r>
              <a:rPr lang="en-US" sz="1200" kern="1200" dirty="0">
                <a:solidFill>
                  <a:schemeClr val="tx1"/>
                </a:solidFill>
                <a:effectLst/>
                <a:latin typeface="+mn-lt"/>
                <a:ea typeface="+mn-ea"/>
                <a:cs typeface="+mn-cs"/>
              </a:rPr>
              <a:t> BN </a:t>
            </a:r>
            <a:r>
              <a:rPr lang="ar-SA" sz="1200" kern="1200" dirty="0">
                <a:solidFill>
                  <a:schemeClr val="tx1"/>
                </a:solidFill>
                <a:effectLst/>
                <a:latin typeface="+mn-lt"/>
                <a:ea typeface="+mn-ea"/>
                <a:cs typeface="+mn-cs"/>
              </a:rPr>
              <a:t>می‌تواند نشان‌دهنده کیفیت پایین سوخت، آلودگی با گوگرد یا شرایط سخت کاری موتور باشد</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fa-IR" b="1" dirty="0"/>
              <a:t>روغن موتور </a:t>
            </a:r>
            <a:r>
              <a:rPr lang="fa-IR" dirty="0"/>
              <a:t>مهم‌ترین کاربرد؛ معیار کلیدی تعویض روغن.</a:t>
            </a:r>
          </a:p>
          <a:p>
            <a:pPr algn="r" rtl="1"/>
            <a:r>
              <a:rPr lang="fa-IR" b="1" dirty="0"/>
              <a:t>4. حدود قابل قبول</a:t>
            </a:r>
          </a:p>
          <a:p>
            <a:pPr algn="r" rtl="1"/>
            <a:r>
              <a:rPr lang="fa-IR" dirty="0"/>
              <a:t>روغن موتور تازه: </a:t>
            </a:r>
            <a:r>
              <a:rPr lang="en-US" dirty="0"/>
              <a:t>TBN </a:t>
            </a:r>
            <a:r>
              <a:rPr lang="fa-IR" dirty="0"/>
              <a:t>معمولاً </a:t>
            </a:r>
            <a:r>
              <a:rPr lang="fa-IR" b="1" dirty="0"/>
              <a:t>6–14 </a:t>
            </a:r>
            <a:r>
              <a:rPr lang="en-US" b="1" dirty="0" err="1"/>
              <a:t>mgKOH</a:t>
            </a:r>
            <a:r>
              <a:rPr lang="en-US" b="1" dirty="0"/>
              <a:t>/g</a:t>
            </a:r>
            <a:r>
              <a:rPr lang="en-US" dirty="0"/>
              <a:t> (</a:t>
            </a:r>
            <a:r>
              <a:rPr lang="fa-IR" dirty="0"/>
              <a:t>بسته به نوع و سطح کارکرد).</a:t>
            </a:r>
          </a:p>
          <a:p>
            <a:pPr algn="r" rtl="1"/>
            <a:r>
              <a:rPr lang="fa-IR" dirty="0"/>
              <a:t>در سرویس:</a:t>
            </a:r>
          </a:p>
          <a:p>
            <a:pPr lvl="0" algn="r" rtl="1"/>
            <a:r>
              <a:rPr lang="fa-IR" dirty="0"/>
              <a:t>وقتی </a:t>
            </a:r>
            <a:r>
              <a:rPr lang="en-US" dirty="0"/>
              <a:t>TBN </a:t>
            </a:r>
            <a:r>
              <a:rPr lang="fa-IR" dirty="0"/>
              <a:t>به حدود </a:t>
            </a:r>
            <a:r>
              <a:rPr lang="fa-IR" b="1" dirty="0"/>
              <a:t>50% مقدار اولیه</a:t>
            </a:r>
            <a:r>
              <a:rPr lang="fa-IR" dirty="0"/>
              <a:t> کاهش پیدا کند → زمان تعویض نزدیک است.</a:t>
            </a:r>
          </a:p>
          <a:p>
            <a:pPr lvl="0" algn="r" rtl="1"/>
            <a:r>
              <a:rPr lang="fa-IR" dirty="0"/>
              <a:t>برخی </a:t>
            </a:r>
            <a:r>
              <a:rPr lang="en-US" dirty="0"/>
              <a:t>OEM </a:t>
            </a:r>
            <a:r>
              <a:rPr lang="fa-IR" dirty="0"/>
              <a:t>ها حداقل </a:t>
            </a:r>
            <a:r>
              <a:rPr lang="en-US" b="1" dirty="0"/>
              <a:t>TBN = 2–3 </a:t>
            </a:r>
            <a:r>
              <a:rPr lang="en-US" b="1" dirty="0" err="1"/>
              <a:t>mgKOH</a:t>
            </a:r>
            <a:r>
              <a:rPr lang="en-US" b="1" dirty="0"/>
              <a:t>/g</a:t>
            </a:r>
            <a:r>
              <a:rPr lang="en-US" dirty="0"/>
              <a:t> </a:t>
            </a:r>
            <a:r>
              <a:rPr lang="fa-IR" dirty="0"/>
              <a:t>را مرز هشدار می‌دانند.</a:t>
            </a:r>
          </a:p>
          <a:p>
            <a:pPr lvl="0" algn="r" rtl="1"/>
            <a:endParaRPr lang="en-US" sz="1200" kern="1200" dirty="0">
              <a:solidFill>
                <a:schemeClr val="tx1"/>
              </a:solidFill>
              <a:effectLst/>
              <a:latin typeface="+mn-lt"/>
              <a:ea typeface="+mn-ea"/>
              <a:cs typeface="+mn-cs"/>
            </a:endParaRPr>
          </a:p>
          <a:p>
            <a:endParaRPr lang="en-US" dirty="0"/>
          </a:p>
        </p:txBody>
      </p:sp>
      <p:sp>
        <p:nvSpPr>
          <p:cNvPr id="6" name="Footer Placeholder 5">
            <a:extLst>
              <a:ext uri="{FF2B5EF4-FFF2-40B4-BE49-F238E27FC236}">
                <a16:creationId xmlns:a16="http://schemas.microsoft.com/office/drawing/2014/main" id="{D695205B-298A-2DD2-E6C9-3B69819BD8F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759BB46-4882-9B5A-EF87-AD3EF1C3A0B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58916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b="1" dirty="0"/>
              <a:t>*</a:t>
            </a:r>
            <a:r>
              <a:rPr lang="fa-IR" b="1" dirty="0"/>
              <a:t>ویدیو</a:t>
            </a:r>
          </a:p>
          <a:p>
            <a:pPr algn="r" rtl="1"/>
            <a:r>
              <a:rPr lang="fa-IR" b="1" dirty="0"/>
              <a:t>روغن موتور</a:t>
            </a:r>
            <a:r>
              <a:rPr lang="fa-IR" dirty="0"/>
              <a:t> → پرکاربردترین مورد (به خاطر پایش سایش و افزودنی‌ها).</a:t>
            </a:r>
          </a:p>
          <a:p>
            <a:pPr algn="r" rtl="1"/>
            <a:r>
              <a:rPr lang="fa-IR" b="1" dirty="0"/>
              <a:t>روغن توربین و کمپرسور</a:t>
            </a:r>
            <a:r>
              <a:rPr lang="fa-IR" dirty="0"/>
              <a:t> → برای پایش آلودگی (</a:t>
            </a:r>
            <a:r>
              <a:rPr lang="en-US" dirty="0"/>
              <a:t>Si, Na, K) </a:t>
            </a:r>
            <a:r>
              <a:rPr lang="fa-IR" dirty="0"/>
              <a:t>و سایش فلزات.</a:t>
            </a:r>
          </a:p>
          <a:p>
            <a:pPr algn="r" rtl="1"/>
            <a:r>
              <a:rPr lang="fa-IR" b="1" dirty="0"/>
              <a:t>روغن هیدرولیک و صنعتی</a:t>
            </a:r>
            <a:r>
              <a:rPr lang="fa-IR" dirty="0"/>
              <a:t> → بیشتر برای آلودگی و وضعیت افزودنی‌ها.</a:t>
            </a:r>
            <a:endParaRPr lang="en-US" dirty="0"/>
          </a:p>
          <a:p>
            <a:pPr algn="r" rtl="1"/>
            <a:r>
              <a:rPr lang="fa-IR" b="1" dirty="0"/>
              <a:t>هدف:</a:t>
            </a:r>
            <a:r>
              <a:rPr lang="fa-IR" dirty="0"/>
              <a:t> آنالیز عنصری روغن با </a:t>
            </a:r>
            <a:r>
              <a:rPr lang="en-US" dirty="0"/>
              <a:t>ICP (</a:t>
            </a:r>
            <a:r>
              <a:rPr lang="fa-IR" dirty="0"/>
              <a:t>افزودنی‌ها، سایش فلزی، آلودگی‌ها).</a:t>
            </a:r>
          </a:p>
          <a:p>
            <a:pPr algn="r" rtl="1"/>
            <a:r>
              <a:rPr lang="fa-IR" b="1" dirty="0"/>
              <a:t>اهمیت:</a:t>
            </a:r>
            <a:r>
              <a:rPr lang="fa-IR" dirty="0"/>
              <a:t> پایش وضعیت روغن و تجهیزات؛ شناسایی سایش، آلودگی و مصرف افزودنی‌ها.</a:t>
            </a:r>
          </a:p>
          <a:p>
            <a:pPr algn="r" rtl="1"/>
            <a:r>
              <a:rPr lang="fa-IR" b="1" dirty="0"/>
              <a:t>حدود:</a:t>
            </a:r>
            <a:endParaRPr lang="fa-IR" dirty="0"/>
          </a:p>
          <a:p>
            <a:pPr algn="r" rtl="1"/>
            <a:r>
              <a:rPr lang="fa-IR" dirty="0"/>
              <a:t>افزودنی‌ها → باید پایدار باشند</a:t>
            </a:r>
          </a:p>
          <a:p>
            <a:pPr algn="r" rtl="1"/>
            <a:r>
              <a:rPr lang="fa-IR" dirty="0"/>
              <a:t>فلزات سایشی → افزایش = هشدار</a:t>
            </a:r>
          </a:p>
          <a:p>
            <a:pPr algn="r" rtl="1"/>
            <a:r>
              <a:rPr lang="fa-IR" dirty="0"/>
              <a:t>آلودگی‌ها (</a:t>
            </a:r>
            <a:r>
              <a:rPr lang="en-US" dirty="0"/>
              <a:t>Si, Na, K) → </a:t>
            </a:r>
            <a:r>
              <a:rPr lang="fa-IR" dirty="0"/>
              <a:t>نزدیک صفر؛ &gt;20–30 </a:t>
            </a:r>
            <a:r>
              <a:rPr lang="en-US" dirty="0"/>
              <a:t>ppm</a:t>
            </a:r>
            <a:endParaRPr lang="fa-IR" dirty="0"/>
          </a:p>
          <a:p>
            <a:pPr algn="r" rtl="1"/>
            <a:endParaRPr lang="fa-IR" dirty="0"/>
          </a:p>
          <a:p>
            <a:pPr algn="r" rtl="1"/>
            <a:r>
              <a:rPr lang="fa-IR" dirty="0"/>
              <a:t>محدوده‌ها بستگی به کاربرد و </a:t>
            </a:r>
            <a:r>
              <a:rPr lang="en-US" dirty="0"/>
              <a:t>OEM </a:t>
            </a:r>
            <a:r>
              <a:rPr lang="fa-IR" dirty="0"/>
              <a:t>دارند، ولی به طور کلی:</a:t>
            </a:r>
          </a:p>
          <a:p>
            <a:pPr algn="r" rtl="1"/>
            <a:r>
              <a:rPr lang="fa-IR" b="1" dirty="0"/>
              <a:t>افزودنی‌ها </a:t>
            </a:r>
            <a:r>
              <a:rPr lang="en-US" b="1" dirty="0"/>
              <a:t>Ca, Zn, P, Mg</a:t>
            </a:r>
            <a:r>
              <a:rPr lang="en-US" dirty="0"/>
              <a:t> </a:t>
            </a:r>
            <a:r>
              <a:rPr lang="fa-IR" dirty="0"/>
              <a:t>باید نسبتاً پایدار باشند؛ افت زیاد → نشانه تخریب روغن.</a:t>
            </a:r>
          </a:p>
          <a:p>
            <a:pPr algn="r" rtl="1"/>
            <a:r>
              <a:rPr lang="fa-IR" b="1" dirty="0"/>
              <a:t>سایش فلزی </a:t>
            </a:r>
            <a:r>
              <a:rPr lang="en-US" b="1" dirty="0"/>
              <a:t>Fe, Cu, Pb, Cr, Sn, Al</a:t>
            </a:r>
            <a:r>
              <a:rPr lang="en-US" dirty="0"/>
              <a:t> </a:t>
            </a:r>
            <a:r>
              <a:rPr lang="fa-IR" dirty="0"/>
              <a:t>افزایش تدریجی نشانه سایش؛ افزایش ناگهانی = هشدار خرابی.</a:t>
            </a:r>
          </a:p>
          <a:p>
            <a:pPr algn="r" rtl="1"/>
            <a:r>
              <a:rPr lang="fa-IR" b="1" dirty="0"/>
              <a:t>آلودگی‌ها </a:t>
            </a:r>
            <a:r>
              <a:rPr lang="en-US" b="1" dirty="0"/>
              <a:t>Si, Na, K</a:t>
            </a:r>
            <a:r>
              <a:rPr lang="fa-IR" dirty="0"/>
              <a:t>وجودشان در روغن تازه نباید محسوس باشد (≈ صفر). مقدار بالاتر از 20–30 </a:t>
            </a:r>
            <a:r>
              <a:rPr lang="en-US" dirty="0"/>
              <a:t>ppm </a:t>
            </a:r>
            <a:r>
              <a:rPr lang="fa-IR" dirty="0"/>
              <a:t>معمولاً نشانه آلودگی یا نشتی است.</a:t>
            </a:r>
          </a:p>
          <a:p>
            <a:pPr algn="r" rtl="1"/>
            <a:endParaRPr lang="fa-I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b="1" dirty="0"/>
              <a:t>*</a:t>
            </a:r>
            <a:r>
              <a:rPr lang="fa-IR" b="1" dirty="0"/>
              <a:t>ویدیو</a:t>
            </a:r>
            <a:br>
              <a:rPr lang="fa-IR" b="1" dirty="0"/>
            </a:br>
            <a:r>
              <a:rPr lang="fa-IR" b="1" dirty="0"/>
              <a:t>هدف:</a:t>
            </a:r>
            <a:r>
              <a:rPr lang="fa-IR" dirty="0"/>
              <a:t> شمارش و طبقه‌بندی ذرات جامد در روغن.</a:t>
            </a:r>
          </a:p>
          <a:p>
            <a:pPr algn="r" rtl="1"/>
            <a:r>
              <a:rPr lang="fa-IR" b="1" dirty="0"/>
              <a:t>اهمیت:</a:t>
            </a:r>
            <a:r>
              <a:rPr lang="fa-IR" dirty="0"/>
              <a:t> جلوگیری از سایش ساینده، گرفتگی فیلتر و خرابی تجهیزات.</a:t>
            </a:r>
          </a:p>
          <a:p>
            <a:pPr algn="r" rtl="1"/>
            <a:r>
              <a:rPr lang="fa-IR" b="1" dirty="0"/>
              <a:t>کاربرد کلیدی:</a:t>
            </a:r>
            <a:r>
              <a:rPr lang="fa-IR" dirty="0"/>
              <a:t> هیدرولیک (حساس‌ترین)، توربین، کمپرسور گاز.</a:t>
            </a:r>
          </a:p>
          <a:p>
            <a:pPr algn="r" rtl="1"/>
            <a:r>
              <a:rPr lang="fa-IR" b="1" dirty="0"/>
              <a:t>حدود:</a:t>
            </a:r>
            <a:endParaRPr lang="fa-IR" dirty="0"/>
          </a:p>
          <a:p>
            <a:pPr algn="r" rtl="1"/>
            <a:r>
              <a:rPr lang="fa-IR" dirty="0"/>
              <a:t>هیدرولیک دقیق: </a:t>
            </a:r>
            <a:r>
              <a:rPr lang="en-US" dirty="0"/>
              <a:t>ISO ≤16/14/11</a:t>
            </a:r>
          </a:p>
          <a:p>
            <a:pPr algn="r" rtl="1"/>
            <a:r>
              <a:rPr lang="fa-IR" dirty="0"/>
              <a:t>توربین: </a:t>
            </a:r>
            <a:r>
              <a:rPr lang="en-US" dirty="0"/>
              <a:t>ISO ≤18/16/13</a:t>
            </a:r>
          </a:p>
          <a:p>
            <a:pPr algn="r" rtl="1"/>
            <a:r>
              <a:rPr lang="fa-IR" dirty="0"/>
              <a:t>عمومی: </a:t>
            </a:r>
            <a:r>
              <a:rPr lang="en-US" dirty="0"/>
              <a:t>ISO ≤20/18/15</a:t>
            </a:r>
          </a:p>
          <a:p>
            <a:pPr algn="r" rtl="1"/>
            <a:r>
              <a:rPr lang="en-US" dirty="0" err="1"/>
              <a:t>تعداد</a:t>
            </a:r>
            <a:r>
              <a:rPr lang="en-US" dirty="0"/>
              <a:t> </a:t>
            </a:r>
            <a:r>
              <a:rPr lang="en-US" dirty="0" err="1"/>
              <a:t>ذرات</a:t>
            </a:r>
            <a:r>
              <a:rPr lang="en-US" dirty="0"/>
              <a:t> </a:t>
            </a:r>
            <a:r>
              <a:rPr lang="en-US" dirty="0" err="1"/>
              <a:t>بزرگتر</a:t>
            </a:r>
            <a:r>
              <a:rPr lang="en-US" dirty="0"/>
              <a:t> </a:t>
            </a:r>
            <a:r>
              <a:rPr lang="en-US" dirty="0" err="1"/>
              <a:t>از</a:t>
            </a:r>
            <a:r>
              <a:rPr lang="en-US" dirty="0"/>
              <a:t> ۴، ۶ و ۱۴ </a:t>
            </a:r>
            <a:r>
              <a:rPr lang="en-US" dirty="0" err="1"/>
              <a:t>میکرون</a:t>
            </a:r>
            <a:r>
              <a:rPr lang="en-US" dirty="0"/>
              <a:t> </a:t>
            </a:r>
            <a:r>
              <a:rPr lang="en-US" dirty="0" err="1"/>
              <a:t>است</a:t>
            </a:r>
            <a:endParaRPr lang="en-US" dirty="0"/>
          </a:p>
          <a:p>
            <a:pPr algn="r" rtl="1"/>
            <a:endParaRPr lang="en-US" dirty="0"/>
          </a:p>
          <a:p>
            <a:pPr algn="r" rtl="1"/>
            <a:r>
              <a:rPr lang="en-US" dirty="0" err="1"/>
              <a:t>هدف</a:t>
            </a:r>
            <a:r>
              <a:rPr lang="en-US" dirty="0"/>
              <a:t>: </a:t>
            </a:r>
            <a:r>
              <a:rPr lang="en-US" dirty="0" err="1"/>
              <a:t>تعیین</a:t>
            </a:r>
            <a:r>
              <a:rPr lang="en-US" dirty="0"/>
              <a:t> </a:t>
            </a:r>
            <a:r>
              <a:rPr lang="en-US" dirty="0" err="1"/>
              <a:t>سطح</a:t>
            </a:r>
            <a:r>
              <a:rPr lang="en-US" dirty="0"/>
              <a:t> </a:t>
            </a:r>
            <a:r>
              <a:rPr lang="en-US" dirty="0" err="1"/>
              <a:t>تمیزی</a:t>
            </a:r>
            <a:r>
              <a:rPr lang="en-US" dirty="0"/>
              <a:t> </a:t>
            </a:r>
            <a:r>
              <a:rPr lang="en-US" dirty="0" err="1"/>
              <a:t>روغن</a:t>
            </a:r>
            <a:r>
              <a:rPr lang="en-US" dirty="0"/>
              <a:t> و </a:t>
            </a:r>
            <a:r>
              <a:rPr lang="en-US" dirty="0" err="1"/>
              <a:t>تعداد</a:t>
            </a:r>
            <a:r>
              <a:rPr lang="en-US" dirty="0"/>
              <a:t> </a:t>
            </a:r>
            <a:r>
              <a:rPr lang="en-US" dirty="0" err="1"/>
              <a:t>ذرات</a:t>
            </a:r>
            <a:r>
              <a:rPr lang="en-US" dirty="0"/>
              <a:t> </a:t>
            </a:r>
            <a:r>
              <a:rPr lang="en-US" dirty="0" err="1"/>
              <a:t>جامد</a:t>
            </a:r>
            <a:r>
              <a:rPr lang="en-US" dirty="0"/>
              <a:t>.</a:t>
            </a:r>
          </a:p>
          <a:p>
            <a:pPr algn="r" rtl="1"/>
            <a:r>
              <a:rPr lang="en-US" dirty="0" err="1"/>
              <a:t>روش</a:t>
            </a:r>
            <a:r>
              <a:rPr lang="en-US" dirty="0"/>
              <a:t>: </a:t>
            </a:r>
            <a:r>
              <a:rPr lang="en-US" dirty="0" err="1"/>
              <a:t>استاندارد</a:t>
            </a:r>
            <a:r>
              <a:rPr lang="en-US" dirty="0"/>
              <a:t> ISO 4406.</a:t>
            </a:r>
          </a:p>
          <a:p>
            <a:pPr algn="r" rtl="1"/>
            <a:r>
              <a:rPr lang="en-US" dirty="0" err="1"/>
              <a:t>تفسیر</a:t>
            </a:r>
            <a:r>
              <a:rPr lang="en-US" dirty="0"/>
              <a:t>: </a:t>
            </a:r>
            <a:r>
              <a:rPr lang="en-US" dirty="0" err="1"/>
              <a:t>کد</a:t>
            </a:r>
            <a:r>
              <a:rPr lang="en-US" dirty="0"/>
              <a:t> </a:t>
            </a:r>
            <a:r>
              <a:rPr lang="en-US" dirty="0" err="1"/>
              <a:t>تمیزی</a:t>
            </a:r>
            <a:r>
              <a:rPr lang="en-US" dirty="0"/>
              <a:t> (</a:t>
            </a:r>
            <a:r>
              <a:rPr lang="en-US" dirty="0" err="1"/>
              <a:t>مانند</a:t>
            </a:r>
            <a:r>
              <a:rPr lang="en-US" dirty="0"/>
              <a:t> ۱۸/۱۶/۱۳) </a:t>
            </a:r>
            <a:r>
              <a:rPr lang="en-US" dirty="0" err="1"/>
              <a:t>نشان‌دهنده</a:t>
            </a:r>
            <a:r>
              <a:rPr lang="en-US" dirty="0"/>
              <a:t> </a:t>
            </a:r>
            <a:r>
              <a:rPr lang="en-US" dirty="0" err="1"/>
              <a:t>تعداد</a:t>
            </a:r>
            <a:r>
              <a:rPr lang="en-US" dirty="0"/>
              <a:t> </a:t>
            </a:r>
            <a:r>
              <a:rPr lang="en-US" dirty="0" err="1"/>
              <a:t>ذرات</a:t>
            </a:r>
            <a:r>
              <a:rPr lang="en-US" dirty="0"/>
              <a:t> </a:t>
            </a:r>
            <a:r>
              <a:rPr lang="en-US" dirty="0" err="1"/>
              <a:t>بزرگتر</a:t>
            </a:r>
            <a:r>
              <a:rPr lang="en-US" dirty="0"/>
              <a:t> </a:t>
            </a:r>
            <a:r>
              <a:rPr lang="en-US" dirty="0" err="1"/>
              <a:t>از</a:t>
            </a:r>
            <a:r>
              <a:rPr lang="en-US" dirty="0"/>
              <a:t> ۴، ۶ و ۱۴ </a:t>
            </a:r>
            <a:r>
              <a:rPr lang="en-US" dirty="0" err="1"/>
              <a:t>میکرون</a:t>
            </a:r>
            <a:r>
              <a:rPr lang="en-US" dirty="0"/>
              <a:t> </a:t>
            </a:r>
            <a:r>
              <a:rPr lang="en-US" dirty="0" err="1"/>
              <a:t>است</a:t>
            </a:r>
            <a:r>
              <a:rPr lang="en-US" dirty="0"/>
              <a:t>.</a:t>
            </a:r>
          </a:p>
          <a:p>
            <a:pPr algn="r" rtl="1"/>
            <a:r>
              <a:rPr lang="en-US" dirty="0" err="1"/>
              <a:t>این</a:t>
            </a:r>
            <a:r>
              <a:rPr lang="en-US" dirty="0"/>
              <a:t> </a:t>
            </a:r>
            <a:r>
              <a:rPr lang="en-US" dirty="0" err="1"/>
              <a:t>تست</a:t>
            </a:r>
            <a:r>
              <a:rPr lang="en-US" dirty="0"/>
              <a:t> </a:t>
            </a:r>
            <a:r>
              <a:rPr lang="en-US" dirty="0" err="1"/>
              <a:t>برای</a:t>
            </a:r>
            <a:r>
              <a:rPr lang="en-US" dirty="0"/>
              <a:t> </a:t>
            </a:r>
            <a:r>
              <a:rPr lang="en-US" dirty="0" err="1"/>
              <a:t>روغن‌های</a:t>
            </a:r>
            <a:r>
              <a:rPr lang="en-US" dirty="0"/>
              <a:t> </a:t>
            </a:r>
            <a:r>
              <a:rPr lang="en-US" dirty="0" err="1"/>
              <a:t>هیدرولیک</a:t>
            </a:r>
            <a:r>
              <a:rPr lang="en-US" dirty="0"/>
              <a:t> و </a:t>
            </a:r>
            <a:r>
              <a:rPr lang="en-US" dirty="0" err="1"/>
              <a:t>توربین</a:t>
            </a:r>
            <a:r>
              <a:rPr lang="en-US" dirty="0"/>
              <a:t> </a:t>
            </a:r>
            <a:r>
              <a:rPr lang="en-US" dirty="0" err="1"/>
              <a:t>که</a:t>
            </a:r>
            <a:r>
              <a:rPr lang="en-US" dirty="0"/>
              <a:t> </a:t>
            </a:r>
            <a:r>
              <a:rPr lang="en-US" dirty="0" err="1"/>
              <a:t>تمیزی</a:t>
            </a:r>
            <a:r>
              <a:rPr lang="en-US" dirty="0"/>
              <a:t> </a:t>
            </a:r>
            <a:r>
              <a:rPr lang="en-US" dirty="0" err="1"/>
              <a:t>در</a:t>
            </a:r>
            <a:r>
              <a:rPr lang="en-US" dirty="0"/>
              <a:t> </a:t>
            </a:r>
            <a:r>
              <a:rPr lang="en-US" dirty="0" err="1"/>
              <a:t>آن‌ها</a:t>
            </a:r>
            <a:r>
              <a:rPr lang="en-US" dirty="0"/>
              <a:t> </a:t>
            </a:r>
            <a:r>
              <a:rPr lang="en-US" dirty="0" err="1"/>
              <a:t>بسیار</a:t>
            </a:r>
            <a:r>
              <a:rPr lang="en-US" dirty="0"/>
              <a:t> </a:t>
            </a:r>
            <a:r>
              <a:rPr lang="en-US" dirty="0" err="1"/>
              <a:t>حیاتی</a:t>
            </a:r>
            <a:r>
              <a:rPr lang="en-US" dirty="0"/>
              <a:t> </a:t>
            </a:r>
            <a:r>
              <a:rPr lang="en-US" dirty="0" err="1"/>
              <a:t>است</a:t>
            </a:r>
            <a:r>
              <a:rPr lang="en-US" dirty="0"/>
              <a:t>، </a:t>
            </a:r>
            <a:r>
              <a:rPr lang="en-US" dirty="0" err="1"/>
              <a:t>اهمیت</a:t>
            </a:r>
            <a:r>
              <a:rPr lang="en-US" dirty="0"/>
              <a:t> </a:t>
            </a:r>
            <a:r>
              <a:rPr lang="en-US" dirty="0" err="1"/>
              <a:t>زیادی</a:t>
            </a:r>
            <a:r>
              <a:rPr lang="en-US" dirty="0"/>
              <a:t> </a:t>
            </a:r>
            <a:r>
              <a:rPr lang="en-US" dirty="0" err="1"/>
              <a:t>دارد</a:t>
            </a:r>
            <a:r>
              <a:rPr lang="en-US" dirty="0"/>
              <a:t>.</a:t>
            </a:r>
          </a:p>
          <a:p>
            <a:pPr algn="r" rtl="1"/>
            <a:r>
              <a:rPr lang="en-US" dirty="0" err="1"/>
              <a:t>چرا</a:t>
            </a:r>
            <a:r>
              <a:rPr lang="en-US" dirty="0"/>
              <a:t> </a:t>
            </a:r>
            <a:r>
              <a:rPr lang="en-US" dirty="0" err="1"/>
              <a:t>در</a:t>
            </a:r>
            <a:r>
              <a:rPr lang="en-US" dirty="0"/>
              <a:t> </a:t>
            </a:r>
            <a:r>
              <a:rPr lang="en-US" dirty="0" err="1"/>
              <a:t>روغن</a:t>
            </a:r>
            <a:r>
              <a:rPr lang="en-US" dirty="0"/>
              <a:t> </a:t>
            </a:r>
            <a:r>
              <a:rPr lang="en-US" dirty="0" err="1"/>
              <a:t>های</a:t>
            </a:r>
            <a:r>
              <a:rPr lang="en-US" dirty="0"/>
              <a:t> </a:t>
            </a:r>
            <a:r>
              <a:rPr lang="en-US" dirty="0" err="1"/>
              <a:t>هیدرولیک</a:t>
            </a:r>
            <a:r>
              <a:rPr lang="en-US" dirty="0"/>
              <a:t> </a:t>
            </a:r>
            <a:r>
              <a:rPr lang="en-US" dirty="0" err="1"/>
              <a:t>مهم</a:t>
            </a:r>
            <a:r>
              <a:rPr lang="en-US" dirty="0"/>
              <a:t> </a:t>
            </a:r>
            <a:r>
              <a:rPr lang="en-US" dirty="0" err="1"/>
              <a:t>است</a:t>
            </a:r>
            <a:r>
              <a:rPr lang="en-US" dirty="0"/>
              <a:t>؟</a:t>
            </a:r>
          </a:p>
          <a:p>
            <a:pPr algn="r" rtl="1"/>
            <a:r>
              <a:rPr lang="en-US" dirty="0"/>
              <a:t>•	https: //www.machinerylubrication.com/Read/353/particle-counting-oil-analysis</a:t>
            </a:r>
          </a:p>
          <a:p>
            <a:pPr algn="r" rtl="1"/>
            <a:r>
              <a:rPr lang="en-US" dirty="0"/>
              <a:t>•	</a:t>
            </a:r>
            <a:r>
              <a:rPr lang="en-US" dirty="0" err="1"/>
              <a:t>در</a:t>
            </a:r>
            <a:r>
              <a:rPr lang="en-US" dirty="0"/>
              <a:t> </a:t>
            </a:r>
            <a:r>
              <a:rPr lang="en-US" dirty="0" err="1"/>
              <a:t>مورد</a:t>
            </a:r>
            <a:r>
              <a:rPr lang="en-US" dirty="0"/>
              <a:t> </a:t>
            </a:r>
            <a:r>
              <a:rPr lang="en-US" dirty="0" err="1"/>
              <a:t>روش</a:t>
            </a:r>
            <a:r>
              <a:rPr lang="en-US" dirty="0"/>
              <a:t> </a:t>
            </a:r>
            <a:r>
              <a:rPr lang="en-US" dirty="0" err="1"/>
              <a:t>نمونه</a:t>
            </a:r>
            <a:r>
              <a:rPr lang="en-US" dirty="0"/>
              <a:t> </a:t>
            </a:r>
            <a:r>
              <a:rPr lang="en-US" dirty="0" err="1"/>
              <a:t>گیری</a:t>
            </a:r>
            <a:r>
              <a:rPr lang="en-US" dirty="0"/>
              <a:t> </a:t>
            </a:r>
            <a:r>
              <a:rPr lang="en-US" dirty="0" err="1"/>
              <a:t>تحقیق</a:t>
            </a:r>
            <a:r>
              <a:rPr lang="en-US" dirty="0"/>
              <a:t> </a:t>
            </a:r>
            <a:r>
              <a:rPr lang="en-US" dirty="0" err="1"/>
              <a:t>شود</a:t>
            </a:r>
            <a:endParaRPr lang="en-US" dirty="0"/>
          </a:p>
          <a:p>
            <a:pPr algn="r" rtl="1"/>
            <a:r>
              <a:rPr lang="en-US" dirty="0"/>
              <a:t>•	https: //www.machinerylubrication.com/Read/955/particle-counting-ferrous-density</a:t>
            </a:r>
          </a:p>
          <a:p>
            <a:pPr algn="r" rtl="1"/>
            <a:r>
              <a:rPr lang="en-US" dirty="0"/>
              <a:t>•	https: //www.filtsep.com/content/features/filter-testing-particle-counters-for-hydraulic-and-lubricating-oils/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موارد</a:t>
            </a:r>
            <a:r>
              <a:rPr lang="en-US" dirty="0"/>
              <a:t> </a:t>
            </a:r>
            <a:r>
              <a:rPr lang="en-US" dirty="0" err="1"/>
              <a:t>مهم</a:t>
            </a:r>
            <a:r>
              <a:rPr lang="en-US" dirty="0"/>
              <a:t> </a:t>
            </a:r>
            <a:r>
              <a:rPr lang="en-US" dirty="0" err="1"/>
              <a:t>در</a:t>
            </a:r>
            <a:r>
              <a:rPr lang="en-US" dirty="0"/>
              <a:t> </a:t>
            </a:r>
            <a:r>
              <a:rPr lang="en-US" dirty="0" err="1"/>
              <a:t>انجام</a:t>
            </a:r>
            <a:r>
              <a:rPr lang="en-US" dirty="0"/>
              <a:t> </a:t>
            </a:r>
            <a:r>
              <a:rPr lang="en-US" dirty="0" err="1"/>
              <a:t>آزمون</a:t>
            </a:r>
            <a:endParaRPr lang="en-US" dirty="0"/>
          </a:p>
          <a:p>
            <a:pPr algn="r" rtl="1"/>
            <a:r>
              <a:rPr lang="en-US" dirty="0" err="1"/>
              <a:t>روش</a:t>
            </a:r>
            <a:r>
              <a:rPr lang="en-US" dirty="0"/>
              <a:t> </a:t>
            </a:r>
            <a:r>
              <a:rPr lang="en-US" dirty="0" err="1"/>
              <a:t>کار</a:t>
            </a:r>
            <a:r>
              <a:rPr lang="en-US" dirty="0"/>
              <a:t>: </a:t>
            </a:r>
            <a:r>
              <a:rPr lang="en-US" dirty="0" err="1"/>
              <a:t>روغن</a:t>
            </a:r>
            <a:r>
              <a:rPr lang="en-US" dirty="0"/>
              <a:t> </a:t>
            </a:r>
            <a:r>
              <a:rPr lang="fa-IR" dirty="0"/>
              <a:t>در یک لوله </a:t>
            </a:r>
            <a:r>
              <a:rPr lang="en-US" dirty="0" err="1"/>
              <a:t>شیشه‌ای</a:t>
            </a:r>
            <a:r>
              <a:rPr lang="en-US" dirty="0"/>
              <a:t> </a:t>
            </a:r>
            <a:r>
              <a:rPr lang="en-US" dirty="0" err="1"/>
              <a:t>در</a:t>
            </a:r>
            <a:r>
              <a:rPr lang="en-US" dirty="0"/>
              <a:t> </a:t>
            </a:r>
            <a:r>
              <a:rPr lang="en-US" dirty="0" err="1"/>
              <a:t>معرض</a:t>
            </a:r>
            <a:r>
              <a:rPr lang="en-US" dirty="0"/>
              <a:t> </a:t>
            </a:r>
            <a:r>
              <a:rPr lang="en-US" dirty="0" err="1"/>
              <a:t>میدان</a:t>
            </a:r>
            <a:r>
              <a:rPr lang="en-US" dirty="0"/>
              <a:t> </a:t>
            </a:r>
            <a:r>
              <a:rPr lang="en-US" dirty="0" err="1"/>
              <a:t>مغناطیسی</a:t>
            </a:r>
            <a:r>
              <a:rPr lang="en-US" dirty="0"/>
              <a:t> </a:t>
            </a:r>
            <a:r>
              <a:rPr lang="en-US" dirty="0" err="1"/>
              <a:t>رسوب</a:t>
            </a:r>
            <a:r>
              <a:rPr lang="en-US" dirty="0"/>
              <a:t> </a:t>
            </a:r>
            <a:r>
              <a:rPr lang="en-US" dirty="0" err="1"/>
              <a:t>می‌کند</a:t>
            </a:r>
            <a:endParaRPr lang="fa-IR" dirty="0"/>
          </a:p>
          <a:p>
            <a:pPr algn="r" rtl="1"/>
            <a:r>
              <a:rPr lang="en-US" dirty="0"/>
              <a:t>؛ </a:t>
            </a:r>
            <a:r>
              <a:rPr lang="en-US" dirty="0" err="1"/>
              <a:t>دستگاه</a:t>
            </a:r>
            <a:r>
              <a:rPr lang="en-US" dirty="0"/>
              <a:t> </a:t>
            </a:r>
            <a:r>
              <a:rPr lang="en-US" dirty="0" err="1"/>
              <a:t>میزان</a:t>
            </a:r>
            <a:r>
              <a:rPr lang="en-US" dirty="0"/>
              <a:t> </a:t>
            </a:r>
            <a:r>
              <a:rPr lang="en-US" dirty="0" err="1"/>
              <a:t>جذب</a:t>
            </a:r>
            <a:r>
              <a:rPr lang="en-US" dirty="0"/>
              <a:t> </a:t>
            </a:r>
            <a:r>
              <a:rPr lang="en-US" dirty="0" err="1"/>
              <a:t>یا</a:t>
            </a:r>
            <a:r>
              <a:rPr lang="en-US" dirty="0"/>
              <a:t> </a:t>
            </a:r>
            <a:r>
              <a:rPr lang="en-US" dirty="0" err="1"/>
              <a:t>عبور</a:t>
            </a:r>
            <a:r>
              <a:rPr lang="en-US" dirty="0"/>
              <a:t> </a:t>
            </a:r>
            <a:r>
              <a:rPr lang="en-US" dirty="0" err="1"/>
              <a:t>نور</a:t>
            </a:r>
            <a:r>
              <a:rPr lang="en-US" dirty="0"/>
              <a:t> </a:t>
            </a:r>
            <a:r>
              <a:rPr lang="en-US" dirty="0" err="1"/>
              <a:t>را</a:t>
            </a:r>
            <a:r>
              <a:rPr lang="en-US" dirty="0"/>
              <a:t> </a:t>
            </a:r>
            <a:r>
              <a:rPr lang="en-US" dirty="0" err="1"/>
              <a:t>می‌سنجد</a:t>
            </a:r>
            <a:r>
              <a:rPr lang="en-US" dirty="0"/>
              <a:t>.</a:t>
            </a:r>
          </a:p>
          <a:p>
            <a:pPr algn="r" rtl="1"/>
            <a:r>
              <a:rPr lang="en-US" dirty="0"/>
              <a:t>DS &lt; 50 </a:t>
            </a:r>
            <a:r>
              <a:rPr lang="fa-IR" dirty="0"/>
              <a:t>و </a:t>
            </a:r>
            <a:r>
              <a:rPr lang="en-US" dirty="0"/>
              <a:t>DL &lt; 20 → </a:t>
            </a:r>
            <a:r>
              <a:rPr lang="fa-IR" dirty="0"/>
              <a:t>نرمال</a:t>
            </a:r>
          </a:p>
          <a:p>
            <a:pPr algn="r" rtl="1"/>
            <a:r>
              <a:rPr lang="en-US" dirty="0"/>
              <a:t>DL/DS &gt; 1 → </a:t>
            </a:r>
            <a:r>
              <a:rPr lang="fa-IR" dirty="0"/>
              <a:t>سایش غیرعادی</a:t>
            </a:r>
          </a:p>
          <a:p>
            <a:pPr algn="r" rtl="1"/>
            <a:endParaRPr lang="fa-IR" dirty="0"/>
          </a:p>
          <a:p>
            <a:pPr algn="r" rtl="1"/>
            <a:r>
              <a:rPr lang="en-US" dirty="0" err="1"/>
              <a:t>مزیت‌ها</a:t>
            </a:r>
            <a:r>
              <a:rPr lang="en-US" dirty="0"/>
              <a:t>: </a:t>
            </a:r>
            <a:r>
              <a:rPr lang="en-US" dirty="0" err="1"/>
              <a:t>سریع</a:t>
            </a:r>
            <a:r>
              <a:rPr lang="en-US" dirty="0"/>
              <a:t>، </a:t>
            </a:r>
            <a:r>
              <a:rPr lang="en-US" dirty="0" err="1"/>
              <a:t>کمی</a:t>
            </a:r>
            <a:r>
              <a:rPr lang="en-US" dirty="0"/>
              <a:t>، </a:t>
            </a:r>
            <a:r>
              <a:rPr lang="en-US" dirty="0" err="1"/>
              <a:t>قابل</a:t>
            </a:r>
            <a:r>
              <a:rPr lang="en-US" dirty="0"/>
              <a:t> </a:t>
            </a:r>
            <a:r>
              <a:rPr lang="en-US" dirty="0" err="1"/>
              <a:t>تکرار</a:t>
            </a:r>
            <a:r>
              <a:rPr lang="en-US" dirty="0"/>
              <a:t>، </a:t>
            </a:r>
            <a:r>
              <a:rPr lang="en-US" dirty="0" err="1"/>
              <a:t>مناسب</a:t>
            </a:r>
            <a:r>
              <a:rPr lang="en-US" dirty="0"/>
              <a:t> </a:t>
            </a:r>
            <a:r>
              <a:rPr lang="en-US" dirty="0" err="1"/>
              <a:t>برای</a:t>
            </a:r>
            <a:r>
              <a:rPr lang="en-US" dirty="0"/>
              <a:t> </a:t>
            </a:r>
            <a:r>
              <a:rPr lang="en-US" dirty="0" err="1"/>
              <a:t>پایش</a:t>
            </a:r>
            <a:r>
              <a:rPr lang="en-US" dirty="0"/>
              <a:t> </a:t>
            </a:r>
            <a:r>
              <a:rPr lang="en-US" dirty="0" err="1"/>
              <a:t>روتین</a:t>
            </a:r>
            <a:r>
              <a:rPr lang="en-US" dirty="0"/>
              <a:t>.</a:t>
            </a:r>
          </a:p>
          <a:p>
            <a:pPr algn="r" rtl="1"/>
            <a:r>
              <a:rPr lang="en-US" dirty="0" err="1"/>
              <a:t>محدودیت</a:t>
            </a:r>
            <a:r>
              <a:rPr lang="en-US" dirty="0"/>
              <a:t>: </a:t>
            </a:r>
            <a:r>
              <a:rPr lang="en-US" dirty="0" err="1"/>
              <a:t>نوع</a:t>
            </a:r>
            <a:r>
              <a:rPr lang="en-US" dirty="0"/>
              <a:t> و </a:t>
            </a:r>
            <a:r>
              <a:rPr lang="en-US" dirty="0" err="1"/>
              <a:t>شکل</a:t>
            </a:r>
            <a:r>
              <a:rPr lang="en-US" dirty="0"/>
              <a:t> </a:t>
            </a:r>
            <a:r>
              <a:rPr lang="en-US" dirty="0" err="1"/>
              <a:t>ذرات</a:t>
            </a:r>
            <a:r>
              <a:rPr lang="en-US" dirty="0"/>
              <a:t> </a:t>
            </a:r>
            <a:r>
              <a:rPr lang="en-US" dirty="0" err="1"/>
              <a:t>مشخص</a:t>
            </a:r>
            <a:r>
              <a:rPr lang="en-US" dirty="0"/>
              <a:t> </a:t>
            </a:r>
            <a:r>
              <a:rPr lang="en-US" dirty="0" err="1"/>
              <a:t>نمی‌شود</a:t>
            </a:r>
            <a:r>
              <a:rPr lang="en-US" dirty="0"/>
              <a:t> </a:t>
            </a:r>
            <a:br>
              <a:rPr lang="fa-IR" dirty="0"/>
            </a:br>
            <a:r>
              <a:rPr lang="en-US" dirty="0" err="1"/>
              <a:t>نیاز</a:t>
            </a:r>
            <a:r>
              <a:rPr lang="en-US" dirty="0"/>
              <a:t> </a:t>
            </a:r>
            <a:r>
              <a:rPr lang="en-US" dirty="0" err="1"/>
              <a:t>به</a:t>
            </a:r>
            <a:r>
              <a:rPr lang="en-US" dirty="0"/>
              <a:t> </a:t>
            </a:r>
            <a:r>
              <a:rPr lang="en-US" dirty="0" err="1"/>
              <a:t>آزمون</a:t>
            </a:r>
            <a:r>
              <a:rPr lang="en-US" dirty="0"/>
              <a:t> </a:t>
            </a:r>
            <a:r>
              <a:rPr lang="en-US" dirty="0" err="1"/>
              <a:t>فروگرافی</a:t>
            </a:r>
            <a:r>
              <a:rPr lang="en-US" dirty="0"/>
              <a:t> </a:t>
            </a:r>
            <a:r>
              <a:rPr lang="en-US" dirty="0" err="1"/>
              <a:t>تحلیلی</a:t>
            </a:r>
            <a:r>
              <a:rPr lang="en-US" dirty="0"/>
              <a:t> </a:t>
            </a:r>
            <a:r>
              <a:rPr lang="en-US" dirty="0" err="1"/>
              <a:t>در</a:t>
            </a:r>
            <a:r>
              <a:rPr lang="en-US" dirty="0"/>
              <a:t> </a:t>
            </a:r>
            <a:r>
              <a:rPr lang="en-US" dirty="0" err="1"/>
              <a:t>صورت</a:t>
            </a:r>
            <a:r>
              <a:rPr lang="en-US" dirty="0"/>
              <a:t> </a:t>
            </a:r>
            <a:r>
              <a:rPr lang="en-US" dirty="0" err="1"/>
              <a:t>مشاهده</a:t>
            </a:r>
            <a:r>
              <a:rPr lang="en-US" dirty="0"/>
              <a:t> </a:t>
            </a:r>
            <a:r>
              <a:rPr lang="en-US" dirty="0" err="1"/>
              <a:t>مقادیر</a:t>
            </a:r>
            <a:r>
              <a:rPr lang="en-US" dirty="0"/>
              <a:t> </a:t>
            </a:r>
            <a:r>
              <a:rPr lang="en-US" dirty="0" err="1"/>
              <a:t>غیرعادی</a:t>
            </a:r>
            <a:endParaRPr lang="fa-IR" dirty="0"/>
          </a:p>
          <a:p>
            <a:pPr algn="r" rtl="1"/>
            <a:r>
              <a:rPr lang="en-US" dirty="0" err="1"/>
              <a:t>نمونه‌برداری</a:t>
            </a:r>
            <a:r>
              <a:rPr lang="en-US" dirty="0"/>
              <a:t> </a:t>
            </a:r>
            <a:r>
              <a:rPr lang="en-US" dirty="0" err="1"/>
              <a:t>صحیح</a:t>
            </a:r>
            <a:r>
              <a:rPr lang="en-US" dirty="0"/>
              <a:t>: </a:t>
            </a:r>
            <a:r>
              <a:rPr lang="en-US" dirty="0" err="1"/>
              <a:t>بسیار</a:t>
            </a:r>
            <a:r>
              <a:rPr lang="en-US" dirty="0"/>
              <a:t> </a:t>
            </a:r>
            <a:r>
              <a:rPr lang="en-US" dirty="0" err="1"/>
              <a:t>مهم</a:t>
            </a:r>
            <a:r>
              <a:rPr lang="en-US" dirty="0"/>
              <a:t> </a:t>
            </a:r>
            <a:r>
              <a:rPr lang="en-US" dirty="0" err="1"/>
              <a:t>است</a:t>
            </a:r>
            <a:r>
              <a:rPr lang="en-US" dirty="0"/>
              <a:t>؛ </a:t>
            </a:r>
            <a:r>
              <a:rPr lang="en-US" dirty="0" err="1"/>
              <a:t>چون</a:t>
            </a:r>
            <a:r>
              <a:rPr lang="en-US" dirty="0"/>
              <a:t> </a:t>
            </a:r>
            <a:r>
              <a:rPr lang="en-US" dirty="0" err="1"/>
              <a:t>هرگونه</a:t>
            </a:r>
            <a:r>
              <a:rPr lang="en-US" dirty="0"/>
              <a:t> </a:t>
            </a:r>
            <a:r>
              <a:rPr lang="en-US" dirty="0" err="1"/>
              <a:t>آلودگی</a:t>
            </a:r>
            <a:r>
              <a:rPr lang="en-US" dirty="0"/>
              <a:t> </a:t>
            </a:r>
            <a:r>
              <a:rPr lang="en-US" dirty="0" err="1"/>
              <a:t>خارجی</a:t>
            </a:r>
            <a:r>
              <a:rPr lang="en-US" dirty="0"/>
              <a:t> </a:t>
            </a:r>
            <a:r>
              <a:rPr lang="en-US" dirty="0" err="1"/>
              <a:t>نتیجه</a:t>
            </a:r>
            <a:r>
              <a:rPr lang="en-US" dirty="0"/>
              <a:t> </a:t>
            </a:r>
            <a:r>
              <a:rPr lang="en-US" dirty="0" err="1"/>
              <a:t>را</a:t>
            </a:r>
            <a:r>
              <a:rPr lang="en-US" dirty="0"/>
              <a:t> </a:t>
            </a:r>
            <a:r>
              <a:rPr lang="en-US" dirty="0" err="1"/>
              <a:t>مخدوش</a:t>
            </a:r>
            <a:r>
              <a:rPr lang="en-US" dirty="0"/>
              <a:t> </a:t>
            </a:r>
            <a:r>
              <a:rPr lang="en-US" dirty="0" err="1"/>
              <a:t>می‌کند</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یادداشت</a:t>
            </a:r>
            <a:r>
              <a:rPr lang="en-US" dirty="0"/>
              <a:t> </a:t>
            </a:r>
          </a:p>
          <a:p>
            <a:pPr algn="r" rtl="1"/>
            <a:r>
              <a:rPr lang="en-US" dirty="0"/>
              <a:t>*</a:t>
            </a:r>
            <a:r>
              <a:rPr lang="en-US" dirty="0" err="1"/>
              <a:t>ویدیو</a:t>
            </a:r>
            <a:endParaRPr lang="en-US" dirty="0"/>
          </a:p>
          <a:p>
            <a:pPr algn="r" rtl="1"/>
            <a:r>
              <a:rPr lang="en-US" dirty="0" err="1"/>
              <a:t>موارد</a:t>
            </a:r>
            <a:r>
              <a:rPr lang="en-US" dirty="0"/>
              <a:t> </a:t>
            </a:r>
            <a:r>
              <a:rPr lang="en-US" dirty="0" err="1"/>
              <a:t>مهم</a:t>
            </a:r>
            <a:r>
              <a:rPr lang="en-US" dirty="0"/>
              <a:t> </a:t>
            </a:r>
            <a:r>
              <a:rPr lang="en-US" dirty="0" err="1"/>
              <a:t>در</a:t>
            </a:r>
            <a:r>
              <a:rPr lang="en-US" dirty="0"/>
              <a:t> </a:t>
            </a:r>
            <a:r>
              <a:rPr lang="en-US" dirty="0" err="1"/>
              <a:t>انجام</a:t>
            </a:r>
            <a:r>
              <a:rPr lang="en-US" dirty="0"/>
              <a:t> </a:t>
            </a:r>
            <a:r>
              <a:rPr lang="en-US" dirty="0" err="1"/>
              <a:t>آزمون</a:t>
            </a:r>
            <a:r>
              <a:rPr lang="en-US" dirty="0"/>
              <a:t> PQ</a:t>
            </a:r>
          </a:p>
          <a:p>
            <a:pPr algn="r" rtl="1"/>
            <a:r>
              <a:rPr lang="en-US" dirty="0" err="1"/>
              <a:t>نوع</a:t>
            </a:r>
            <a:r>
              <a:rPr lang="en-US" dirty="0"/>
              <a:t> </a:t>
            </a:r>
            <a:r>
              <a:rPr lang="en-US" dirty="0" err="1"/>
              <a:t>ذرات</a:t>
            </a:r>
            <a:r>
              <a:rPr lang="en-US" dirty="0"/>
              <a:t>: </a:t>
            </a:r>
            <a:r>
              <a:rPr lang="en-US" dirty="0" err="1"/>
              <a:t>آزمون</a:t>
            </a:r>
            <a:r>
              <a:rPr lang="en-US" dirty="0"/>
              <a:t> </a:t>
            </a:r>
            <a:r>
              <a:rPr lang="en-US" dirty="0" err="1"/>
              <a:t>فقط</a:t>
            </a:r>
            <a:r>
              <a:rPr lang="en-US" dirty="0"/>
              <a:t> </a:t>
            </a:r>
            <a:r>
              <a:rPr lang="en-US" dirty="0" err="1"/>
              <a:t>ذرات</a:t>
            </a:r>
            <a:r>
              <a:rPr lang="en-US" dirty="0"/>
              <a:t> </a:t>
            </a:r>
            <a:r>
              <a:rPr lang="en-US" dirty="0" err="1"/>
              <a:t>مغناطیسی</a:t>
            </a:r>
            <a:r>
              <a:rPr lang="en-US" dirty="0"/>
              <a:t> (</a:t>
            </a:r>
            <a:r>
              <a:rPr lang="en-US" dirty="0" err="1"/>
              <a:t>آهنی</a:t>
            </a:r>
            <a:r>
              <a:rPr lang="en-US" dirty="0"/>
              <a:t>، </a:t>
            </a:r>
            <a:r>
              <a:rPr lang="en-US" dirty="0" err="1"/>
              <a:t>فولادی</a:t>
            </a:r>
            <a:r>
              <a:rPr lang="en-US" dirty="0"/>
              <a:t>، </a:t>
            </a:r>
            <a:r>
              <a:rPr lang="en-US" dirty="0" err="1"/>
              <a:t>برخی</a:t>
            </a:r>
            <a:r>
              <a:rPr lang="en-US" dirty="0"/>
              <a:t> </a:t>
            </a:r>
            <a:r>
              <a:rPr lang="en-US" dirty="0" err="1"/>
              <a:t>آلیاژها</a:t>
            </a:r>
            <a:r>
              <a:rPr lang="en-US" dirty="0"/>
              <a:t>) </a:t>
            </a:r>
            <a:r>
              <a:rPr lang="en-US" dirty="0" err="1"/>
              <a:t>را</a:t>
            </a:r>
            <a:r>
              <a:rPr lang="en-US" dirty="0"/>
              <a:t> </a:t>
            </a:r>
            <a:r>
              <a:rPr lang="en-US" dirty="0" err="1"/>
              <a:t>اندازه‌گیری</a:t>
            </a:r>
            <a:r>
              <a:rPr lang="en-US" dirty="0"/>
              <a:t> </a:t>
            </a:r>
            <a:r>
              <a:rPr lang="en-US" dirty="0" err="1"/>
              <a:t>می‌کند</a:t>
            </a:r>
            <a:r>
              <a:rPr lang="en-US" dirty="0"/>
              <a:t> و </a:t>
            </a:r>
            <a:r>
              <a:rPr lang="en-US" dirty="0" err="1"/>
              <a:t>نسبت</a:t>
            </a:r>
            <a:r>
              <a:rPr lang="en-US" dirty="0"/>
              <a:t> </a:t>
            </a:r>
            <a:r>
              <a:rPr lang="en-US" dirty="0" err="1"/>
              <a:t>به</a:t>
            </a:r>
            <a:r>
              <a:rPr lang="en-US" dirty="0"/>
              <a:t> </a:t>
            </a:r>
            <a:r>
              <a:rPr lang="en-US" dirty="0" err="1"/>
              <a:t>ذرات</a:t>
            </a:r>
            <a:r>
              <a:rPr lang="en-US" dirty="0"/>
              <a:t> </a:t>
            </a:r>
            <a:r>
              <a:rPr lang="en-US" dirty="0" err="1"/>
              <a:t>غیرمغناطیسی</a:t>
            </a:r>
            <a:r>
              <a:rPr lang="en-US" dirty="0"/>
              <a:t> (</a:t>
            </a:r>
            <a:r>
              <a:rPr lang="en-US" dirty="0" err="1"/>
              <a:t>آلومینیوم</a:t>
            </a:r>
            <a:r>
              <a:rPr lang="en-US" dirty="0"/>
              <a:t>، </a:t>
            </a:r>
            <a:r>
              <a:rPr lang="en-US" dirty="0" err="1"/>
              <a:t>برنز</a:t>
            </a:r>
            <a:r>
              <a:rPr lang="en-US" dirty="0"/>
              <a:t>، </a:t>
            </a:r>
            <a:r>
              <a:rPr lang="en-US" dirty="0" err="1"/>
              <a:t>سیلیس</a:t>
            </a:r>
            <a:r>
              <a:rPr lang="en-US" dirty="0"/>
              <a:t> و...) </a:t>
            </a:r>
            <a:r>
              <a:rPr lang="en-US" dirty="0" err="1"/>
              <a:t>حساسیت</a:t>
            </a:r>
            <a:r>
              <a:rPr lang="en-US" dirty="0"/>
              <a:t> </a:t>
            </a:r>
            <a:r>
              <a:rPr lang="en-US" dirty="0" err="1"/>
              <a:t>ندارد</a:t>
            </a:r>
            <a:r>
              <a:rPr lang="en-US" dirty="0"/>
              <a:t>.</a:t>
            </a:r>
          </a:p>
          <a:p>
            <a:pPr algn="r" rtl="1"/>
            <a:r>
              <a:rPr lang="en-US" dirty="0" err="1"/>
              <a:t>عدم</a:t>
            </a:r>
            <a:r>
              <a:rPr lang="en-US" dirty="0"/>
              <a:t> </a:t>
            </a:r>
            <a:r>
              <a:rPr lang="en-US" dirty="0" err="1"/>
              <a:t>وابستگی</a:t>
            </a:r>
            <a:r>
              <a:rPr lang="en-US" dirty="0"/>
              <a:t> </a:t>
            </a:r>
            <a:r>
              <a:rPr lang="en-US" dirty="0" err="1"/>
              <a:t>به</a:t>
            </a:r>
            <a:r>
              <a:rPr lang="en-US" dirty="0"/>
              <a:t> </a:t>
            </a:r>
            <a:r>
              <a:rPr lang="en-US" dirty="0" err="1"/>
              <a:t>رقت</a:t>
            </a:r>
            <a:r>
              <a:rPr lang="en-US" dirty="0"/>
              <a:t> </a:t>
            </a:r>
            <a:r>
              <a:rPr lang="en-US" dirty="0" err="1"/>
              <a:t>نمونه</a:t>
            </a:r>
            <a:r>
              <a:rPr lang="en-US" dirty="0"/>
              <a:t>: </a:t>
            </a:r>
            <a:r>
              <a:rPr lang="en-US" dirty="0" err="1"/>
              <a:t>برخلاف</a:t>
            </a:r>
            <a:r>
              <a:rPr lang="en-US" dirty="0"/>
              <a:t> </a:t>
            </a:r>
            <a:r>
              <a:rPr lang="en-US" dirty="0" err="1"/>
              <a:t>آنالیز</a:t>
            </a:r>
            <a:r>
              <a:rPr lang="en-US" dirty="0"/>
              <a:t> ICP، </a:t>
            </a:r>
            <a:r>
              <a:rPr lang="en-US" dirty="0" err="1"/>
              <a:t>اندازه</a:t>
            </a:r>
            <a:r>
              <a:rPr lang="en-US" dirty="0"/>
              <a:t> </a:t>
            </a:r>
            <a:r>
              <a:rPr lang="en-US" dirty="0" err="1"/>
              <a:t>یا</a:t>
            </a:r>
            <a:r>
              <a:rPr lang="en-US" dirty="0"/>
              <a:t> </a:t>
            </a:r>
            <a:r>
              <a:rPr lang="en-US" dirty="0" err="1"/>
              <a:t>تعداد</a:t>
            </a:r>
            <a:r>
              <a:rPr lang="en-US" dirty="0"/>
              <a:t> </a:t>
            </a:r>
            <a:r>
              <a:rPr lang="en-US" dirty="0" err="1"/>
              <a:t>ذرات</a:t>
            </a:r>
            <a:r>
              <a:rPr lang="en-US" dirty="0"/>
              <a:t> </a:t>
            </a:r>
            <a:r>
              <a:rPr lang="en-US" dirty="0" err="1"/>
              <a:t>تأثیر</a:t>
            </a:r>
            <a:r>
              <a:rPr lang="en-US" dirty="0"/>
              <a:t> </a:t>
            </a:r>
            <a:r>
              <a:rPr lang="en-US" dirty="0" err="1"/>
              <a:t>مستقیم</a:t>
            </a:r>
            <a:r>
              <a:rPr lang="en-US" dirty="0"/>
              <a:t> </a:t>
            </a:r>
            <a:r>
              <a:rPr lang="en-US" dirty="0" err="1"/>
              <a:t>در</a:t>
            </a:r>
            <a:r>
              <a:rPr lang="en-US" dirty="0"/>
              <a:t> </a:t>
            </a:r>
            <a:r>
              <a:rPr lang="en-US" dirty="0" err="1"/>
              <a:t>نتیجه</a:t>
            </a:r>
            <a:r>
              <a:rPr lang="en-US" dirty="0"/>
              <a:t> </a:t>
            </a:r>
            <a:r>
              <a:rPr lang="en-US" dirty="0" err="1"/>
              <a:t>ندارد</a:t>
            </a:r>
            <a:r>
              <a:rPr lang="en-US" dirty="0"/>
              <a:t>؛ PQ </a:t>
            </a:r>
            <a:r>
              <a:rPr lang="en-US" dirty="0" err="1"/>
              <a:t>مجموع</a:t>
            </a:r>
            <a:r>
              <a:rPr lang="en-US" dirty="0"/>
              <a:t> </a:t>
            </a:r>
            <a:r>
              <a:rPr lang="en-US" dirty="0" err="1"/>
              <a:t>اثر</a:t>
            </a:r>
            <a:r>
              <a:rPr lang="en-US" dirty="0"/>
              <a:t> </a:t>
            </a:r>
            <a:r>
              <a:rPr lang="en-US" dirty="0" err="1"/>
              <a:t>مغناطیسی</a:t>
            </a:r>
            <a:r>
              <a:rPr lang="en-US" dirty="0"/>
              <a:t> </a:t>
            </a:r>
            <a:r>
              <a:rPr lang="en-US" dirty="0" err="1"/>
              <a:t>کل</a:t>
            </a:r>
            <a:r>
              <a:rPr lang="en-US" dirty="0"/>
              <a:t> </a:t>
            </a:r>
            <a:r>
              <a:rPr lang="en-US" dirty="0" err="1"/>
              <a:t>ذرات</a:t>
            </a:r>
            <a:r>
              <a:rPr lang="en-US" dirty="0"/>
              <a:t> </a:t>
            </a:r>
            <a:r>
              <a:rPr lang="en-US" dirty="0" err="1"/>
              <a:t>را</a:t>
            </a:r>
            <a:r>
              <a:rPr lang="en-US" dirty="0"/>
              <a:t> </a:t>
            </a:r>
            <a:r>
              <a:rPr lang="en-US" dirty="0" err="1"/>
              <a:t>نشان</a:t>
            </a:r>
            <a:r>
              <a:rPr lang="en-US" dirty="0"/>
              <a:t> </a:t>
            </a:r>
            <a:r>
              <a:rPr lang="en-US" dirty="0" err="1"/>
              <a:t>می‌دهد</a:t>
            </a:r>
            <a:r>
              <a:rPr lang="en-US" dirty="0"/>
              <a:t>.</a:t>
            </a:r>
          </a:p>
          <a:p>
            <a:pPr algn="r" rtl="1"/>
            <a:r>
              <a:rPr lang="en-US" dirty="0" err="1"/>
              <a:t>تفاوت</a:t>
            </a:r>
            <a:r>
              <a:rPr lang="en-US" dirty="0"/>
              <a:t> </a:t>
            </a:r>
            <a:r>
              <a:rPr lang="en-US" dirty="0" err="1"/>
              <a:t>با</a:t>
            </a:r>
            <a:r>
              <a:rPr lang="en-US" dirty="0"/>
              <a:t> </a:t>
            </a:r>
            <a:r>
              <a:rPr lang="en-US" dirty="0" err="1"/>
              <a:t>شمارش</a:t>
            </a:r>
            <a:r>
              <a:rPr lang="en-US" dirty="0"/>
              <a:t> </a:t>
            </a:r>
            <a:r>
              <a:rPr lang="en-US" dirty="0" err="1"/>
              <a:t>ذرات</a:t>
            </a:r>
            <a:r>
              <a:rPr lang="en-US" dirty="0"/>
              <a:t> (Particle Count): PC </a:t>
            </a:r>
            <a:r>
              <a:rPr lang="en-US" dirty="0" err="1"/>
              <a:t>بیشتر</a:t>
            </a:r>
            <a:r>
              <a:rPr lang="en-US" dirty="0"/>
              <a:t> </a:t>
            </a:r>
            <a:r>
              <a:rPr lang="en-US" dirty="0" err="1"/>
              <a:t>به</a:t>
            </a:r>
            <a:r>
              <a:rPr lang="en-US" dirty="0"/>
              <a:t> </a:t>
            </a:r>
            <a:r>
              <a:rPr lang="en-US" dirty="0" err="1"/>
              <a:t>ذرات</a:t>
            </a:r>
            <a:r>
              <a:rPr lang="en-US" dirty="0"/>
              <a:t> </a:t>
            </a:r>
            <a:r>
              <a:rPr lang="en-US" dirty="0" err="1"/>
              <a:t>بزرگ</a:t>
            </a:r>
            <a:r>
              <a:rPr lang="en-US" dirty="0"/>
              <a:t> و </a:t>
            </a:r>
            <a:r>
              <a:rPr lang="en-US" dirty="0" err="1"/>
              <a:t>سایشی</a:t>
            </a:r>
            <a:r>
              <a:rPr lang="en-US" dirty="0"/>
              <a:t> </a:t>
            </a:r>
            <a:r>
              <a:rPr lang="en-US" dirty="0" err="1"/>
              <a:t>حساس</a:t>
            </a:r>
            <a:r>
              <a:rPr lang="en-US" dirty="0"/>
              <a:t> </a:t>
            </a:r>
            <a:r>
              <a:rPr lang="en-US" dirty="0" err="1"/>
              <a:t>است</a:t>
            </a:r>
            <a:r>
              <a:rPr lang="en-US" dirty="0"/>
              <a:t>، </a:t>
            </a:r>
            <a:r>
              <a:rPr lang="en-US" dirty="0" err="1"/>
              <a:t>در</a:t>
            </a:r>
            <a:r>
              <a:rPr lang="en-US" dirty="0"/>
              <a:t> </a:t>
            </a:r>
            <a:r>
              <a:rPr lang="en-US" dirty="0" err="1"/>
              <a:t>حالی</a:t>
            </a:r>
            <a:r>
              <a:rPr lang="en-US" dirty="0"/>
              <a:t> </a:t>
            </a:r>
            <a:r>
              <a:rPr lang="en-US" dirty="0" err="1"/>
              <a:t>که</a:t>
            </a:r>
            <a:r>
              <a:rPr lang="en-US" dirty="0"/>
              <a:t> </a:t>
            </a:r>
            <a:r>
              <a:rPr lang="en-US" dirty="0" err="1"/>
              <a:t>شمارش</a:t>
            </a:r>
            <a:r>
              <a:rPr lang="en-US" dirty="0"/>
              <a:t> </a:t>
            </a:r>
            <a:r>
              <a:rPr lang="en-US" dirty="0" err="1"/>
              <a:t>ذرات</a:t>
            </a:r>
            <a:r>
              <a:rPr lang="en-US" dirty="0"/>
              <a:t> </a:t>
            </a:r>
            <a:r>
              <a:rPr lang="en-US" dirty="0" err="1"/>
              <a:t>همه</a:t>
            </a:r>
            <a:r>
              <a:rPr lang="en-US" dirty="0"/>
              <a:t> </a:t>
            </a:r>
            <a:r>
              <a:rPr lang="en-US" dirty="0" err="1"/>
              <a:t>ذرات</a:t>
            </a:r>
            <a:r>
              <a:rPr lang="en-US" dirty="0"/>
              <a:t> (</a:t>
            </a:r>
            <a:r>
              <a:rPr lang="en-US" dirty="0" err="1"/>
              <a:t>فرومغناطیس</a:t>
            </a:r>
            <a:r>
              <a:rPr lang="en-US" dirty="0"/>
              <a:t> و </a:t>
            </a:r>
            <a:r>
              <a:rPr lang="en-US" dirty="0" err="1"/>
              <a:t>غیرمغناطیس</a:t>
            </a:r>
            <a:r>
              <a:rPr lang="en-US" dirty="0"/>
              <a:t>) </a:t>
            </a:r>
            <a:r>
              <a:rPr lang="en-US" dirty="0" err="1"/>
              <a:t>را</a:t>
            </a:r>
            <a:r>
              <a:rPr lang="en-US" dirty="0"/>
              <a:t> </a:t>
            </a:r>
            <a:r>
              <a:rPr lang="en-US" dirty="0" err="1"/>
              <a:t>نشان</a:t>
            </a:r>
            <a:r>
              <a:rPr lang="en-US" dirty="0"/>
              <a:t> </a:t>
            </a:r>
            <a:r>
              <a:rPr lang="en-US" dirty="0" err="1"/>
              <a:t>می‌دهد</a:t>
            </a:r>
            <a:r>
              <a:rPr lang="en-US" dirty="0"/>
              <a:t>.</a:t>
            </a:r>
          </a:p>
          <a:p>
            <a:pPr algn="r" rtl="1"/>
            <a:r>
              <a:rPr lang="en-US" dirty="0" err="1"/>
              <a:t>سازگاری</a:t>
            </a:r>
            <a:r>
              <a:rPr lang="en-US" dirty="0"/>
              <a:t> </a:t>
            </a:r>
            <a:r>
              <a:rPr lang="en-US" dirty="0" err="1"/>
              <a:t>با</a:t>
            </a:r>
            <a:r>
              <a:rPr lang="en-US" dirty="0"/>
              <a:t> </a:t>
            </a:r>
            <a:r>
              <a:rPr lang="en-US" dirty="0" err="1"/>
              <a:t>دیگر</a:t>
            </a:r>
            <a:r>
              <a:rPr lang="en-US" dirty="0"/>
              <a:t> </a:t>
            </a:r>
            <a:r>
              <a:rPr lang="en-US" dirty="0" err="1"/>
              <a:t>تست‌ها</a:t>
            </a:r>
            <a:r>
              <a:rPr lang="en-US" dirty="0"/>
              <a:t>: </a:t>
            </a:r>
            <a:r>
              <a:rPr lang="en-US" dirty="0" err="1"/>
              <a:t>معمولاً</a:t>
            </a:r>
            <a:r>
              <a:rPr lang="en-US" dirty="0"/>
              <a:t> </a:t>
            </a:r>
            <a:r>
              <a:rPr lang="en-US" dirty="0" err="1"/>
              <a:t>همراه</a:t>
            </a:r>
            <a:r>
              <a:rPr lang="en-US" dirty="0"/>
              <a:t> </a:t>
            </a:r>
            <a:r>
              <a:rPr lang="en-US" dirty="0" err="1"/>
              <a:t>با</a:t>
            </a:r>
            <a:r>
              <a:rPr lang="en-US" dirty="0"/>
              <a:t> </a:t>
            </a:r>
            <a:r>
              <a:rPr lang="en-US" dirty="0" err="1"/>
              <a:t>Ferrography</a:t>
            </a:r>
            <a:r>
              <a:rPr lang="en-US" dirty="0"/>
              <a:t> و ICP </a:t>
            </a:r>
            <a:r>
              <a:rPr lang="en-US" dirty="0" err="1"/>
              <a:t>تفسیر</a:t>
            </a:r>
            <a:r>
              <a:rPr lang="en-US" dirty="0"/>
              <a:t> </a:t>
            </a:r>
            <a:r>
              <a:rPr lang="en-US" dirty="0" err="1"/>
              <a:t>می‌شود</a:t>
            </a:r>
            <a:r>
              <a:rPr lang="en-US" dirty="0"/>
              <a:t> </a:t>
            </a:r>
            <a:r>
              <a:rPr lang="en-US" dirty="0" err="1"/>
              <a:t>تا</a:t>
            </a:r>
            <a:r>
              <a:rPr lang="en-US" dirty="0"/>
              <a:t> </a:t>
            </a:r>
            <a:r>
              <a:rPr lang="en-US" dirty="0" err="1"/>
              <a:t>منبع</a:t>
            </a:r>
            <a:r>
              <a:rPr lang="en-US" dirty="0"/>
              <a:t> و </a:t>
            </a:r>
            <a:r>
              <a:rPr lang="en-US" dirty="0" err="1"/>
              <a:t>جنس</a:t>
            </a:r>
            <a:r>
              <a:rPr lang="en-US" dirty="0"/>
              <a:t> </a:t>
            </a:r>
            <a:r>
              <a:rPr lang="en-US" dirty="0" err="1"/>
              <a:t>ذرات</a:t>
            </a:r>
            <a:r>
              <a:rPr lang="en-US" dirty="0"/>
              <a:t> </a:t>
            </a:r>
            <a:r>
              <a:rPr lang="en-US" dirty="0" err="1"/>
              <a:t>سایشی</a:t>
            </a:r>
            <a:r>
              <a:rPr lang="en-US" dirty="0"/>
              <a:t> </a:t>
            </a:r>
            <a:r>
              <a:rPr lang="en-US" dirty="0" err="1"/>
              <a:t>مشخص</a:t>
            </a:r>
            <a:r>
              <a:rPr lang="en-US" dirty="0"/>
              <a:t> </a:t>
            </a:r>
            <a:r>
              <a:rPr lang="en-US" dirty="0" err="1"/>
              <a:t>گردد</a:t>
            </a:r>
            <a:r>
              <a:rPr lang="en-US" dirty="0"/>
              <a:t>.</a:t>
            </a:r>
          </a:p>
          <a:p>
            <a:pPr algn="r" rtl="1"/>
            <a:r>
              <a:rPr lang="en-US" dirty="0" err="1"/>
              <a:t>محدودیت</a:t>
            </a:r>
            <a:r>
              <a:rPr lang="en-US" dirty="0"/>
              <a:t>: </a:t>
            </a:r>
            <a:r>
              <a:rPr lang="en-US" dirty="0" err="1"/>
              <a:t>امکان</a:t>
            </a:r>
            <a:r>
              <a:rPr lang="en-US" dirty="0"/>
              <a:t> </a:t>
            </a:r>
            <a:r>
              <a:rPr lang="en-US" dirty="0" err="1"/>
              <a:t>تشخیص</a:t>
            </a:r>
            <a:r>
              <a:rPr lang="en-US" dirty="0"/>
              <a:t> </a:t>
            </a:r>
            <a:r>
              <a:rPr lang="en-US" dirty="0" err="1"/>
              <a:t>اندازه</a:t>
            </a:r>
            <a:r>
              <a:rPr lang="en-US" dirty="0"/>
              <a:t> و </a:t>
            </a:r>
            <a:r>
              <a:rPr lang="en-US" dirty="0" err="1"/>
              <a:t>شکل</a:t>
            </a:r>
            <a:r>
              <a:rPr lang="en-US" dirty="0"/>
              <a:t> </a:t>
            </a:r>
            <a:r>
              <a:rPr lang="en-US" dirty="0" err="1"/>
              <a:t>ذرات</a:t>
            </a:r>
            <a:r>
              <a:rPr lang="en-US" dirty="0"/>
              <a:t> </a:t>
            </a:r>
            <a:r>
              <a:rPr lang="en-US" dirty="0" err="1"/>
              <a:t>را</a:t>
            </a:r>
            <a:r>
              <a:rPr lang="en-US" dirty="0"/>
              <a:t> </a:t>
            </a:r>
            <a:r>
              <a:rPr lang="en-US" dirty="0" err="1"/>
              <a:t>به</a:t>
            </a:r>
            <a:r>
              <a:rPr lang="en-US" dirty="0"/>
              <a:t> </a:t>
            </a:r>
            <a:r>
              <a:rPr lang="en-US" dirty="0" err="1"/>
              <a:t>تنهایی</a:t>
            </a:r>
            <a:r>
              <a:rPr lang="en-US" dirty="0"/>
              <a:t> </a:t>
            </a:r>
            <a:r>
              <a:rPr lang="en-US" dirty="0" err="1"/>
              <a:t>ندارد</a:t>
            </a:r>
            <a:r>
              <a:rPr lang="en-US" dirty="0"/>
              <a:t>، </a:t>
            </a:r>
            <a:r>
              <a:rPr lang="en-US" dirty="0" err="1"/>
              <a:t>فقط</a:t>
            </a:r>
            <a:r>
              <a:rPr lang="en-US" dirty="0"/>
              <a:t> </a:t>
            </a:r>
            <a:r>
              <a:rPr lang="en-US" dirty="0" err="1"/>
              <a:t>شدت</a:t>
            </a:r>
            <a:r>
              <a:rPr lang="en-US" dirty="0"/>
              <a:t> </a:t>
            </a:r>
            <a:r>
              <a:rPr lang="en-US" dirty="0" err="1"/>
              <a:t>آلودگی</a:t>
            </a:r>
            <a:r>
              <a:rPr lang="en-US" dirty="0"/>
              <a:t> </a:t>
            </a:r>
            <a:r>
              <a:rPr lang="en-US" dirty="0" err="1"/>
              <a:t>فرومغناطیسی</a:t>
            </a:r>
            <a:r>
              <a:rPr lang="en-US" dirty="0"/>
              <a:t> </a:t>
            </a:r>
            <a:r>
              <a:rPr lang="en-US" dirty="0" err="1"/>
              <a:t>را</a:t>
            </a:r>
            <a:r>
              <a:rPr lang="en-US" dirty="0"/>
              <a:t> </a:t>
            </a:r>
            <a:r>
              <a:rPr lang="en-US" dirty="0" err="1"/>
              <a:t>نشان</a:t>
            </a:r>
            <a:r>
              <a:rPr lang="en-US" dirty="0"/>
              <a:t> </a:t>
            </a:r>
            <a:r>
              <a:rPr lang="en-US" dirty="0" err="1"/>
              <a:t>می‌دهد</a:t>
            </a:r>
            <a:r>
              <a:rPr lang="en-US" dirty="0"/>
              <a:t>.</a:t>
            </a:r>
          </a:p>
          <a:p>
            <a:pPr algn="r" rtl="1"/>
            <a:endParaRPr lang="en-US" dirty="0"/>
          </a:p>
          <a:p>
            <a:pPr algn="r" rtl="1"/>
            <a:r>
              <a:rPr lang="en-US" dirty="0" err="1"/>
              <a:t>کارکرد</a:t>
            </a:r>
            <a:r>
              <a:rPr lang="en-US" dirty="0"/>
              <a:t> </a:t>
            </a:r>
            <a:r>
              <a:rPr lang="en-US" dirty="0" err="1"/>
              <a:t>خاص</a:t>
            </a:r>
            <a:r>
              <a:rPr lang="en-US" dirty="0"/>
              <a:t> و </a:t>
            </a:r>
            <a:r>
              <a:rPr lang="en-US" dirty="0" err="1"/>
              <a:t>مهم</a:t>
            </a:r>
            <a:r>
              <a:rPr lang="en-US" dirty="0"/>
              <a:t> </a:t>
            </a:r>
            <a:r>
              <a:rPr lang="en-US" dirty="0" err="1"/>
              <a:t>آزمون</a:t>
            </a:r>
            <a:r>
              <a:rPr lang="en-US" dirty="0"/>
              <a:t> PQ</a:t>
            </a:r>
          </a:p>
          <a:p>
            <a:pPr algn="r" rtl="1"/>
            <a:r>
              <a:rPr lang="en-US" dirty="0" err="1"/>
              <a:t>در</a:t>
            </a:r>
            <a:r>
              <a:rPr lang="en-US" dirty="0"/>
              <a:t> </a:t>
            </a:r>
            <a:r>
              <a:rPr lang="en-US" dirty="0" err="1"/>
              <a:t>موتورهای</a:t>
            </a:r>
            <a:r>
              <a:rPr lang="en-US" dirty="0"/>
              <a:t> </a:t>
            </a:r>
            <a:r>
              <a:rPr lang="en-US" dirty="0" err="1"/>
              <a:t>دیزل</a:t>
            </a:r>
            <a:r>
              <a:rPr lang="en-US" dirty="0"/>
              <a:t> </a:t>
            </a:r>
            <a:r>
              <a:rPr lang="en-US" dirty="0" err="1"/>
              <a:t>سنگین</a:t>
            </a:r>
            <a:r>
              <a:rPr lang="en-US" dirty="0"/>
              <a:t> و </a:t>
            </a:r>
            <a:r>
              <a:rPr lang="en-US" dirty="0" err="1"/>
              <a:t>گیربکس‌های</a:t>
            </a:r>
            <a:r>
              <a:rPr lang="en-US" dirty="0"/>
              <a:t> </a:t>
            </a:r>
            <a:r>
              <a:rPr lang="en-US" dirty="0" err="1"/>
              <a:t>صنعتی</a:t>
            </a:r>
            <a:r>
              <a:rPr lang="en-US" dirty="0"/>
              <a:t> </a:t>
            </a:r>
            <a:r>
              <a:rPr lang="en-US" dirty="0" err="1"/>
              <a:t>که</a:t>
            </a:r>
            <a:r>
              <a:rPr lang="en-US" dirty="0"/>
              <a:t> </a:t>
            </a:r>
            <a:r>
              <a:rPr lang="en-US" dirty="0" err="1"/>
              <a:t>اجزای</a:t>
            </a:r>
            <a:r>
              <a:rPr lang="en-US" dirty="0"/>
              <a:t> </a:t>
            </a:r>
            <a:r>
              <a:rPr lang="en-US" dirty="0" err="1"/>
              <a:t>فولادی</a:t>
            </a:r>
            <a:r>
              <a:rPr lang="en-US" dirty="0"/>
              <a:t> </a:t>
            </a:r>
            <a:r>
              <a:rPr lang="en-US" dirty="0" err="1"/>
              <a:t>در</a:t>
            </a:r>
            <a:r>
              <a:rPr lang="en-US" dirty="0"/>
              <a:t> </a:t>
            </a:r>
            <a:r>
              <a:rPr lang="en-US" dirty="0" err="1"/>
              <a:t>تماس</a:t>
            </a:r>
            <a:r>
              <a:rPr lang="en-US" dirty="0"/>
              <a:t> </a:t>
            </a:r>
            <a:r>
              <a:rPr lang="en-US" dirty="0" err="1"/>
              <a:t>شدیدند</a:t>
            </a:r>
            <a:r>
              <a:rPr lang="en-US" dirty="0"/>
              <a:t>، </a:t>
            </a:r>
            <a:r>
              <a:rPr lang="en-US" dirty="0" err="1"/>
              <a:t>افزایش</a:t>
            </a:r>
            <a:r>
              <a:rPr lang="en-US" dirty="0"/>
              <a:t> </a:t>
            </a:r>
            <a:r>
              <a:rPr lang="en-US" dirty="0" err="1"/>
              <a:t>ناگهانی</a:t>
            </a:r>
            <a:r>
              <a:rPr lang="en-US" dirty="0"/>
              <a:t> PQ </a:t>
            </a:r>
            <a:r>
              <a:rPr lang="en-US" dirty="0" err="1"/>
              <a:t>نشانه</a:t>
            </a:r>
            <a:r>
              <a:rPr lang="en-US" dirty="0"/>
              <a:t> </a:t>
            </a:r>
            <a:r>
              <a:rPr lang="en-US" dirty="0" err="1"/>
              <a:t>شروع</a:t>
            </a:r>
            <a:r>
              <a:rPr lang="en-US" dirty="0"/>
              <a:t> </a:t>
            </a:r>
            <a:r>
              <a:rPr lang="en-US" dirty="0" err="1"/>
              <a:t>سایش</a:t>
            </a:r>
            <a:r>
              <a:rPr lang="en-US" dirty="0"/>
              <a:t> </a:t>
            </a:r>
            <a:r>
              <a:rPr lang="en-US" dirty="0" err="1"/>
              <a:t>غیرعادی</a:t>
            </a:r>
            <a:r>
              <a:rPr lang="en-US" dirty="0"/>
              <a:t> </a:t>
            </a:r>
            <a:r>
              <a:rPr lang="en-US" dirty="0" err="1"/>
              <a:t>یا</a:t>
            </a:r>
            <a:r>
              <a:rPr lang="en-US" dirty="0"/>
              <a:t> </a:t>
            </a:r>
            <a:r>
              <a:rPr lang="en-US" dirty="0" err="1"/>
              <a:t>خرابی</a:t>
            </a:r>
            <a:r>
              <a:rPr lang="en-US" dirty="0"/>
              <a:t> </a:t>
            </a:r>
            <a:r>
              <a:rPr lang="en-US" dirty="0" err="1"/>
              <a:t>یاتاقان</a:t>
            </a:r>
            <a:r>
              <a:rPr lang="en-US" dirty="0"/>
              <a:t> و </a:t>
            </a:r>
            <a:r>
              <a:rPr lang="en-US" dirty="0" err="1"/>
              <a:t>چرخ‌دنده‌ها</a:t>
            </a:r>
            <a:r>
              <a:rPr lang="en-US" dirty="0"/>
              <a:t> </a:t>
            </a:r>
            <a:r>
              <a:rPr lang="en-US" dirty="0" err="1"/>
              <a:t>است</a:t>
            </a:r>
            <a:r>
              <a:rPr lang="en-US" dirty="0"/>
              <a:t>.</a:t>
            </a:r>
          </a:p>
          <a:p>
            <a:pPr algn="r" rtl="1"/>
            <a:r>
              <a:rPr lang="en-US" dirty="0" err="1"/>
              <a:t>در</a:t>
            </a:r>
            <a:r>
              <a:rPr lang="en-US" dirty="0"/>
              <a:t> </a:t>
            </a:r>
            <a:r>
              <a:rPr lang="en-US" dirty="0" err="1"/>
              <a:t>توربین‌های</a:t>
            </a:r>
            <a:r>
              <a:rPr lang="en-US" dirty="0"/>
              <a:t> </a:t>
            </a:r>
            <a:r>
              <a:rPr lang="en-US" dirty="0" err="1"/>
              <a:t>گازی</a:t>
            </a:r>
            <a:r>
              <a:rPr lang="en-US" dirty="0"/>
              <a:t> و </a:t>
            </a:r>
            <a:r>
              <a:rPr lang="en-US" dirty="0" err="1"/>
              <a:t>بخار</a:t>
            </a:r>
            <a:r>
              <a:rPr lang="en-US" dirty="0"/>
              <a:t>، </a:t>
            </a:r>
            <a:r>
              <a:rPr lang="en-US" dirty="0" err="1"/>
              <a:t>تست</a:t>
            </a:r>
            <a:r>
              <a:rPr lang="en-US" dirty="0"/>
              <a:t> PQ </a:t>
            </a:r>
            <a:r>
              <a:rPr lang="en-US" dirty="0" err="1"/>
              <a:t>برای</a:t>
            </a:r>
            <a:r>
              <a:rPr lang="en-US" dirty="0"/>
              <a:t> </a:t>
            </a:r>
            <a:r>
              <a:rPr lang="en-US" dirty="0" err="1"/>
              <a:t>شناسایی</a:t>
            </a:r>
            <a:r>
              <a:rPr lang="en-US" dirty="0"/>
              <a:t> </a:t>
            </a:r>
            <a:r>
              <a:rPr lang="en-US" dirty="0" err="1"/>
              <a:t>سریع</a:t>
            </a:r>
            <a:r>
              <a:rPr lang="en-US" dirty="0"/>
              <a:t> </a:t>
            </a:r>
            <a:r>
              <a:rPr lang="en-US" dirty="0" err="1"/>
              <a:t>شکست‌های</a:t>
            </a:r>
            <a:r>
              <a:rPr lang="en-US" dirty="0"/>
              <a:t> </a:t>
            </a:r>
            <a:r>
              <a:rPr lang="en-US" dirty="0" err="1"/>
              <a:t>اولیه</a:t>
            </a:r>
            <a:r>
              <a:rPr lang="en-US" dirty="0"/>
              <a:t> </a:t>
            </a:r>
            <a:r>
              <a:rPr lang="en-US" dirty="0" err="1"/>
              <a:t>در</a:t>
            </a:r>
            <a:r>
              <a:rPr lang="en-US" dirty="0"/>
              <a:t> </a:t>
            </a:r>
            <a:r>
              <a:rPr lang="en-US" dirty="0" err="1"/>
              <a:t>چرخ‌دنده‌ها</a:t>
            </a:r>
            <a:r>
              <a:rPr lang="en-US" dirty="0"/>
              <a:t> </a:t>
            </a:r>
            <a:r>
              <a:rPr lang="en-US" dirty="0" err="1"/>
              <a:t>یا</a:t>
            </a:r>
            <a:r>
              <a:rPr lang="en-US" dirty="0"/>
              <a:t> </a:t>
            </a:r>
            <a:r>
              <a:rPr lang="en-US" dirty="0" err="1"/>
              <a:t>یاتاقان‌های</a:t>
            </a:r>
            <a:r>
              <a:rPr lang="en-US" dirty="0"/>
              <a:t> </a:t>
            </a:r>
            <a:r>
              <a:rPr lang="en-US" dirty="0" err="1"/>
              <a:t>فولادی</a:t>
            </a:r>
            <a:r>
              <a:rPr lang="en-US" dirty="0"/>
              <a:t> </a:t>
            </a:r>
            <a:r>
              <a:rPr lang="en-US" dirty="0" err="1"/>
              <a:t>بسیار</a:t>
            </a:r>
            <a:r>
              <a:rPr lang="en-US" dirty="0"/>
              <a:t> </a:t>
            </a:r>
            <a:r>
              <a:rPr lang="en-US" dirty="0" err="1"/>
              <a:t>حیاتی</a:t>
            </a:r>
            <a:r>
              <a:rPr lang="en-US" dirty="0"/>
              <a:t> </a:t>
            </a:r>
            <a:r>
              <a:rPr lang="en-US" dirty="0" err="1"/>
              <a:t>است</a:t>
            </a:r>
            <a:r>
              <a:rPr lang="en-US" dirty="0"/>
              <a:t>.</a:t>
            </a:r>
          </a:p>
          <a:p>
            <a:pPr algn="r" rtl="1"/>
            <a:r>
              <a:rPr lang="en-US" dirty="0" err="1"/>
              <a:t>در</a:t>
            </a:r>
            <a:r>
              <a:rPr lang="en-US" dirty="0"/>
              <a:t> </a:t>
            </a:r>
            <a:r>
              <a:rPr lang="en-US" dirty="0" err="1"/>
              <a:t>هواپیما</a:t>
            </a:r>
            <a:r>
              <a:rPr lang="en-US" dirty="0"/>
              <a:t> و </a:t>
            </a:r>
            <a:r>
              <a:rPr lang="en-US" dirty="0" err="1"/>
              <a:t>تجهیزات</a:t>
            </a:r>
            <a:r>
              <a:rPr lang="en-US" dirty="0"/>
              <a:t> </a:t>
            </a:r>
            <a:r>
              <a:rPr lang="en-US" dirty="0" err="1"/>
              <a:t>نظامی</a:t>
            </a:r>
            <a:r>
              <a:rPr lang="en-US" dirty="0"/>
              <a:t> </a:t>
            </a:r>
            <a:r>
              <a:rPr lang="en-US" dirty="0" err="1"/>
              <a:t>نیز</a:t>
            </a:r>
            <a:r>
              <a:rPr lang="en-US" dirty="0"/>
              <a:t> </a:t>
            </a:r>
            <a:r>
              <a:rPr lang="en-US" dirty="0" err="1"/>
              <a:t>برای</a:t>
            </a:r>
            <a:r>
              <a:rPr lang="en-US" dirty="0"/>
              <a:t> </a:t>
            </a:r>
            <a:r>
              <a:rPr lang="en-US" dirty="0" err="1"/>
              <a:t>مانیتورینگ</a:t>
            </a:r>
            <a:r>
              <a:rPr lang="en-US" dirty="0"/>
              <a:t> </a:t>
            </a:r>
            <a:r>
              <a:rPr lang="en-US" dirty="0" err="1"/>
              <a:t>وضعیت</a:t>
            </a:r>
            <a:r>
              <a:rPr lang="en-US" dirty="0"/>
              <a:t> </a:t>
            </a:r>
            <a:r>
              <a:rPr lang="en-US" dirty="0" err="1"/>
              <a:t>اجزای</a:t>
            </a:r>
            <a:r>
              <a:rPr lang="en-US" dirty="0"/>
              <a:t> </a:t>
            </a:r>
            <a:r>
              <a:rPr lang="en-US" dirty="0" err="1"/>
              <a:t>بحرانی</a:t>
            </a:r>
            <a:r>
              <a:rPr lang="en-US" dirty="0"/>
              <a:t> </a:t>
            </a:r>
            <a:r>
              <a:rPr lang="en-US" dirty="0" err="1"/>
              <a:t>به‌عنوان</a:t>
            </a:r>
            <a:r>
              <a:rPr lang="en-US" dirty="0"/>
              <a:t> </a:t>
            </a:r>
            <a:r>
              <a:rPr lang="en-US" dirty="0" err="1"/>
              <a:t>یک</a:t>
            </a:r>
            <a:r>
              <a:rPr lang="en-US" dirty="0"/>
              <a:t> </a:t>
            </a:r>
            <a:r>
              <a:rPr lang="en-US" dirty="0" err="1"/>
              <a:t>سیستم</a:t>
            </a:r>
            <a:r>
              <a:rPr lang="en-US" dirty="0"/>
              <a:t> </a:t>
            </a:r>
            <a:r>
              <a:rPr lang="en-US" dirty="0" err="1"/>
              <a:t>هشدار</a:t>
            </a:r>
            <a:r>
              <a:rPr lang="en-US" dirty="0"/>
              <a:t> </a:t>
            </a:r>
            <a:r>
              <a:rPr lang="en-US" dirty="0" err="1"/>
              <a:t>سریع</a:t>
            </a:r>
            <a:r>
              <a:rPr lang="en-US" dirty="0"/>
              <a:t> (Early Warning) </a:t>
            </a:r>
            <a:r>
              <a:rPr lang="en-US" dirty="0" err="1"/>
              <a:t>استفاده</a:t>
            </a:r>
            <a:r>
              <a:rPr lang="en-US" dirty="0"/>
              <a:t> </a:t>
            </a:r>
            <a:r>
              <a:rPr lang="en-US" dirty="0" err="1"/>
              <a:t>می‌شود</a:t>
            </a:r>
            <a:r>
              <a:rPr lang="en-US" dirty="0"/>
              <a:t>.</a:t>
            </a:r>
          </a:p>
          <a:p>
            <a:pPr algn="r" rtl="1"/>
            <a:r>
              <a:rPr lang="en-US" dirty="0"/>
              <a:t>https: //www.alsglobal.com/en/news-and-publications/2022/06/what-is-the-meaning-of-the-pq-index</a:t>
            </a:r>
          </a:p>
          <a:p>
            <a:pPr algn="r" rtl="1"/>
            <a:r>
              <a:rPr lang="en-US" dirty="0"/>
              <a:t>https: //oil-testing.com/</a:t>
            </a:r>
            <a:r>
              <a:rPr lang="en-US" dirty="0" err="1"/>
              <a:t>pq</a:t>
            </a:r>
            <a:r>
              <a:rPr lang="en-US" dirty="0"/>
              <a:t>-vs-dr/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موارد</a:t>
            </a:r>
            <a:r>
              <a:rPr lang="en-US" dirty="0"/>
              <a:t> </a:t>
            </a:r>
            <a:r>
              <a:rPr lang="en-US" dirty="0" err="1"/>
              <a:t>مهم</a:t>
            </a:r>
            <a:r>
              <a:rPr lang="en-US" dirty="0"/>
              <a:t> </a:t>
            </a:r>
            <a:r>
              <a:rPr lang="en-US" dirty="0" err="1"/>
              <a:t>در</a:t>
            </a:r>
            <a:r>
              <a:rPr lang="en-US" dirty="0"/>
              <a:t> </a:t>
            </a:r>
            <a:r>
              <a:rPr lang="en-US" dirty="0" err="1"/>
              <a:t>انجام</a:t>
            </a:r>
            <a:r>
              <a:rPr lang="en-US" dirty="0"/>
              <a:t> </a:t>
            </a:r>
            <a:r>
              <a:rPr lang="en-US" dirty="0" err="1"/>
              <a:t>آزمون</a:t>
            </a:r>
            <a:endParaRPr lang="fa-IR" dirty="0"/>
          </a:p>
          <a:p>
            <a:pPr algn="r" rtl="1"/>
            <a:r>
              <a:rPr lang="ar-EG" sz="1200" dirty="0">
                <a:solidFill>
                  <a:srgbClr val="000000"/>
                </a:solidFill>
                <a:latin typeface="Nazanin Light"/>
                <a:ea typeface="Nazanin Light"/>
                <a:cs typeface="Nazanin Light"/>
                <a:sym typeface="Nazanin Light"/>
                <a:rtl/>
              </a:rPr>
              <a:t>توربین گازی و بخار، کمپرسورها و سیستم‌های هیدرولیک </a:t>
            </a:r>
            <a:endParaRPr lang="fa-IR" sz="1200" dirty="0">
              <a:solidFill>
                <a:srgbClr val="000000"/>
              </a:solidFill>
              <a:latin typeface="Nazanin Light"/>
              <a:ea typeface="Nazanin Light"/>
              <a:cs typeface="Nazanin Light"/>
              <a:sym typeface="Nazanin Light"/>
              <a:rtl/>
            </a:endParaRPr>
          </a:p>
          <a:p>
            <a:pPr algn="r" rtl="1"/>
            <a:r>
              <a:rPr lang="ar-EG" sz="1200" dirty="0">
                <a:solidFill>
                  <a:srgbClr val="000000"/>
                </a:solidFill>
                <a:latin typeface="Nazanin Light"/>
                <a:ea typeface="Nazanin Light"/>
                <a:cs typeface="Nazanin Light"/>
                <a:sym typeface="Nazanin Light"/>
                <a:rtl/>
              </a:rPr>
              <a:t>منجر به گیرکردن شیرهای کنترلی، افزایش دمای یاتاقان‌ها، تریپ ناگهانی و توقف واحد شود</a:t>
            </a:r>
            <a:endParaRPr lang="en-US" dirty="0"/>
          </a:p>
          <a:p>
            <a:pPr algn="r" rtl="1"/>
            <a:r>
              <a:rPr lang="en-US" dirty="0" err="1"/>
              <a:t>استفاده</a:t>
            </a:r>
            <a:r>
              <a:rPr lang="en-US" dirty="0"/>
              <a:t> </a:t>
            </a:r>
            <a:r>
              <a:rPr lang="en-US" dirty="0" err="1"/>
              <a:t>از</a:t>
            </a:r>
            <a:r>
              <a:rPr lang="en-US" dirty="0"/>
              <a:t> </a:t>
            </a:r>
            <a:r>
              <a:rPr lang="en-US" dirty="0" err="1"/>
              <a:t>فیلتر</a:t>
            </a:r>
            <a:r>
              <a:rPr lang="en-US" dirty="0"/>
              <a:t> </a:t>
            </a:r>
            <a:r>
              <a:rPr lang="en-US" dirty="0" err="1"/>
              <a:t>غشایی</a:t>
            </a:r>
            <a:r>
              <a:rPr lang="en-US" dirty="0"/>
              <a:t> </a:t>
            </a:r>
            <a:r>
              <a:rPr lang="en-US" dirty="0" err="1"/>
              <a:t>استاندارد</a:t>
            </a:r>
            <a:r>
              <a:rPr lang="en-US" dirty="0"/>
              <a:t> (0.45 µm) و </a:t>
            </a:r>
            <a:r>
              <a:rPr lang="en-US" dirty="0" err="1"/>
              <a:t>رعایت</a:t>
            </a:r>
            <a:r>
              <a:rPr lang="en-US" dirty="0"/>
              <a:t> </a:t>
            </a:r>
            <a:r>
              <a:rPr lang="en-US" dirty="0" err="1"/>
              <a:t>شرایط</a:t>
            </a:r>
            <a:r>
              <a:rPr lang="en-US" dirty="0"/>
              <a:t> </a:t>
            </a:r>
            <a:r>
              <a:rPr lang="en-US" dirty="0" err="1"/>
              <a:t>دقیق</a:t>
            </a:r>
            <a:r>
              <a:rPr lang="en-US" dirty="0"/>
              <a:t> </a:t>
            </a:r>
            <a:r>
              <a:rPr lang="en-US" dirty="0" err="1"/>
              <a:t>نمونه‌گیری</a:t>
            </a:r>
            <a:r>
              <a:rPr lang="en-US" dirty="0"/>
              <a:t>.</a:t>
            </a:r>
          </a:p>
          <a:p>
            <a:pPr algn="r" rtl="1"/>
            <a:r>
              <a:rPr lang="en-US" dirty="0" err="1"/>
              <a:t>اهمیت</a:t>
            </a:r>
            <a:r>
              <a:rPr lang="en-US" dirty="0"/>
              <a:t> </a:t>
            </a:r>
            <a:r>
              <a:rPr lang="en-US" dirty="0" err="1"/>
              <a:t>بالای</a:t>
            </a:r>
            <a:r>
              <a:rPr lang="en-US" dirty="0"/>
              <a:t> </a:t>
            </a:r>
            <a:r>
              <a:rPr lang="en-US" dirty="0" err="1"/>
              <a:t>دما</a:t>
            </a:r>
            <a:r>
              <a:rPr lang="en-US" dirty="0"/>
              <a:t> و </a:t>
            </a:r>
            <a:r>
              <a:rPr lang="en-US" dirty="0" err="1"/>
              <a:t>همزدن</a:t>
            </a:r>
            <a:r>
              <a:rPr lang="en-US" dirty="0"/>
              <a:t> </a:t>
            </a:r>
            <a:r>
              <a:rPr lang="en-US" dirty="0" err="1"/>
              <a:t>نمونه</a:t>
            </a:r>
            <a:r>
              <a:rPr lang="en-US" dirty="0"/>
              <a:t> </a:t>
            </a:r>
            <a:r>
              <a:rPr lang="en-US" dirty="0" err="1"/>
              <a:t>قبل</a:t>
            </a:r>
            <a:r>
              <a:rPr lang="en-US" dirty="0"/>
              <a:t> </a:t>
            </a:r>
            <a:r>
              <a:rPr lang="en-US" dirty="0" err="1"/>
              <a:t>از</a:t>
            </a:r>
            <a:r>
              <a:rPr lang="en-US" dirty="0"/>
              <a:t> </a:t>
            </a:r>
            <a:r>
              <a:rPr lang="en-US" dirty="0" err="1"/>
              <a:t>فیلتر</a:t>
            </a:r>
            <a:r>
              <a:rPr lang="en-US" dirty="0"/>
              <a:t> </a:t>
            </a:r>
            <a:r>
              <a:rPr lang="en-US" dirty="0" err="1"/>
              <a:t>کردن</a:t>
            </a:r>
            <a:r>
              <a:rPr lang="en-US" dirty="0"/>
              <a:t>.</a:t>
            </a:r>
          </a:p>
          <a:p>
            <a:pPr algn="r" rtl="1"/>
            <a:r>
              <a:rPr lang="en-US" dirty="0" err="1"/>
              <a:t>تفسیر</a:t>
            </a:r>
            <a:r>
              <a:rPr lang="en-US" dirty="0"/>
              <a:t> </a:t>
            </a:r>
            <a:r>
              <a:rPr lang="en-US" dirty="0" err="1"/>
              <a:t>نتایج</a:t>
            </a:r>
            <a:r>
              <a:rPr lang="en-US" dirty="0"/>
              <a:t> </a:t>
            </a:r>
            <a:r>
              <a:rPr lang="en-US" dirty="0" err="1"/>
              <a:t>با</a:t>
            </a:r>
            <a:r>
              <a:rPr lang="en-US" dirty="0"/>
              <a:t> </a:t>
            </a:r>
            <a:r>
              <a:rPr lang="en-US" dirty="0" err="1"/>
              <a:t>مقیاس</a:t>
            </a:r>
            <a:r>
              <a:rPr lang="en-US" dirty="0"/>
              <a:t> ΔE (</a:t>
            </a:r>
            <a:r>
              <a:rPr lang="en-US" dirty="0" err="1"/>
              <a:t>تفاوت</a:t>
            </a:r>
            <a:r>
              <a:rPr lang="en-US" dirty="0"/>
              <a:t> </a:t>
            </a:r>
            <a:r>
              <a:rPr lang="en-US" dirty="0" err="1"/>
              <a:t>رنگی</a:t>
            </a:r>
            <a:r>
              <a:rPr lang="en-US" dirty="0"/>
              <a:t>): </a:t>
            </a:r>
          </a:p>
          <a:p>
            <a:pPr algn="r" rtl="1"/>
            <a:r>
              <a:rPr lang="en-US" dirty="0"/>
              <a:t>ΔE &lt; 15 </a:t>
            </a:r>
            <a:r>
              <a:rPr lang="en-US" dirty="0" err="1"/>
              <a:t>وضعیت</a:t>
            </a:r>
            <a:r>
              <a:rPr lang="en-US" dirty="0"/>
              <a:t> </a:t>
            </a:r>
            <a:r>
              <a:rPr lang="en-US" dirty="0" err="1"/>
              <a:t>خوب</a:t>
            </a:r>
            <a:endParaRPr lang="en-US" dirty="0"/>
          </a:p>
          <a:p>
            <a:pPr algn="r" rtl="1"/>
            <a:r>
              <a:rPr lang="en-US" dirty="0"/>
              <a:t>15 ≤ ΔE &lt; 30هشدار</a:t>
            </a:r>
          </a:p>
          <a:p>
            <a:pPr algn="r" rtl="1"/>
            <a:r>
              <a:rPr lang="en-US" dirty="0"/>
              <a:t>ΔE ≥ 30 </a:t>
            </a:r>
            <a:r>
              <a:rPr lang="en-US" dirty="0" err="1"/>
              <a:t>احتمال</a:t>
            </a:r>
            <a:r>
              <a:rPr lang="en-US" dirty="0"/>
              <a:t> </a:t>
            </a:r>
            <a:r>
              <a:rPr lang="en-US" dirty="0" err="1"/>
              <a:t>بالای</a:t>
            </a:r>
            <a:r>
              <a:rPr lang="en-US" dirty="0"/>
              <a:t> </a:t>
            </a:r>
            <a:r>
              <a:rPr lang="en-US" dirty="0" err="1"/>
              <a:t>تشکیل</a:t>
            </a:r>
            <a:r>
              <a:rPr lang="en-US" dirty="0"/>
              <a:t> </a:t>
            </a:r>
            <a:r>
              <a:rPr lang="en-US" dirty="0" err="1"/>
              <a:t>لاک</a:t>
            </a:r>
            <a:r>
              <a:rPr lang="en-US" dirty="0"/>
              <a:t> و </a:t>
            </a:r>
            <a:r>
              <a:rPr lang="en-US" dirty="0" err="1"/>
              <a:t>نیاز</a:t>
            </a:r>
            <a:r>
              <a:rPr lang="en-US" dirty="0"/>
              <a:t> </a:t>
            </a:r>
            <a:r>
              <a:rPr lang="en-US" dirty="0" err="1"/>
              <a:t>به</a:t>
            </a:r>
            <a:r>
              <a:rPr lang="en-US" dirty="0"/>
              <a:t> </a:t>
            </a:r>
            <a:r>
              <a:rPr lang="en-US" dirty="0" err="1"/>
              <a:t>اقدام</a:t>
            </a:r>
            <a:r>
              <a:rPr lang="en-US" dirty="0"/>
              <a:t> </a:t>
            </a:r>
            <a:r>
              <a:rPr lang="en-US" dirty="0" err="1"/>
              <a:t>اصلاحی</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fa-IR" sz="1200" b="1" kern="1200" dirty="0">
                <a:solidFill>
                  <a:schemeClr val="tx1"/>
                </a:solidFill>
                <a:effectLst/>
                <a:latin typeface="+mn-lt"/>
                <a:ea typeface="+mn-ea"/>
                <a:cs typeface="+mn-cs"/>
              </a:rPr>
              <a:t>کاربرد</a:t>
            </a:r>
            <a:r>
              <a:rPr lang="fa-IR" sz="1200" kern="1200" dirty="0">
                <a:solidFill>
                  <a:schemeClr val="tx1"/>
                </a:solidFill>
                <a:effectLst/>
                <a:latin typeface="+mn-lt"/>
                <a:ea typeface="+mn-ea"/>
                <a:cs typeface="+mn-cs"/>
              </a:rPr>
              <a:t>:روغن های ترانسفورمز و بقیه روغن های الکتریکی</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ar-SA" sz="1200" b="1" kern="1200" dirty="0">
                <a:solidFill>
                  <a:schemeClr val="tx1"/>
                </a:solidFill>
                <a:effectLst/>
                <a:latin typeface="+mn-lt"/>
                <a:ea typeface="+mn-ea"/>
                <a:cs typeface="+mn-cs"/>
              </a:rPr>
              <a:t>ترکیبات فورانیک</a:t>
            </a:r>
            <a:r>
              <a:rPr lang="fa-IR"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محصول تجزیه حرارتی/شیمیایی/اکسیداتیو سلولز</a:t>
            </a:r>
            <a:r>
              <a:rPr lang="en-US" sz="1200" kern="1200" dirty="0">
                <a:solidFill>
                  <a:schemeClr val="tx1"/>
                </a:solidFill>
                <a:effectLst/>
                <a:latin typeface="+mn-lt"/>
                <a:ea typeface="+mn-ea"/>
                <a:cs typeface="+mn-cs"/>
              </a:rPr>
              <a:t> (</a:t>
            </a:r>
            <a:br>
              <a:rPr lang="ar-SA"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2-Furfural (2-FAL), 5-Hydroxymethyl-2-furfural (HMF)</a:t>
            </a:r>
          </a:p>
          <a:p>
            <a:pPr algn="r" rtl="1"/>
            <a:r>
              <a:rPr lang="en-US" sz="1200" kern="1200" dirty="0">
                <a:solidFill>
                  <a:schemeClr val="tx1"/>
                </a:solidFill>
                <a:effectLst/>
                <a:latin typeface="+mn-lt"/>
                <a:ea typeface="+mn-ea"/>
                <a:cs typeface="+mn-cs"/>
              </a:rPr>
              <a:t>   </a:t>
            </a:r>
            <a:r>
              <a:rPr lang="ar-SA" sz="1200" b="1" kern="1200" dirty="0">
                <a:solidFill>
                  <a:schemeClr val="tx1"/>
                </a:solidFill>
                <a:effectLst/>
                <a:latin typeface="+mn-lt"/>
                <a:ea typeface="+mn-ea"/>
                <a:cs typeface="+mn-cs"/>
              </a:rPr>
              <a:t>روش آزمون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HPLC </a:t>
            </a:r>
            <a:r>
              <a:rPr lang="ar-SA" sz="1200" kern="1200" dirty="0">
                <a:solidFill>
                  <a:schemeClr val="tx1"/>
                </a:solidFill>
                <a:effectLst/>
                <a:latin typeface="+mn-lt"/>
                <a:ea typeface="+mn-ea"/>
                <a:cs typeface="+mn-cs"/>
              </a:rPr>
              <a:t>کروماتوگرافی مایع روی روغن، غیرمستقیم پایش کاغذ</a:t>
            </a:r>
            <a:endParaRPr lang="en-US" sz="1200"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r>
              <a:rPr lang="ar-SA" sz="1200" b="1" kern="1200" dirty="0">
                <a:solidFill>
                  <a:schemeClr val="tx1"/>
                </a:solidFill>
                <a:effectLst/>
                <a:latin typeface="+mn-lt"/>
                <a:ea typeface="+mn-ea"/>
                <a:cs typeface="+mn-cs"/>
              </a:rPr>
              <a:t>مزیت</a:t>
            </a:r>
            <a:r>
              <a:rPr lang="fa-IR"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بدون باز کردن ترانسفورمر، وضعیت داخلی عایق مشخص می‌شود</a:t>
            </a:r>
            <a:endParaRPr lang="en-US" sz="1200"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r>
              <a:rPr lang="ar-SA" sz="1200" b="1" kern="1200" dirty="0">
                <a:solidFill>
                  <a:schemeClr val="tx1"/>
                </a:solidFill>
                <a:effectLst/>
                <a:latin typeface="+mn-lt"/>
                <a:ea typeface="+mn-ea"/>
                <a:cs typeface="+mn-cs"/>
              </a:rPr>
              <a:t>عوامل افزایش فورفورال</a:t>
            </a:r>
            <a:r>
              <a:rPr lang="fa-IR"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دما بالا، اضافه‌بار، رطوبت، اکسیژن، آلودگی، کیفیت پایین روغن</a:t>
            </a:r>
            <a:endParaRPr lang="en-US" sz="1200"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r>
              <a:rPr lang="ar-SA" sz="1200" b="1" kern="1200" dirty="0">
                <a:solidFill>
                  <a:schemeClr val="tx1"/>
                </a:solidFill>
                <a:effectLst/>
                <a:latin typeface="+mn-lt"/>
                <a:ea typeface="+mn-ea"/>
                <a:cs typeface="+mn-cs"/>
              </a:rPr>
              <a:t>تفسیر</a:t>
            </a:r>
            <a:r>
              <a:rPr lang="fa-IR"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همراه با رطوبت، گازهای محلول و اسیدیته</a:t>
            </a:r>
            <a:endParaRPr lang="en-US" sz="1200"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r>
              <a:rPr lang="ar-SA" sz="1200" b="1" kern="1200" dirty="0">
                <a:solidFill>
                  <a:schemeClr val="tx1"/>
                </a:solidFill>
                <a:effectLst/>
                <a:latin typeface="+mn-lt"/>
                <a:ea typeface="+mn-ea"/>
                <a:cs typeface="+mn-cs"/>
              </a:rPr>
              <a:t>اهمیت</a:t>
            </a:r>
            <a:r>
              <a:rPr lang="fa-IR" sz="1200" b="1"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ابزار کلیدی مدیریت دارایی ترانسفورمر، مخصوصاً برای ترانسفورمرهای قدیمی</a:t>
            </a:r>
            <a:r>
              <a:rPr lang="en-US" sz="1200" kern="1200" dirty="0">
                <a:solidFill>
                  <a:schemeClr val="tx1"/>
                </a:solidFill>
                <a:effectLst/>
                <a:latin typeface="+mn-lt"/>
                <a:ea typeface="+mn-ea"/>
                <a:cs typeface="+mn-cs"/>
              </a:rPr>
              <a:t> &gt;20 </a:t>
            </a:r>
            <a:r>
              <a:rPr lang="ar-SA" sz="1200" kern="1200" dirty="0">
                <a:solidFill>
                  <a:schemeClr val="tx1"/>
                </a:solidFill>
                <a:effectLst/>
                <a:latin typeface="+mn-lt"/>
                <a:ea typeface="+mn-ea"/>
                <a:cs typeface="+mn-cs"/>
              </a:rPr>
              <a:t>سال</a:t>
            </a:r>
            <a:endParaRPr lang="en-US" sz="1200" kern="1200" dirty="0">
              <a:solidFill>
                <a:schemeClr val="tx1"/>
              </a:solidFill>
              <a:effectLst/>
              <a:latin typeface="+mn-lt"/>
              <a:ea typeface="+mn-ea"/>
              <a:cs typeface="+mn-cs"/>
            </a:endParaRPr>
          </a:p>
          <a:p>
            <a:pPr algn="r" rtl="1"/>
            <a:r>
              <a:rPr lang="fa-IR" sz="1200" b="1" kern="1200" dirty="0">
                <a:solidFill>
                  <a:schemeClr val="tx1"/>
                </a:solidFill>
                <a:effectLst/>
                <a:latin typeface="+mn-lt"/>
                <a:ea typeface="+mn-ea"/>
                <a:cs typeface="+mn-cs"/>
              </a:rPr>
              <a:t>تفسیر: </a:t>
            </a:r>
            <a:r>
              <a:rPr lang="en-US" sz="1200" kern="1200" dirty="0" err="1">
                <a:solidFill>
                  <a:schemeClr val="tx1"/>
                </a:solidFill>
                <a:effectLst/>
                <a:latin typeface="+mn-lt"/>
                <a:ea typeface="+mn-ea"/>
                <a:cs typeface="+mn-cs"/>
              </a:rPr>
              <a:t>uraldehyde</a:t>
            </a:r>
            <a:r>
              <a:rPr lang="en-US" sz="1200" kern="1200" dirty="0">
                <a:solidFill>
                  <a:schemeClr val="tx1"/>
                </a:solidFill>
                <a:effectLst/>
                <a:latin typeface="+mn-lt"/>
                <a:ea typeface="+mn-ea"/>
                <a:cs typeface="+mn-cs"/>
              </a:rPr>
              <a:t> Content (ppm) 0.1Healthy 1Moderate 10Extensive &gt;10deterioration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	بدون تجهیزات کالیبره، نتایج آنالیز غیرقابل اطمینان خواهند بود.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a:r>
              <a:rPr lang="fa-IR" dirty="0"/>
              <a:t>هزینه روانکاری کمتر از ۳٪ کل هزینه نگهداری است، اما می‌تواند تا ۴۰٪ هزینه‌های تعمیرات را کاهش دهد</a:t>
            </a:r>
          </a:p>
          <a:p>
            <a:pPr algn="r"/>
            <a:r>
              <a:rPr lang="en-US" dirty="0" err="1"/>
              <a:t>در</a:t>
            </a:r>
            <a:r>
              <a:rPr lang="en-US" dirty="0"/>
              <a:t> </a:t>
            </a:r>
            <a:r>
              <a:rPr lang="en-US" dirty="0" err="1"/>
              <a:t>سیستم‌های</a:t>
            </a:r>
            <a:r>
              <a:rPr lang="en-US" dirty="0"/>
              <a:t> </a:t>
            </a:r>
            <a:r>
              <a:rPr lang="en-US" dirty="0" err="1"/>
              <a:t>کمپرسور</a:t>
            </a:r>
            <a:r>
              <a:rPr lang="en-US" dirty="0"/>
              <a:t> و </a:t>
            </a:r>
            <a:r>
              <a:rPr lang="en-US" dirty="0" err="1"/>
              <a:t>توربین</a:t>
            </a:r>
            <a:r>
              <a:rPr lang="en-US" dirty="0"/>
              <a:t>، </a:t>
            </a:r>
            <a:r>
              <a:rPr lang="en-US" dirty="0" err="1"/>
              <a:t>روانکارها</a:t>
            </a:r>
            <a:r>
              <a:rPr lang="en-US" dirty="0"/>
              <a:t> </a:t>
            </a:r>
            <a:r>
              <a:rPr lang="en-US" dirty="0" err="1"/>
              <a:t>باید</a:t>
            </a:r>
            <a:r>
              <a:rPr lang="en-US" dirty="0"/>
              <a:t> </a:t>
            </a:r>
            <a:r>
              <a:rPr lang="en-US" dirty="0" err="1"/>
              <a:t>دماهای</a:t>
            </a:r>
            <a:r>
              <a:rPr lang="en-US" dirty="0"/>
              <a:t> </a:t>
            </a:r>
            <a:r>
              <a:rPr lang="en-US" dirty="0" err="1"/>
              <a:t>بالا</a:t>
            </a:r>
            <a:r>
              <a:rPr lang="en-US" dirty="0"/>
              <a:t> و </a:t>
            </a:r>
            <a:r>
              <a:rPr lang="en-US" dirty="0" err="1"/>
              <a:t>آلودگی‌ها</a:t>
            </a:r>
            <a:r>
              <a:rPr lang="en-US" dirty="0"/>
              <a:t> </a:t>
            </a:r>
            <a:r>
              <a:rPr lang="en-US" dirty="0" err="1"/>
              <a:t>را</a:t>
            </a:r>
            <a:r>
              <a:rPr lang="en-US" dirty="0"/>
              <a:t> </a:t>
            </a:r>
            <a:r>
              <a:rPr lang="en-US" dirty="0" err="1"/>
              <a:t>تحمل</a:t>
            </a:r>
            <a:r>
              <a:rPr lang="en-US" dirty="0"/>
              <a:t> </a:t>
            </a:r>
            <a:r>
              <a:rPr lang="en-US" dirty="0" err="1"/>
              <a:t>کرده</a:t>
            </a:r>
            <a:r>
              <a:rPr lang="en-US" dirty="0"/>
              <a:t> و </a:t>
            </a:r>
            <a:r>
              <a:rPr lang="en-US" dirty="0" err="1"/>
              <a:t>در</a:t>
            </a:r>
            <a:r>
              <a:rPr lang="en-US" dirty="0"/>
              <a:t> </a:t>
            </a:r>
            <a:r>
              <a:rPr lang="en-US" dirty="0" err="1"/>
              <a:t>عین</a:t>
            </a:r>
            <a:r>
              <a:rPr lang="en-US" dirty="0"/>
              <a:t> </a:t>
            </a:r>
            <a:r>
              <a:rPr lang="en-US" dirty="0" err="1"/>
              <a:t>حال</a:t>
            </a:r>
            <a:r>
              <a:rPr lang="en-US" dirty="0"/>
              <a:t> </a:t>
            </a:r>
            <a:r>
              <a:rPr lang="en-US" dirty="0" err="1"/>
              <a:t>تمیزی</a:t>
            </a:r>
            <a:r>
              <a:rPr lang="en-US" dirty="0"/>
              <a:t> </a:t>
            </a:r>
            <a:r>
              <a:rPr lang="en-US" dirty="0" err="1"/>
              <a:t>سیستم</a:t>
            </a:r>
            <a:r>
              <a:rPr lang="en-US" dirty="0"/>
              <a:t> </a:t>
            </a:r>
            <a:r>
              <a:rPr lang="en-US" dirty="0" err="1"/>
              <a:t>را</a:t>
            </a:r>
            <a:r>
              <a:rPr lang="en-US" dirty="0"/>
              <a:t> </a:t>
            </a:r>
            <a:r>
              <a:rPr lang="en-US" dirty="0" err="1"/>
              <a:t>حفظ</a:t>
            </a:r>
            <a:r>
              <a:rPr lang="en-US" dirty="0"/>
              <a:t> </a:t>
            </a:r>
            <a:r>
              <a:rPr lang="en-US" dirty="0" err="1"/>
              <a:t>کنند</a:t>
            </a:r>
            <a:br>
              <a:rPr lang="fa-IR" dirty="0"/>
            </a:br>
            <a:r>
              <a:rPr lang="fa-IR" dirty="0"/>
              <a:t>درصدهای مختلف اقزودنی با توجه به شرایط عملیاتی سیست است ترانس کمپرسور هیدرولیک دنده و موتور</a:t>
            </a:r>
          </a:p>
          <a:p>
            <a:pPr algn="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از مواد مرجع کالیبره شده برای تأیید عملکرد دستگاه استفاده کنید.نتایج باید در محدوده مجاز باشد|رایج‌ترین منبع خطا، خطاهای اندازه‌گیری دما و وجود ذرات خارجی در مویینه‌ها است.|سالی یکبار کالیبراسیون دماسنج‌ها و صحت سنجی با مخلوط آب و یخ حداقل هر ۶ ماه| برای مایعات ویسکوز، حمام التراسونیک بدون گرما از بین بردن حباب‌های هوا|نمونه‌های حاوی ذرات جامد باید از یک فیلتر ۷۵ µm عبور داده شوند|کالیبراسیون ترمومتر باید حداقل سالی یک بار تأیید شود|صحت‌سنجی نقطه انجماد آدماسنج باید حداکثر هر شش ماه انجام شود| ویسکومتر را با حلال‌های مناسب تمیز و خشک کنید|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نرخ</a:t>
            </a:r>
            <a:r>
              <a:rPr lang="en-US" dirty="0"/>
              <a:t> </a:t>
            </a:r>
            <a:r>
              <a:rPr lang="en-US" dirty="0" err="1"/>
              <a:t>افزایش</a:t>
            </a:r>
            <a:r>
              <a:rPr lang="en-US" dirty="0"/>
              <a:t> </a:t>
            </a:r>
            <a:r>
              <a:rPr lang="en-US" dirty="0" err="1"/>
              <a:t>دما</a:t>
            </a:r>
            <a:r>
              <a:rPr lang="en-US" dirty="0"/>
              <a:t>: </a:t>
            </a:r>
            <a:r>
              <a:rPr lang="en-US" dirty="0" err="1"/>
              <a:t>کنترل</a:t>
            </a:r>
            <a:r>
              <a:rPr lang="en-US" dirty="0"/>
              <a:t> </a:t>
            </a:r>
            <a:r>
              <a:rPr lang="en-US" dirty="0" err="1"/>
              <a:t>دقیق</a:t>
            </a:r>
            <a:r>
              <a:rPr lang="en-US" dirty="0"/>
              <a:t> </a:t>
            </a:r>
            <a:r>
              <a:rPr lang="en-US" dirty="0" err="1"/>
              <a:t>نرخ</a:t>
            </a:r>
            <a:r>
              <a:rPr lang="en-US" dirty="0"/>
              <a:t> </a:t>
            </a:r>
            <a:r>
              <a:rPr lang="en-US" dirty="0" err="1"/>
              <a:t>افزایش</a:t>
            </a:r>
            <a:r>
              <a:rPr lang="en-US" dirty="0"/>
              <a:t> </a:t>
            </a:r>
            <a:r>
              <a:rPr lang="en-US" dirty="0" err="1"/>
              <a:t>دما</a:t>
            </a:r>
            <a:r>
              <a:rPr lang="en-US" dirty="0"/>
              <a:t> و </a:t>
            </a:r>
            <a:r>
              <a:rPr lang="en-US" dirty="0" err="1"/>
              <a:t>سرعت</a:t>
            </a:r>
            <a:r>
              <a:rPr lang="en-US" dirty="0"/>
              <a:t> </a:t>
            </a:r>
            <a:r>
              <a:rPr lang="en-US" dirty="0" err="1"/>
              <a:t>عبور</a:t>
            </a:r>
            <a:r>
              <a:rPr lang="en-US" dirty="0"/>
              <a:t> </a:t>
            </a:r>
            <a:r>
              <a:rPr lang="en-US" dirty="0" err="1"/>
              <a:t>شعله</a:t>
            </a:r>
            <a:r>
              <a:rPr lang="en-US" dirty="0"/>
              <a:t> </a:t>
            </a:r>
            <a:r>
              <a:rPr lang="en-US" dirty="0" err="1"/>
              <a:t>بسیار</a:t>
            </a:r>
            <a:r>
              <a:rPr lang="en-US" dirty="0"/>
              <a:t> </a:t>
            </a:r>
            <a:r>
              <a:rPr lang="en-US" dirty="0" err="1"/>
              <a:t>مهم</a:t>
            </a:r>
            <a:r>
              <a:rPr lang="en-US" dirty="0"/>
              <a:t> </a:t>
            </a:r>
            <a:r>
              <a:rPr lang="en-US" dirty="0" err="1"/>
              <a:t>است</a:t>
            </a:r>
            <a:r>
              <a:rPr lang="en-US" dirty="0"/>
              <a:t>.</a:t>
            </a:r>
          </a:p>
          <a:p>
            <a:pPr algn="r" rtl="1"/>
            <a:r>
              <a:rPr lang="en-US" dirty="0" err="1"/>
              <a:t>عوامل</a:t>
            </a:r>
            <a:r>
              <a:rPr lang="en-US" dirty="0"/>
              <a:t> </a:t>
            </a:r>
            <a:r>
              <a:rPr lang="en-US" dirty="0" err="1"/>
              <a:t>خارجی</a:t>
            </a:r>
            <a:r>
              <a:rPr lang="en-US" dirty="0"/>
              <a:t>: </a:t>
            </a:r>
            <a:r>
              <a:rPr lang="en-US" dirty="0" err="1"/>
              <a:t>از</a:t>
            </a:r>
            <a:r>
              <a:rPr lang="en-US" dirty="0"/>
              <a:t> </a:t>
            </a:r>
            <a:r>
              <a:rPr lang="en-US" dirty="0" err="1"/>
              <a:t>جریان</a:t>
            </a:r>
            <a:r>
              <a:rPr lang="en-US" dirty="0"/>
              <a:t> </a:t>
            </a:r>
            <a:r>
              <a:rPr lang="en-US" dirty="0" err="1"/>
              <a:t>هوا</a:t>
            </a:r>
            <a:r>
              <a:rPr lang="en-US" dirty="0"/>
              <a:t> </a:t>
            </a:r>
            <a:r>
              <a:rPr lang="en-US" dirty="0" err="1"/>
              <a:t>یا</a:t>
            </a:r>
            <a:r>
              <a:rPr lang="en-US" dirty="0"/>
              <a:t> </a:t>
            </a:r>
            <a:r>
              <a:rPr lang="en-US" dirty="0" err="1"/>
              <a:t>حرکت‌های</a:t>
            </a:r>
            <a:r>
              <a:rPr lang="en-US" dirty="0"/>
              <a:t> </a:t>
            </a:r>
            <a:r>
              <a:rPr lang="en-US" dirty="0" err="1"/>
              <a:t>سریع</a:t>
            </a:r>
            <a:r>
              <a:rPr lang="en-US" dirty="0"/>
              <a:t> </a:t>
            </a:r>
            <a:r>
              <a:rPr lang="en-US" dirty="0" err="1"/>
              <a:t>در</a:t>
            </a:r>
            <a:r>
              <a:rPr lang="en-US" dirty="0"/>
              <a:t> </a:t>
            </a:r>
            <a:r>
              <a:rPr lang="en-US" dirty="0" err="1"/>
              <a:t>نزدیکی</a:t>
            </a:r>
            <a:r>
              <a:rPr lang="en-US" dirty="0"/>
              <a:t> </a:t>
            </a:r>
            <a:r>
              <a:rPr lang="en-US" dirty="0" err="1"/>
              <a:t>کاپ</a:t>
            </a:r>
            <a:r>
              <a:rPr lang="en-US" dirty="0"/>
              <a:t> </a:t>
            </a:r>
            <a:r>
              <a:rPr lang="en-US" dirty="0" err="1"/>
              <a:t>خودداری</a:t>
            </a:r>
            <a:r>
              <a:rPr lang="en-US" dirty="0"/>
              <a:t> </a:t>
            </a:r>
            <a:r>
              <a:rPr lang="en-US" dirty="0" err="1"/>
              <a:t>کنید</a:t>
            </a:r>
            <a:r>
              <a:rPr lang="en-US" dirty="0"/>
              <a:t>.</a:t>
            </a:r>
          </a:p>
          <a:p>
            <a:pPr algn="r" rtl="1"/>
            <a:r>
              <a:rPr lang="en-US" dirty="0" err="1"/>
              <a:t>شرایط</a:t>
            </a:r>
            <a:r>
              <a:rPr lang="en-US" dirty="0"/>
              <a:t> </a:t>
            </a:r>
            <a:r>
              <a:rPr lang="en-US" dirty="0" err="1"/>
              <a:t>نمونه</a:t>
            </a:r>
            <a:r>
              <a:rPr lang="en-US" dirty="0"/>
              <a:t>: </a:t>
            </a:r>
            <a:r>
              <a:rPr lang="en-US" dirty="0" err="1"/>
              <a:t>اگر</a:t>
            </a:r>
            <a:r>
              <a:rPr lang="en-US" dirty="0"/>
              <a:t> </a:t>
            </a:r>
            <a:r>
              <a:rPr lang="en-US" dirty="0" err="1"/>
              <a:t>فوم</a:t>
            </a:r>
            <a:r>
              <a:rPr lang="en-US" dirty="0"/>
              <a:t> </a:t>
            </a:r>
            <a:r>
              <a:rPr lang="en-US" dirty="0" err="1"/>
              <a:t>روی</a:t>
            </a:r>
            <a:r>
              <a:rPr lang="en-US" dirty="0"/>
              <a:t> </a:t>
            </a:r>
            <a:r>
              <a:rPr lang="en-US" dirty="0" err="1"/>
              <a:t>نمونه</a:t>
            </a:r>
            <a:r>
              <a:rPr lang="en-US" dirty="0"/>
              <a:t> </a:t>
            </a:r>
            <a:r>
              <a:rPr lang="en-US" dirty="0" err="1"/>
              <a:t>ایجاد</a:t>
            </a:r>
            <a:r>
              <a:rPr lang="en-US" dirty="0"/>
              <a:t> </a:t>
            </a:r>
            <a:r>
              <a:rPr lang="en-US" dirty="0" err="1"/>
              <a:t>شد</a:t>
            </a:r>
            <a:r>
              <a:rPr lang="en-US" dirty="0"/>
              <a:t>، </a:t>
            </a:r>
            <a:r>
              <a:rPr lang="en-US" dirty="0" err="1"/>
              <a:t>آزمون</a:t>
            </a:r>
            <a:r>
              <a:rPr lang="en-US" dirty="0"/>
              <a:t> </a:t>
            </a:r>
            <a:r>
              <a:rPr lang="en-US" dirty="0" err="1"/>
              <a:t>را</a:t>
            </a:r>
            <a:r>
              <a:rPr lang="en-US" dirty="0"/>
              <a:t> </a:t>
            </a:r>
            <a:r>
              <a:rPr lang="en-US" dirty="0" err="1"/>
              <a:t>متوقف</a:t>
            </a:r>
            <a:r>
              <a:rPr lang="en-US" dirty="0"/>
              <a:t> </a:t>
            </a:r>
            <a:r>
              <a:rPr lang="en-US" dirty="0" err="1"/>
              <a:t>کنید.کاپ</a:t>
            </a:r>
            <a:r>
              <a:rPr lang="en-US" dirty="0"/>
              <a:t> </a:t>
            </a:r>
            <a:r>
              <a:rPr lang="en-US" dirty="0" err="1"/>
              <a:t>باید</a:t>
            </a:r>
            <a:r>
              <a:rPr lang="en-US" dirty="0"/>
              <a:t> </a:t>
            </a:r>
            <a:r>
              <a:rPr lang="en-US" dirty="0" err="1"/>
              <a:t>کاملاً</a:t>
            </a:r>
            <a:r>
              <a:rPr lang="en-US" dirty="0"/>
              <a:t> </a:t>
            </a:r>
            <a:r>
              <a:rPr lang="en-US" dirty="0" err="1"/>
              <a:t>تمیز</a:t>
            </a:r>
            <a:r>
              <a:rPr lang="en-US" dirty="0"/>
              <a:t> و </a:t>
            </a:r>
            <a:r>
              <a:rPr lang="en-US" dirty="0" err="1"/>
              <a:t>خشک</a:t>
            </a:r>
            <a:r>
              <a:rPr lang="en-US" dirty="0"/>
              <a:t> </a:t>
            </a:r>
            <a:r>
              <a:rPr lang="en-US" dirty="0" err="1"/>
              <a:t>باشد</a:t>
            </a:r>
            <a:r>
              <a:rPr lang="en-US" dirty="0"/>
              <a:t>.</a:t>
            </a:r>
          </a:p>
          <a:p>
            <a:pPr algn="r" rtl="1"/>
            <a:r>
              <a:rPr lang="en-US" dirty="0" err="1"/>
              <a:t>کالیبراسیون</a:t>
            </a:r>
            <a:r>
              <a:rPr lang="en-US" dirty="0"/>
              <a:t>: </a:t>
            </a:r>
            <a:r>
              <a:rPr lang="en-US" dirty="0" err="1"/>
              <a:t>دستگاه</a:t>
            </a:r>
            <a:r>
              <a:rPr lang="en-US" dirty="0"/>
              <a:t> </a:t>
            </a:r>
            <a:r>
              <a:rPr lang="en-US" dirty="0" err="1"/>
              <a:t>را</a:t>
            </a:r>
            <a:r>
              <a:rPr lang="en-US" dirty="0"/>
              <a:t> </a:t>
            </a:r>
            <a:r>
              <a:rPr lang="en-US" dirty="0" err="1"/>
              <a:t>حداقل</a:t>
            </a:r>
            <a:r>
              <a:rPr lang="en-US" dirty="0"/>
              <a:t> </a:t>
            </a:r>
            <a:r>
              <a:rPr lang="en-US" dirty="0" err="1"/>
              <a:t>سالی</a:t>
            </a:r>
            <a:r>
              <a:rPr lang="en-US" dirty="0"/>
              <a:t> </a:t>
            </a:r>
            <a:r>
              <a:rPr lang="en-US" dirty="0" err="1"/>
              <a:t>یک</a:t>
            </a:r>
            <a:r>
              <a:rPr lang="en-US" dirty="0"/>
              <a:t> </a:t>
            </a:r>
            <a:r>
              <a:rPr lang="en-US" dirty="0" err="1"/>
              <a:t>بار</a:t>
            </a:r>
            <a:r>
              <a:rPr lang="en-US" dirty="0"/>
              <a:t> </a:t>
            </a:r>
            <a:r>
              <a:rPr lang="en-US" dirty="0" err="1"/>
              <a:t>با</a:t>
            </a:r>
            <a:r>
              <a:rPr lang="en-US" dirty="0"/>
              <a:t> </a:t>
            </a:r>
            <a:r>
              <a:rPr lang="en-US" dirty="0" err="1"/>
              <a:t>ماده</a:t>
            </a:r>
            <a:r>
              <a:rPr lang="en-US" dirty="0"/>
              <a:t> </a:t>
            </a:r>
            <a:r>
              <a:rPr lang="en-US" dirty="0" err="1"/>
              <a:t>مرجع</a:t>
            </a:r>
            <a:r>
              <a:rPr lang="en-US" dirty="0"/>
              <a:t> </a:t>
            </a:r>
            <a:r>
              <a:rPr lang="en-US" dirty="0" err="1"/>
              <a:t>تأیید</a:t>
            </a:r>
            <a:r>
              <a:rPr lang="en-US" dirty="0"/>
              <a:t> </a:t>
            </a:r>
            <a:r>
              <a:rPr lang="en-US" dirty="0" err="1"/>
              <a:t>شده</a:t>
            </a:r>
            <a:r>
              <a:rPr lang="en-US" dirty="0"/>
              <a:t> (CRM) </a:t>
            </a:r>
            <a:r>
              <a:rPr lang="en-US" dirty="0" err="1"/>
              <a:t>صحت</a:t>
            </a:r>
            <a:r>
              <a:rPr lang="en-US" dirty="0"/>
              <a:t> </a:t>
            </a:r>
            <a:r>
              <a:rPr lang="en-US" dirty="0" err="1"/>
              <a:t>سنجی</a:t>
            </a:r>
            <a:r>
              <a:rPr lang="en-US" dirty="0"/>
              <a:t> </a:t>
            </a:r>
            <a:r>
              <a:rPr lang="en-US" dirty="0" err="1"/>
              <a:t>کنید</a:t>
            </a:r>
            <a:r>
              <a:rPr lang="en-US" dirty="0"/>
              <a:t>.</a:t>
            </a:r>
          </a:p>
          <a:p>
            <a:pPr algn="r" rtl="1"/>
            <a:r>
              <a:rPr lang="en-US" dirty="0" err="1"/>
              <a:t>اصلاح</a:t>
            </a:r>
            <a:r>
              <a:rPr lang="en-US" dirty="0"/>
              <a:t> </a:t>
            </a:r>
            <a:r>
              <a:rPr lang="en-US" dirty="0" err="1"/>
              <a:t>نتایج</a:t>
            </a:r>
            <a:r>
              <a:rPr lang="en-US" dirty="0"/>
              <a:t>: </a:t>
            </a:r>
            <a:r>
              <a:rPr lang="en-US" dirty="0" err="1"/>
              <a:t>نقطه</a:t>
            </a:r>
            <a:r>
              <a:rPr lang="en-US" dirty="0"/>
              <a:t> </a:t>
            </a:r>
            <a:r>
              <a:rPr lang="en-US" dirty="0" err="1"/>
              <a:t>اشتعال</a:t>
            </a:r>
            <a:r>
              <a:rPr lang="en-US" dirty="0"/>
              <a:t> </a:t>
            </a:r>
            <a:r>
              <a:rPr lang="en-US" dirty="0" err="1"/>
              <a:t>مشاهده</a:t>
            </a:r>
            <a:r>
              <a:rPr lang="en-US" dirty="0"/>
              <a:t> </a:t>
            </a:r>
            <a:r>
              <a:rPr lang="en-US" dirty="0" err="1"/>
              <a:t>شده</a:t>
            </a:r>
            <a:r>
              <a:rPr lang="en-US" dirty="0"/>
              <a:t> </a:t>
            </a:r>
            <a:r>
              <a:rPr lang="en-US" dirty="0" err="1"/>
              <a:t>را</a:t>
            </a:r>
            <a:r>
              <a:rPr lang="en-US" dirty="0"/>
              <a:t> </a:t>
            </a:r>
            <a:r>
              <a:rPr lang="en-US" dirty="0" err="1"/>
              <a:t>برای</a:t>
            </a:r>
            <a:r>
              <a:rPr lang="en-US" dirty="0"/>
              <a:t> </a:t>
            </a:r>
            <a:r>
              <a:rPr lang="en-US" dirty="0" err="1"/>
              <a:t>فشار</a:t>
            </a:r>
            <a:r>
              <a:rPr lang="en-US" dirty="0"/>
              <a:t> </a:t>
            </a:r>
            <a:r>
              <a:rPr lang="en-US" dirty="0" err="1"/>
              <a:t>بارومتریک</a:t>
            </a:r>
            <a:r>
              <a:rPr lang="en-US" dirty="0"/>
              <a:t> </a:t>
            </a:r>
            <a:r>
              <a:rPr lang="en-US" dirty="0" err="1"/>
              <a:t>محیط</a:t>
            </a:r>
            <a:r>
              <a:rPr lang="en-US" dirty="0"/>
              <a:t> </a:t>
            </a:r>
            <a:r>
              <a:rPr lang="en-US" dirty="0" err="1"/>
              <a:t>اصلاح</a:t>
            </a:r>
            <a:r>
              <a:rPr lang="en-US" dirty="0"/>
              <a:t> </a:t>
            </a:r>
            <a:r>
              <a:rPr lang="en-US" dirty="0" err="1"/>
              <a:t>کنید</a:t>
            </a:r>
            <a:r>
              <a:rPr lang="en-US" dirty="0"/>
              <a:t>.</a:t>
            </a:r>
          </a:p>
          <a:p>
            <a:pPr algn="r" rtl="1"/>
            <a:r>
              <a:rPr lang="en-US" dirty="0" err="1"/>
              <a:t>اختلاف</a:t>
            </a:r>
            <a:r>
              <a:rPr lang="en-US" dirty="0"/>
              <a:t> </a:t>
            </a:r>
            <a:r>
              <a:rPr lang="en-US" dirty="0" err="1"/>
              <a:t>نتایج</a:t>
            </a:r>
            <a:r>
              <a:rPr lang="en-US" dirty="0"/>
              <a:t>: </a:t>
            </a:r>
            <a:r>
              <a:rPr lang="en-US" dirty="0" err="1"/>
              <a:t>در</a:t>
            </a:r>
            <a:r>
              <a:rPr lang="en-US" dirty="0"/>
              <a:t> </a:t>
            </a:r>
            <a:r>
              <a:rPr lang="en-US" dirty="0" err="1"/>
              <a:t>صورت</a:t>
            </a:r>
            <a:r>
              <a:rPr lang="en-US" dirty="0"/>
              <a:t> </a:t>
            </a:r>
            <a:r>
              <a:rPr lang="en-US" dirty="0" err="1"/>
              <a:t>اختلاف</a:t>
            </a:r>
            <a:r>
              <a:rPr lang="en-US" dirty="0"/>
              <a:t> </a:t>
            </a:r>
            <a:r>
              <a:rPr lang="en-US" dirty="0" err="1"/>
              <a:t>بین</a:t>
            </a:r>
            <a:r>
              <a:rPr lang="en-US" dirty="0"/>
              <a:t> </a:t>
            </a:r>
            <a:r>
              <a:rPr lang="en-US" dirty="0" err="1"/>
              <a:t>نتایج</a:t>
            </a:r>
            <a:r>
              <a:rPr lang="en-US" dirty="0"/>
              <a:t> </a:t>
            </a:r>
            <a:r>
              <a:rPr lang="en-US" dirty="0" err="1"/>
              <a:t>دستگاه</a:t>
            </a:r>
            <a:r>
              <a:rPr lang="en-US" dirty="0"/>
              <a:t> </a:t>
            </a:r>
            <a:r>
              <a:rPr lang="en-US" dirty="0" err="1"/>
              <a:t>خودکار</a:t>
            </a:r>
            <a:r>
              <a:rPr lang="en-US" dirty="0"/>
              <a:t> و </a:t>
            </a:r>
            <a:r>
              <a:rPr lang="en-US" dirty="0" err="1"/>
              <a:t>دستی</a:t>
            </a:r>
            <a:r>
              <a:rPr lang="en-US" dirty="0"/>
              <a:t>، </a:t>
            </a:r>
            <a:r>
              <a:rPr lang="en-US" dirty="0" err="1"/>
              <a:t>نتیجه</a:t>
            </a:r>
            <a:r>
              <a:rPr lang="en-US" dirty="0"/>
              <a:t> </a:t>
            </a:r>
            <a:r>
              <a:rPr lang="en-US" dirty="0" err="1"/>
              <a:t>روش</a:t>
            </a:r>
            <a:r>
              <a:rPr lang="en-US" dirty="0"/>
              <a:t> </a:t>
            </a:r>
            <a:r>
              <a:rPr lang="en-US" dirty="0" err="1"/>
              <a:t>دستی</a:t>
            </a:r>
            <a:r>
              <a:rPr lang="en-US" dirty="0"/>
              <a:t> </a:t>
            </a:r>
            <a:r>
              <a:rPr lang="en-US" dirty="0" err="1"/>
              <a:t>مرجع</a:t>
            </a:r>
            <a:r>
              <a:rPr lang="en-US" dirty="0"/>
              <a:t> </a:t>
            </a:r>
            <a:r>
              <a:rPr lang="en-US" dirty="0" err="1"/>
              <a:t>است</a:t>
            </a:r>
            <a:r>
              <a:rPr lang="en-US" dirty="0"/>
              <a:t>.</a:t>
            </a:r>
          </a:p>
          <a:p>
            <a:pPr algn="r" rtl="1"/>
            <a:r>
              <a:rPr lang="en-US" dirty="0" err="1"/>
              <a:t>نکات</a:t>
            </a:r>
            <a:r>
              <a:rPr lang="en-US" dirty="0"/>
              <a:t> </a:t>
            </a:r>
            <a:r>
              <a:rPr lang="en-US" dirty="0" err="1"/>
              <a:t>نمونه‌برداری</a:t>
            </a:r>
            <a:r>
              <a:rPr lang="en-US" dirty="0"/>
              <a:t>: </a:t>
            </a:r>
            <a:r>
              <a:rPr lang="en-US" dirty="0" err="1"/>
              <a:t>از</a:t>
            </a:r>
            <a:r>
              <a:rPr lang="en-US" dirty="0"/>
              <a:t> </a:t>
            </a:r>
            <a:r>
              <a:rPr lang="en-US" dirty="0" err="1"/>
              <a:t>باز</a:t>
            </a:r>
            <a:r>
              <a:rPr lang="en-US" dirty="0"/>
              <a:t> </a:t>
            </a:r>
            <a:r>
              <a:rPr lang="en-US" dirty="0" err="1"/>
              <a:t>کردن</a:t>
            </a:r>
            <a:r>
              <a:rPr lang="en-US" dirty="0"/>
              <a:t> </a:t>
            </a:r>
            <a:r>
              <a:rPr lang="en-US" dirty="0" err="1"/>
              <a:t>غیرضروری</a:t>
            </a:r>
            <a:r>
              <a:rPr lang="en-US" dirty="0"/>
              <a:t> </a:t>
            </a:r>
            <a:r>
              <a:rPr lang="en-US" dirty="0" err="1"/>
              <a:t>ظرف</a:t>
            </a:r>
            <a:r>
              <a:rPr lang="en-US" dirty="0"/>
              <a:t> </a:t>
            </a:r>
            <a:r>
              <a:rPr lang="en-US" dirty="0" err="1"/>
              <a:t>نمونه</a:t>
            </a:r>
            <a:r>
              <a:rPr lang="en-US" dirty="0"/>
              <a:t> </a:t>
            </a:r>
            <a:r>
              <a:rPr lang="en-US" dirty="0" err="1"/>
              <a:t>خودداری</a:t>
            </a:r>
            <a:r>
              <a:rPr lang="en-US" dirty="0"/>
              <a:t> </a:t>
            </a:r>
            <a:r>
              <a:rPr lang="en-US" dirty="0" err="1"/>
              <a:t>کنید.نمونه‌های</a:t>
            </a:r>
            <a:r>
              <a:rPr lang="en-US" dirty="0"/>
              <a:t> </a:t>
            </a:r>
            <a:r>
              <a:rPr lang="en-US" dirty="0" err="1"/>
              <a:t>ویسکوز</a:t>
            </a:r>
            <a:r>
              <a:rPr lang="en-US" dirty="0"/>
              <a:t> </a:t>
            </a:r>
            <a:r>
              <a:rPr lang="en-US" dirty="0" err="1"/>
              <a:t>را</a:t>
            </a:r>
            <a:r>
              <a:rPr lang="en-US" dirty="0"/>
              <a:t> </a:t>
            </a:r>
            <a:r>
              <a:rPr lang="en-US" dirty="0" err="1"/>
              <a:t>به</a:t>
            </a:r>
            <a:r>
              <a:rPr lang="en-US" dirty="0"/>
              <a:t> </a:t>
            </a:r>
            <a:r>
              <a:rPr lang="en-US" dirty="0" err="1"/>
              <a:t>آرامی</a:t>
            </a:r>
            <a:r>
              <a:rPr lang="en-US" dirty="0"/>
              <a:t> </a:t>
            </a:r>
            <a:r>
              <a:rPr lang="en-US" dirty="0" err="1"/>
              <a:t>گرم</a:t>
            </a:r>
            <a:r>
              <a:rPr lang="en-US" dirty="0"/>
              <a:t> </a:t>
            </a:r>
            <a:r>
              <a:rPr lang="en-US" dirty="0" err="1"/>
              <a:t>کنید</a:t>
            </a:r>
            <a:r>
              <a:rPr lang="en-US" dirty="0"/>
              <a:t> (</a:t>
            </a:r>
            <a:r>
              <a:rPr lang="en-US" dirty="0" err="1"/>
              <a:t>نه</a:t>
            </a:r>
            <a:r>
              <a:rPr lang="en-US" dirty="0"/>
              <a:t> </a:t>
            </a:r>
            <a:r>
              <a:rPr lang="en-US" dirty="0" err="1"/>
              <a:t>بیشتر</a:t>
            </a:r>
            <a:r>
              <a:rPr lang="en-US" dirty="0"/>
              <a:t> </a:t>
            </a:r>
            <a:r>
              <a:rPr lang="en-US" dirty="0" err="1"/>
              <a:t>از</a:t>
            </a:r>
            <a:r>
              <a:rPr lang="en-US" dirty="0"/>
              <a:t> ۵۶°C </a:t>
            </a:r>
            <a:r>
              <a:rPr lang="en-US" dirty="0" err="1"/>
              <a:t>زیر</a:t>
            </a:r>
            <a:r>
              <a:rPr lang="en-US" dirty="0"/>
              <a:t> </a:t>
            </a:r>
            <a:r>
              <a:rPr lang="en-US" dirty="0" err="1"/>
              <a:t>نقطه</a:t>
            </a:r>
            <a:r>
              <a:rPr lang="en-US" dirty="0"/>
              <a:t> </a:t>
            </a:r>
            <a:r>
              <a:rPr lang="en-US" dirty="0" err="1"/>
              <a:t>اشتعال</a:t>
            </a:r>
            <a:r>
              <a:rPr lang="en-US" dirty="0"/>
              <a:t> </a:t>
            </a:r>
            <a:r>
              <a:rPr lang="en-US" dirty="0" err="1"/>
              <a:t>مورد</a:t>
            </a:r>
            <a:r>
              <a:rPr lang="en-US" dirty="0"/>
              <a:t> </a:t>
            </a:r>
            <a:r>
              <a:rPr lang="en-US" dirty="0" err="1"/>
              <a:t>انتظار</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صحت آزمون: تفاوت بین نتایج متوالی یک اپراتور نباید از 0.5 واحد رنگ بیشتر باشد.این معیار در </a:t>
            </a:r>
          </a:p>
          <a:p>
            <a:r>
              <a:rPr lang="en-US"/>
              <a:t>توصیه: برای جلوگیری از نتایج نادرست، نمونه‌های ویسکوز و مومی را فقط به اندازه‌ای گرم کنید که شفاف شوند، زیرا گرمایش بیش از حد می‌تواند باعث اکسیداسیون و تغییر رنگ شود.</a:t>
            </a:r>
          </a:p>
          <a:p>
            <a:r>
              <a:rPr lang="en-US"/>
              <a:t>کالریمتر: دستگاه از یک منبع نور استاندارد، استانداردهای رنگ شیشه‌ای و محفظه نمونه تشکیل شده است.</a:t>
            </a:r>
          </a:p>
          <a:p>
            <a:r>
              <a:rPr lang="en-US"/>
              <a:t>کنترل کیفیت: تعیین رنگ برای کنترل کیفیت تولید و تشخیص آلودگی‌های احتمالی استفاده می‌شود.</a:t>
            </a:r>
          </a:p>
          <a:p>
            <a:r>
              <a:rPr lang="en-US"/>
              <a:t>عدم قطعیت: قابلیت تکرارپذیری (Repeatability) آزمون ۰.۵ واحد رنگی است، به این معنی که اختلاف دو نتیجه متوالی توسط یک اپراتور نباید بیشتر از ۰.۵ واحد رنگی باشد.</a:t>
            </a:r>
          </a:p>
          <a:p>
            <a:r>
              <a:rPr lang="en-US"/>
              <a:t>استفاده از حلال: برای نمونه‌های غلیظی که دارای حباب هوا هستند، استفاده از حمام التراسونیک بدون حرارت برای از بین بردن حباب‌ها مؤثر است.</a:t>
            </a:r>
          </a:p>
          <a:p>
            <a:r>
              <a:rPr lang="en-US"/>
              <a:t>آماده‌سازی نمونه واکس: نمونه‌های واکس را بیش از حد حرارت ندهید، زیرا این کار می‌تواند باعث اکسیداسیون و تغییر رنگ شود.</a:t>
            </a:r>
          </a:p>
          <a:p>
            <a:r>
              <a:rPr lang="en-US"/>
              <a:t>عدم استفاده از ASTM Union: این روش جایگزین استاندارد قدیمی ASTM D155 (ASTM Union Color) شده است زیرا این روش دقت و یکنواختی بیشتری دارد.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تمیزکاری: تمیز کردن کامل سیلندر و گاز دیفیوزر بعد از هر آزمون برای حذف هرگونه افزودنی باقی‌مانده که می‌تواند در نتایج بعدی تداخل ایجاد کند، ضروری است.</a:t>
            </a:r>
          </a:p>
          <a:p>
            <a:r>
              <a:rPr lang="en-US"/>
              <a:t>نحوه گزارش‌دهی: در صورت مشاهده هرگونه لایه یا "چشم" از مایع شفاف روی سطح نمونه، نتیجه را "صفر میلی‌لیتر" کف گزارش کنید.</a:t>
            </a:r>
          </a:p>
          <a:p>
            <a:r>
              <a:rPr lang="en-US"/>
              <a:t>نفوذپذیری: نفوذپذیری و تخلخل گاز دیفیوزر ممکن است در طول استفاده تغییر کند، بنابراین توصیه می‌شود دیفیوزر به طور منظم، ترجیحاً بعد از هر بار استفاده، آزمایش شود.</a:t>
            </a:r>
          </a:p>
          <a:p>
            <a:r>
              <a:rPr lang="en-US"/>
              <a:t>روش جایگزین: یک روش ساده‌تر برای آزمایش‌های روتین وجود دارد که در آن کل حجم هوای عبوری از سیستم اندازه‌گیری نمی‌شود.نتایج حاصل از این روش باید به عنوان D892-IP 146 (Alternative) گزارش شوند و نباید با نتایج استاندارد D892 اشتباه گرفته شوند.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دمای حمام باید در عرض 15 دقیقه پس از قرار دادن ظرف به دمای عملیاتی برسد و در طول آزمون در حدود ±0.1°C ثابت بماند.</a:t>
            </a:r>
          </a:p>
          <a:p>
            <a:r>
              <a:rPr lang="en-US"/>
              <a:t>نمونه‌گیری: از آنجایی که نتایج به ناخالصی‌ها حساس هستند، باید از آلودگی نمونه در طول نمونه‌برداری و حمل‌ونقل جلوگیری شود.</a:t>
            </a:r>
          </a:p>
          <a:p>
            <a:r>
              <a:rPr lang="en-US"/>
              <a:t>در آزمون‌های تکراری، حداکثر فشار نباید بیش از 35 kPa (5.1 psi) با هم اختلاف داشته باشد.</a:t>
            </a:r>
          </a:p>
          <a:p>
            <a:r>
              <a:rPr lang="en-US"/>
              <a:t>تمیزکاری: تمیز کردن کامل ظرف‌ها، سیم کاتالیست و سایر تجهیزات برای حذف باقی‌مانده‌های اکسیداسیون ضروری است</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a:r>
              <a:rPr lang="fa-IR" b="1" dirty="0"/>
              <a:t>*</a:t>
            </a:r>
            <a:r>
              <a:rPr lang="fa-IR" b="1" dirty="0">
                <a:cs typeface="B Mitra" panose="00000400000000000000" pitchFamily="2" charset="-78"/>
              </a:rPr>
              <a:t>ویدیو چرا روان کاری مهم است</a:t>
            </a:r>
          </a:p>
          <a:p>
            <a:pPr algn="r"/>
            <a:r>
              <a:rPr lang="en-US" dirty="0" err="1">
                <a:cs typeface="B Mitra" panose="00000400000000000000" pitchFamily="2" charset="-78"/>
              </a:rPr>
              <a:t>در</a:t>
            </a:r>
            <a:r>
              <a:rPr lang="en-US" dirty="0">
                <a:cs typeface="B Mitra" panose="00000400000000000000" pitchFamily="2" charset="-78"/>
              </a:rPr>
              <a:t> </a:t>
            </a:r>
            <a:r>
              <a:rPr lang="en-US" dirty="0" err="1">
                <a:cs typeface="B Mitra" panose="00000400000000000000" pitchFamily="2" charset="-78"/>
              </a:rPr>
              <a:t>سیستم‌های</a:t>
            </a:r>
            <a:r>
              <a:rPr lang="en-US" dirty="0">
                <a:cs typeface="B Mitra" panose="00000400000000000000" pitchFamily="2" charset="-78"/>
              </a:rPr>
              <a:t> </a:t>
            </a:r>
            <a:r>
              <a:rPr lang="en-US" dirty="0" err="1">
                <a:cs typeface="B Mitra" panose="00000400000000000000" pitchFamily="2" charset="-78"/>
              </a:rPr>
              <a:t>کمپرسور</a:t>
            </a:r>
            <a:r>
              <a:rPr lang="en-US" dirty="0">
                <a:cs typeface="B Mitra" panose="00000400000000000000" pitchFamily="2" charset="-78"/>
              </a:rPr>
              <a:t> و </a:t>
            </a:r>
            <a:r>
              <a:rPr lang="en-US" dirty="0" err="1">
                <a:cs typeface="B Mitra" panose="00000400000000000000" pitchFamily="2" charset="-78"/>
              </a:rPr>
              <a:t>توربین</a:t>
            </a:r>
            <a:r>
              <a:rPr lang="en-US" dirty="0">
                <a:cs typeface="B Mitra" panose="00000400000000000000" pitchFamily="2" charset="-78"/>
              </a:rPr>
              <a:t>، </a:t>
            </a:r>
            <a:r>
              <a:rPr lang="en-US" dirty="0" err="1">
                <a:cs typeface="B Mitra" panose="00000400000000000000" pitchFamily="2" charset="-78"/>
              </a:rPr>
              <a:t>روانکارها</a:t>
            </a:r>
            <a:r>
              <a:rPr lang="en-US" dirty="0">
                <a:cs typeface="B Mitra" panose="00000400000000000000" pitchFamily="2" charset="-78"/>
              </a:rPr>
              <a:t> </a:t>
            </a:r>
            <a:r>
              <a:rPr lang="en-US" dirty="0" err="1">
                <a:cs typeface="B Mitra" panose="00000400000000000000" pitchFamily="2" charset="-78"/>
              </a:rPr>
              <a:t>باید</a:t>
            </a:r>
            <a:r>
              <a:rPr lang="en-US" dirty="0">
                <a:cs typeface="B Mitra" panose="00000400000000000000" pitchFamily="2" charset="-78"/>
              </a:rPr>
              <a:t> </a:t>
            </a:r>
            <a:r>
              <a:rPr lang="en-US" dirty="0" err="1">
                <a:cs typeface="B Mitra" panose="00000400000000000000" pitchFamily="2" charset="-78"/>
              </a:rPr>
              <a:t>دماهای</a:t>
            </a:r>
            <a:r>
              <a:rPr lang="en-US" dirty="0">
                <a:cs typeface="B Mitra" panose="00000400000000000000" pitchFamily="2" charset="-78"/>
              </a:rPr>
              <a:t> </a:t>
            </a:r>
            <a:r>
              <a:rPr lang="en-US" dirty="0" err="1">
                <a:cs typeface="B Mitra" panose="00000400000000000000" pitchFamily="2" charset="-78"/>
              </a:rPr>
              <a:t>بالا</a:t>
            </a:r>
            <a:r>
              <a:rPr lang="en-US" dirty="0">
                <a:cs typeface="B Mitra" panose="00000400000000000000" pitchFamily="2" charset="-78"/>
              </a:rPr>
              <a:t> و </a:t>
            </a:r>
            <a:r>
              <a:rPr lang="en-US" dirty="0" err="1">
                <a:cs typeface="B Mitra" panose="00000400000000000000" pitchFamily="2" charset="-78"/>
              </a:rPr>
              <a:t>آلودگی‌ها</a:t>
            </a:r>
            <a:r>
              <a:rPr lang="en-US" dirty="0">
                <a:cs typeface="B Mitra" panose="00000400000000000000" pitchFamily="2" charset="-78"/>
              </a:rPr>
              <a:t> </a:t>
            </a:r>
            <a:r>
              <a:rPr lang="en-US" dirty="0" err="1">
                <a:cs typeface="B Mitra" panose="00000400000000000000" pitchFamily="2" charset="-78"/>
              </a:rPr>
              <a:t>را</a:t>
            </a:r>
            <a:r>
              <a:rPr lang="en-US" dirty="0">
                <a:cs typeface="B Mitra" panose="00000400000000000000" pitchFamily="2" charset="-78"/>
              </a:rPr>
              <a:t> </a:t>
            </a:r>
            <a:r>
              <a:rPr lang="en-US" dirty="0" err="1">
                <a:cs typeface="B Mitra" panose="00000400000000000000" pitchFamily="2" charset="-78"/>
              </a:rPr>
              <a:t>تحمل</a:t>
            </a:r>
            <a:r>
              <a:rPr lang="en-US" dirty="0">
                <a:cs typeface="B Mitra" panose="00000400000000000000" pitchFamily="2" charset="-78"/>
              </a:rPr>
              <a:t> </a:t>
            </a:r>
            <a:r>
              <a:rPr lang="en-US" dirty="0" err="1">
                <a:cs typeface="B Mitra" panose="00000400000000000000" pitchFamily="2" charset="-78"/>
              </a:rPr>
              <a:t>کرده</a:t>
            </a:r>
            <a:r>
              <a:rPr lang="en-US" dirty="0">
                <a:cs typeface="B Mitra" panose="00000400000000000000" pitchFamily="2" charset="-78"/>
              </a:rPr>
              <a:t> و </a:t>
            </a:r>
            <a:r>
              <a:rPr lang="en-US" dirty="0" err="1">
                <a:cs typeface="B Mitra" panose="00000400000000000000" pitchFamily="2" charset="-78"/>
              </a:rPr>
              <a:t>در</a:t>
            </a:r>
            <a:r>
              <a:rPr lang="en-US" dirty="0">
                <a:cs typeface="B Mitra" panose="00000400000000000000" pitchFamily="2" charset="-78"/>
              </a:rPr>
              <a:t> </a:t>
            </a:r>
            <a:r>
              <a:rPr lang="en-US" dirty="0" err="1">
                <a:cs typeface="B Mitra" panose="00000400000000000000" pitchFamily="2" charset="-78"/>
              </a:rPr>
              <a:t>عین</a:t>
            </a:r>
            <a:r>
              <a:rPr lang="en-US" dirty="0">
                <a:cs typeface="B Mitra" panose="00000400000000000000" pitchFamily="2" charset="-78"/>
              </a:rPr>
              <a:t> </a:t>
            </a:r>
            <a:r>
              <a:rPr lang="en-US" dirty="0" err="1">
                <a:cs typeface="B Mitra" panose="00000400000000000000" pitchFamily="2" charset="-78"/>
              </a:rPr>
              <a:t>حال</a:t>
            </a:r>
            <a:r>
              <a:rPr lang="en-US" dirty="0">
                <a:cs typeface="B Mitra" panose="00000400000000000000" pitchFamily="2" charset="-78"/>
              </a:rPr>
              <a:t> </a:t>
            </a:r>
            <a:r>
              <a:rPr lang="en-US" dirty="0" err="1">
                <a:cs typeface="B Mitra" panose="00000400000000000000" pitchFamily="2" charset="-78"/>
              </a:rPr>
              <a:t>تمیزی</a:t>
            </a:r>
            <a:r>
              <a:rPr lang="en-US" dirty="0">
                <a:cs typeface="B Mitra" panose="00000400000000000000" pitchFamily="2" charset="-78"/>
              </a:rPr>
              <a:t> </a:t>
            </a:r>
            <a:r>
              <a:rPr lang="en-US" dirty="0" err="1">
                <a:cs typeface="B Mitra" panose="00000400000000000000" pitchFamily="2" charset="-78"/>
              </a:rPr>
              <a:t>سیستم</a:t>
            </a:r>
            <a:r>
              <a:rPr lang="en-US" dirty="0">
                <a:cs typeface="B Mitra" panose="00000400000000000000" pitchFamily="2" charset="-78"/>
              </a:rPr>
              <a:t> </a:t>
            </a:r>
            <a:r>
              <a:rPr lang="en-US" dirty="0" err="1">
                <a:cs typeface="B Mitra" panose="00000400000000000000" pitchFamily="2" charset="-78"/>
              </a:rPr>
              <a:t>را</a:t>
            </a:r>
            <a:r>
              <a:rPr lang="en-US" dirty="0">
                <a:cs typeface="B Mitra" panose="00000400000000000000" pitchFamily="2" charset="-78"/>
              </a:rPr>
              <a:t> </a:t>
            </a:r>
            <a:r>
              <a:rPr lang="en-US" dirty="0" err="1">
                <a:cs typeface="B Mitra" panose="00000400000000000000" pitchFamily="2" charset="-78"/>
              </a:rPr>
              <a:t>حفظ</a:t>
            </a:r>
            <a:r>
              <a:rPr lang="en-US" dirty="0">
                <a:cs typeface="B Mitra" panose="00000400000000000000" pitchFamily="2" charset="-78"/>
              </a:rPr>
              <a:t> </a:t>
            </a:r>
            <a:r>
              <a:rPr lang="en-US" dirty="0" err="1">
                <a:cs typeface="B Mitra" panose="00000400000000000000" pitchFamily="2" charset="-78"/>
              </a:rPr>
              <a:t>کنند</a:t>
            </a:r>
            <a:endParaRPr lang="fa-IR" dirty="0">
              <a:cs typeface="B Mitra" panose="00000400000000000000" pitchFamily="2" charset="-78"/>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تداخلات: موادی مانند مرکاپتان‌ها، سولفیدها و سایر ترکیبات می‌توانند در این آزمون تداخل ایجاد کرده و نتایج نادرست را به همراه داشته باشند.روش‌های B و C می‌توانند این تداخلات را به حداقل برسانند.</a:t>
            </a:r>
          </a:p>
          <a:p>
            <a:r>
              <a:rPr lang="en-US"/>
              <a:t>نحوه گزارش‌دهی: نتایج آب باید به صورت میلی‌گرم در کیلوگرم (mg/kg) یا درصد جرمی گزارش شوند.</a:t>
            </a:r>
          </a:p>
          <a:p>
            <a:r>
              <a:rPr lang="en-US"/>
              <a:t>صحت‌سنجی: عملکرد دستگاه باید به صورت منظم با استفاده از استانداردهای آب تجاری تأیید شود، به خصوص هر روز و پس از هر ده آزمون.اگر مقدار اندازه‌گیری شده بیش از ±5% از مقدار واقعی استاندارد باشد، باید اقدامات اصلاحی انجام شود.</a:t>
            </a:r>
          </a:p>
          <a:p>
            <a:r>
              <a:rPr lang="en-US"/>
              <a:t>نمونه‌گیری: برای جلوگیری از آلودگی نمونه به رطوبت، باید در هنگام نمونه‌برداری و حمل‌ونقل بسیار مراقب باشید.</a:t>
            </a:r>
          </a:p>
          <a:p>
            <a:r>
              <a:rPr lang="en-US"/>
              <a:t>ملاحظات ایمنی: معرف‌های کارل فیشر حاوی مواد شیمیایی خطرناکی مانند ید، متانول و سولفور دی‌اکسید هستند، بنابراین هنگام کار با آن‌ها باید دستکش‌های مقاوم در برابر مواد شیمیایی پوشید و از استنشاق بخارات آن‌ها خودداری کرد.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دمای آزمون: برای روغن‌هایی با ویسکوزیته بیشتر از 90mm2/s در 40°C، استفاده از دمای 82°C توصیه می‌شود.</a:t>
            </a:r>
          </a:p>
          <a:p>
            <a:r>
              <a:rPr lang="en-US"/>
              <a:t>محلول جایگزین: در کاربردهای دریایی می‌توان به جای آب مقطر از محلول 1% کلرید سدیم یا آب دریا مصنوعی استفاده کرد.</a:t>
            </a:r>
          </a:p>
          <a:p>
            <a:r>
              <a:rPr lang="en-US"/>
              <a:t>نحوه گزارش‌دهی: گزارش باید شامل حجم هر لایه به میلی‌لیتر و زمان سپری‌شده به دقیقه باشد، به عنوان مثال "39-38-3 (20)".</a:t>
            </a:r>
          </a:p>
          <a:p>
            <a:r>
              <a:rPr lang="en-US"/>
              <a:t>دقت: تکرارپذیری (Repeatability) در 54°C برابر 15 دقیقه و در 82°C برابر 10 دقیقه است.تکرارپذیری (Reproducibility) در </a:t>
            </a:r>
          </a:p>
          <a:p>
            <a:r>
              <a:rPr lang="en-US"/>
              <a:t>54°C برابر 20 دقیقه و در 82°C برابر 25 دقیقه است.</a:t>
            </a:r>
          </a:p>
          <a:p>
            <a:r>
              <a:rPr lang="en-US"/>
              <a:t>روش اختیاری: برای تشخیص بهتر لایه‌ها، می‌توان از یک قطره رنگ قرمز محلول در روغن استفاده کرد تا لایه روغن قرمز، لایه امولسیون صورتی و لایه آب شفاف شود.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گزارش‌دهی: علاوه بر عدد اسیدی، باید نوع نقطه پایانی استفاده شده (نقطه عطف یا بافر) را هم گزارش کنید.در صورت استفاده از نمونه‌های کارکرده، تاریخ نمونه‌گیری و تاریخ آزمون نیز باید ذکر شود.</a:t>
            </a:r>
          </a:p>
          <a:p>
            <a:r>
              <a:rPr lang="en-US"/>
              <a:t>•	تمیزکاری الکترودها: تمیز و آب‌دار نگه داشتن الکترودها برای نتایج دقیق و تکرارپذیر بسیار مهم است.آن‌ها را پس از هر آزمون با حلال‌های مناسب شسته و در آب با pH 4.5 تا 5.5 نگهداری کنید.</a:t>
            </a:r>
          </a:p>
          <a:p>
            <a:r>
              <a:rPr lang="en-US"/>
              <a:t>•	استاندارد مرجع: از آنجایی که عدد اسیدی تنها بر اساس این روش تعریف می‌شود، هیچ ماده مرجع تأیید شده‌ای برای تعیین سوگیری (Bias) آن وجود ندارد.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fa-IR" sz="1200" kern="1200" dirty="0">
                <a:solidFill>
                  <a:schemeClr val="tx1"/>
                </a:solidFill>
                <a:effectLst/>
                <a:latin typeface="+mn-lt"/>
                <a:ea typeface="+mn-ea"/>
                <a:cs typeface="+mn-cs"/>
              </a:rPr>
              <a:t>تجهیزات</a:t>
            </a:r>
            <a:r>
              <a:rPr lang="ar-SA" sz="1200" kern="1200" dirty="0">
                <a:solidFill>
                  <a:schemeClr val="tx1"/>
                </a:solidFill>
                <a:effectLst/>
                <a:latin typeface="+mn-lt"/>
                <a:ea typeface="+mn-ea"/>
                <a:cs typeface="+mn-cs"/>
              </a:rPr>
              <a:t> حساس از روغن‌های معدنی گروه</a:t>
            </a:r>
            <a:r>
              <a:rPr lang="en-US" sz="1200" kern="1200" dirty="0">
                <a:solidFill>
                  <a:schemeClr val="tx1"/>
                </a:solidFill>
                <a:effectLst/>
                <a:latin typeface="+mn-lt"/>
                <a:ea typeface="+mn-ea"/>
                <a:cs typeface="+mn-cs"/>
              </a:rPr>
              <a:t> II </a:t>
            </a:r>
            <a:r>
              <a:rPr lang="ar-SA" sz="1200" kern="1200" dirty="0">
                <a:solidFill>
                  <a:schemeClr val="tx1"/>
                </a:solidFill>
                <a:effectLst/>
                <a:latin typeface="+mn-lt"/>
                <a:ea typeface="+mn-ea"/>
                <a:cs typeface="+mn-cs"/>
              </a:rPr>
              <a:t>یا</a:t>
            </a:r>
            <a:r>
              <a:rPr lang="en-US" sz="1200" kern="1200" dirty="0">
                <a:solidFill>
                  <a:schemeClr val="tx1"/>
                </a:solidFill>
                <a:effectLst/>
                <a:latin typeface="+mn-lt"/>
                <a:ea typeface="+mn-ea"/>
                <a:cs typeface="+mn-cs"/>
              </a:rPr>
              <a:t> III </a:t>
            </a:r>
            <a:r>
              <a:rPr lang="ar-SA" sz="1200" kern="1200" dirty="0">
                <a:solidFill>
                  <a:schemeClr val="tx1"/>
                </a:solidFill>
                <a:effectLst/>
                <a:latin typeface="+mn-lt"/>
                <a:ea typeface="+mn-ea"/>
                <a:cs typeface="+mn-cs"/>
              </a:rPr>
              <a:t>و یا</a:t>
            </a:r>
            <a:r>
              <a:rPr lang="en-US" sz="1200" kern="1200" dirty="0">
                <a:solidFill>
                  <a:schemeClr val="tx1"/>
                </a:solidFill>
                <a:effectLst/>
                <a:latin typeface="+mn-lt"/>
                <a:ea typeface="+mn-ea"/>
                <a:cs typeface="+mn-cs"/>
              </a:rPr>
              <a:t> PAO</a:t>
            </a:r>
            <a:r>
              <a:rPr lang="ar-SA" sz="1200" kern="1200" dirty="0">
                <a:solidFill>
                  <a:schemeClr val="tx1"/>
                </a:solidFill>
                <a:effectLst/>
                <a:latin typeface="+mn-lt"/>
                <a:ea typeface="+mn-ea"/>
                <a:cs typeface="+mn-cs"/>
              </a:rPr>
              <a:t>های سنتتیک به دلیل پایداری اکسیداسیون بالا استفاده می‌کنند</a:t>
            </a:r>
            <a:r>
              <a:rPr lang="en-US" sz="1200" kern="1200" dirty="0">
                <a:solidFill>
                  <a:schemeClr val="tx1"/>
                </a:solidFill>
                <a:effectLst/>
                <a:latin typeface="+mn-lt"/>
                <a:ea typeface="+mn-ea"/>
                <a:cs typeface="+mn-cs"/>
              </a:rPr>
              <a:t>.</a:t>
            </a:r>
            <a:br>
              <a:rPr lang="fa-IR" sz="1200" kern="1200" dirty="0">
                <a:solidFill>
                  <a:schemeClr val="tx1"/>
                </a:solidFill>
                <a:effectLst/>
                <a:latin typeface="+mn-lt"/>
                <a:ea typeface="+mn-ea"/>
                <a:cs typeface="+mn-cs"/>
              </a:rPr>
            </a:br>
            <a:r>
              <a:rPr lang="ar-SA" sz="1200" kern="1200" dirty="0">
                <a:solidFill>
                  <a:schemeClr val="tx1"/>
                </a:solidFill>
                <a:effectLst/>
                <a:latin typeface="+mn-lt"/>
                <a:ea typeface="+mn-ea"/>
                <a:cs typeface="+mn-cs"/>
              </a:rPr>
              <a:t>کمپرسورهای انتقال گاز یا مبرد از روغن های مناسب با گاز عبوری استفاده میکنند</a:t>
            </a:r>
            <a:r>
              <a:rPr lang="fa-IR" sz="1200" kern="1200" dirty="0">
                <a:solidFill>
                  <a:schemeClr val="tx1"/>
                </a:solidFill>
                <a:effectLst/>
                <a:latin typeface="+mn-lt"/>
                <a:ea typeface="+mn-ea"/>
                <a:cs typeface="+mn-cs"/>
              </a:rPr>
              <a:t> از </a:t>
            </a:r>
            <a:r>
              <a:rPr lang="en-US" sz="1200" kern="1200" dirty="0">
                <a:solidFill>
                  <a:schemeClr val="tx1"/>
                </a:solidFill>
                <a:effectLst/>
                <a:latin typeface="+mn-lt"/>
                <a:ea typeface="+mn-ea"/>
                <a:cs typeface="+mn-cs"/>
              </a:rPr>
              <a:t>PAG</a:t>
            </a:r>
            <a:r>
              <a:rPr lang="fa-IR" sz="1200" kern="1200" dirty="0">
                <a:solidFill>
                  <a:schemeClr val="tx1"/>
                </a:solidFill>
                <a:effectLst/>
                <a:latin typeface="+mn-lt"/>
                <a:ea typeface="+mn-ea"/>
                <a:cs typeface="+mn-cs"/>
              </a:rPr>
              <a:t> و </a:t>
            </a:r>
            <a:r>
              <a:rPr lang="en-US" sz="1200" kern="1200" dirty="0">
                <a:solidFill>
                  <a:schemeClr val="tx1"/>
                </a:solidFill>
                <a:effectLst/>
                <a:latin typeface="+mn-lt"/>
                <a:ea typeface="+mn-ea"/>
                <a:cs typeface="+mn-cs"/>
              </a:rPr>
              <a:t>POE </a:t>
            </a:r>
            <a:r>
              <a:rPr lang="fa-IR" sz="1200" kern="1200" dirty="0">
                <a:solidFill>
                  <a:schemeClr val="tx1"/>
                </a:solidFill>
                <a:effectLst/>
                <a:latin typeface="+mn-lt"/>
                <a:ea typeface="+mn-ea"/>
                <a:cs typeface="+mn-cs"/>
              </a:rPr>
              <a:t> استفاده میکنند.</a:t>
            </a:r>
            <a:endParaRPr lang="en-US" sz="1200" kern="1200" dirty="0">
              <a:solidFill>
                <a:schemeClr val="tx1"/>
              </a:solidFill>
              <a:effectLst/>
              <a:latin typeface="+mn-lt"/>
              <a:ea typeface="+mn-ea"/>
              <a:cs typeface="+mn-cs"/>
            </a:endParaRPr>
          </a:p>
          <a:p>
            <a:endParaRPr lang="fa-IR" dirty="0"/>
          </a:p>
          <a:p>
            <a:endParaRPr lang="fa-IR" dirty="0"/>
          </a:p>
          <a:p>
            <a:endParaRPr lang="fa-IR" dirty="0"/>
          </a:p>
          <a:p>
            <a:endParaRPr lang="fa-I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روش‌های A و B: این دو روش نتایج معادل آماری ارائه می‌دهند.تفاوت اصلی در حجم حلال تیتراسیون (120 میلی‌لیتر در برابر 60 میلی‌لیتر) و وزن نمونه است.</a:t>
            </a:r>
          </a:p>
          <a:p>
            <a:r>
              <a:rPr lang="en-US"/>
              <a:t>•	تمیزکاری الکترود: تمیزکاری مناسب الکترودها پس از هر تیتراسیون با حلال تیتراسیون، آب و سپس دوباره حلال، برای جلوگیری از آلودگی ضروری است.</a:t>
            </a:r>
          </a:p>
          <a:p>
            <a:r>
              <a:rPr lang="en-US"/>
              <a:t>•	تیتراسیون معکوس (Back Titration): در برخی روغن‌های کارکرده که نقطه عطف مشخصی ندارند، می‌توان از روش تیتراسیون معکوس استفاده کرد.در این روش، مقدار اضافی از تیترانت اضافه شده و سپس با محلول استاندارد سدیم استات تیتر می‌شود.</a:t>
            </a:r>
          </a:p>
          <a:p>
            <a:r>
              <a:rPr lang="en-US"/>
              <a:t>•	حلال جایگزین: یک حلال جایگزین برای حذف کلروبنزن از روش استاندارد توسعه یافته است که از زایلن مخلوط شده استفاده می‌کند.نتایج حاصل از این حلال معادل آماری هستند، اما دقت آن‌ها کمتر است.</a:t>
            </a:r>
          </a:p>
          <a:p>
            <a:r>
              <a:rPr lang="en-US"/>
              <a:t>•	گزارش‌دهی: نتایج عدد قلیایی کمتر از 100 میلی‌گرم بر گرم را با یک رقم اعشار و مقادیر 100 و بالاتر را به صورت اعداد صحیح گزارش کنید.</a:t>
            </a:r>
          </a:p>
          <a:p>
            <a:r>
              <a:rPr lang="en-US"/>
              <a:t>•	پایداری نمونه: روغن‌های کارکرده در طول نگهداری می‌توانند تغییر کنند، بنابراین نمونه‌ها باید در اسرع وقت پس از نمونه‌برداری آزمایش شوند.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همگن‌سازی: همگن‌سازی کامل نمونه‌های روغن کارکرده برای به دست آوردن نتایج دقیق بسیار مهم است.استفاده از حمام اولتراسونیک یا وُرتکس برای این کار توصیه می‌شود.</a:t>
            </a:r>
          </a:p>
          <a:p>
            <a:r>
              <a:rPr lang="en-US"/>
              <a:t>تداخلات طیفی: تداخلات طیفی ناشی از سایر عناصر در نمونه باید با انتخاب طول موج‌های مناسب یا اعمال فاکتورهای تصحیح جبران شود.</a:t>
            </a:r>
          </a:p>
          <a:p>
            <a:r>
              <a:rPr lang="en-US"/>
              <a:t>تأثیر ویسکوزیته: تفاوت در ویسکوزیته نمونه و استانداردهای کالیبراسیون می‌تواند بر دقت تحلیل تأثیر بگذارد.استفاده از پمپ پریستالتیک یا استاندارد داخلی این تأثیر را به حداقل می‌رساند.</a:t>
            </a:r>
          </a:p>
          <a:p>
            <a:r>
              <a:rPr lang="en-US"/>
              <a:t>محدودیت‌ها: این روش برای تعیین کمیت ذرات نامحلول مناسب نیست.نتایج به دست آمده به اندازه ذرات وابسته است و برای ذرات بزرگ‌تر از چند میکرومتر، نتایج پایین‌تر از حد واقعی به دست می‌آید.</a:t>
            </a:r>
          </a:p>
          <a:p>
            <a:r>
              <a:rPr lang="en-US"/>
              <a:t>گزارش‌دهی: غلظت کلسیم، منیزیم، روی، باریم، فسفر و گوگرد باید با سه رقم معنی‌دار گزارش شود، در حالی که سایر عناصر با دو رقم معنی‌دار گزارش می‌شوند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خطای همزمانی: این خطا زمانی رخ می‌دهد که بیش از یک ذره به طور همزمان از حجم حسگر عبور کند و باعث شمارش نادرست شود. رقیق‌سازی نمونه و کار در غلظت‌های کمتر از 80٪ از حد خطای همزمانی دستگاه، این مشکل را کاهش می‌دهد.</a:t>
            </a:r>
          </a:p>
          <a:p>
            <a:r>
              <a:rPr lang="en-US"/>
              <a:t>تمیزی: تمیزی ظروف و ابزارها بسیار حیاتی است. حتی مقادیر کمی آلودگی می‌تواند نتایج را به شدت تحت تأثیر قرار دهد.</a:t>
            </a:r>
          </a:p>
          <a:p>
            <a:r>
              <a:rPr lang="en-US"/>
              <a:t>حباب‌های هوا: حباب‌های هوا می‌توانند به اشتباه به عنوان ذرات شمارش شوند. حباب‌زدایی نمونه‌ها با حمام اولتراسونیک یا خلاء ضروری است.</a:t>
            </a:r>
          </a:p>
          <a:p>
            <a:r>
              <a:rPr lang="en-US"/>
              <a:t>وجود آب: وجود آب در نمونه می‌تواند باعث سیگنال‌های اشتباه در دستگاه شود. قبل از آنالیز، باید با روشی مانند تست صفحه گرم‌کن، از نبود آب اطمینان حاصل کرد.</a:t>
            </a:r>
          </a:p>
          <a:p>
            <a:r>
              <a:rPr lang="en-US"/>
              <a:t>گزارش‌دهی: گزارش آزمون باید شامل اطلاعات کاملی از قبیل نوع نمونه، سازنده APC، نرخ جریان، نسبت رقیق‌سازی و نتایج شمارش ذرات باشد.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دستگاه یک ابزار روندیاب  است و نتایج آن نباید با مقادیر مطلق مثل ppm اشتباه گرفته شوند.</a:t>
            </a:r>
          </a:p>
          <a:p>
            <a:r>
              <a:rPr lang="en-US"/>
              <a:t>رقیق‌سازی ، خوانش‌ بالاتر از 90 واحد، نامعتبر است. نمونه باید رقیق شود. و ضریب رقیق‌سازی باید در محاسبه بیاید</a:t>
            </a:r>
          </a:p>
          <a:p>
            <a:r>
              <a:rPr lang="en-US"/>
              <a:t>نمونه‌برداری: ذرات سنگین در روغن به سرعت ته‌نشین می‌شوند. برای به‌دست آوردن نمونه‌ای همگن، باید بلافاصله پس از هم زدن نمونه، آزمایش را انجام داد.</a:t>
            </a:r>
          </a:p>
          <a:p>
            <a:r>
              <a:rPr lang="en-US"/>
              <a:t>تمیزکاری: لوله‌های پرسیپیتاتور، ویال‌ها و نوک پیپت‌ها یک‌بار مصرف هستند و باید پس از یک بار استفاده دور انداخته شوند تا از آلودگی متقابل جلوگیری شود.</a:t>
            </a:r>
          </a:p>
          <a:p>
            <a:r>
              <a:rPr lang="en-US"/>
              <a:t>کالیبراسیون: دستگاه دارای دو نوع کالیبراسیون است: کالیبراسیون اپتیکال که باید به صورت روزانه یا هر بار که دستگاه روشن می‌شود انجام شود ، و تنظیم سنسور End of Oil برای جلوگیری از نتایج اشتباه به دلیل ذرات بزرگ.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*ویدیو روغن های پایه</a:t>
            </a:r>
            <a:endParaRPr lang="en-US" sz="1200" kern="1200" dirty="0">
              <a:solidFill>
                <a:schemeClr val="tx1"/>
              </a:solidFill>
              <a:effectLst/>
              <a:latin typeface="+mn-lt"/>
              <a:ea typeface="+mn-ea"/>
              <a:cs typeface="+mn-cs"/>
            </a:endParaRPr>
          </a:p>
          <a:p>
            <a:pPr algn="r" rtl="1"/>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PQ Index: یک شاخص بدون بعد است که به میزان ذرات فرومغناطیسی موجود در نمونه مرتبط است و برای تعیین نرخ فرسایش در ماشین‌آلات استفاده می‌شود.</a:t>
            </a:r>
          </a:p>
          <a:p>
            <a:r>
              <a:rPr lang="en-US"/>
              <a:t>تداخلات: استفاده از برچسب‌های چاپی حاوی پودر آهن نزدیک به ناحیه اندازه‌گیری می‌تواند نتایج را دچار خطا کند.</a:t>
            </a:r>
          </a:p>
          <a:p>
            <a:r>
              <a:rPr lang="en-US"/>
              <a:t>مقایسه با OES: برخلاف روش‌های طیف‌سنجی نوری (OES) که فقط آهن اتمی را اندازه‌گیری می‌کنند، PQ به مواد فرومغناطیسی (مثل آهن و فولاد) پاسخ می‌دهد. این روش برای ذرات فرسایش بزرگ‌تر، که ممکن است توسط OES نادیده گرفته شوند، دقیق‌تر است.</a:t>
            </a:r>
          </a:p>
          <a:p>
            <a:r>
              <a:rPr lang="en-US"/>
              <a:t>تفسیر نتایج:</a:t>
            </a:r>
          </a:p>
          <a:p>
            <a:r>
              <a:rPr lang="en-US"/>
              <a:t>PQ بالا و ppm پایین  نشان‌دهنده وجود ذرات بزرگ‌تر از 10 میکرومتر است.</a:t>
            </a:r>
          </a:p>
          <a:p>
            <a:r>
              <a:rPr lang="en-US"/>
              <a:t>PQ و ppm مشابه: نشان‌دهنده وجود ذرات متوسط (حدود 10 میکرومتر) است.</a:t>
            </a:r>
          </a:p>
          <a:p>
            <a:r>
              <a:rPr lang="en-US"/>
              <a:t>PQ پایین و ppm بالا: نشان‌دهنده وجود ذرات کوچک‌تر از 10 میکرومتر است</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حساسیت به نور: روغن‌های توربین به نور UV حساس هستند و این نور می‌تواند میزان رسوبات را افزایش دهد. بنابراین، نگهداری نمونه در بطری‌های کهربایی یا در بسته‌بندی‌های محافظ در برابر نور، بسیار مهم است.</a:t>
            </a:r>
          </a:p>
          <a:p>
            <a:r>
              <a:rPr lang="en-US"/>
              <a:t>•	زمان‌بندی نمونه: تحلیل نمونه‌ها پیش از دوره نگهداری مشخص (گرمایش و انکوباسیون) می‌تواند مقادیر ΔE کمتری را به همراه داشته باشد.</a:t>
            </a:r>
          </a:p>
          <a:p>
            <a:r>
              <a:rPr lang="en-US"/>
              <a:t>•	تشخیص نوع رسوب: مقدار ΔE بالا همیشه به معنای وجود وارنیش نیست. حضور </a:t>
            </a:r>
          </a:p>
          <a:p>
            <a:r>
              <a:rPr lang="en-US"/>
              <a:t>سوت (soot) نیز می‌تواند منجر به ΔE بالا شود. برای تشخیص دقیق‌تر، می‌توان از مقادیر </a:t>
            </a:r>
          </a:p>
          <a:p>
            <a:r>
              <a:rPr lang="en-US"/>
              <a:t>a∗ و b∗ مقیاس CIELAB استفاده کرد. مقادیر مثبت </a:t>
            </a:r>
          </a:p>
          <a:p>
            <a:r>
              <a:rPr lang="en-US"/>
              <a:t>a∗ (قرمز) و b∗ (زرد) نشان‌دهنده وارنیش قهوه‌ای-کهربایی هستند، اما برای سوت سیاه این‌طور نیست. * </a:t>
            </a:r>
          </a:p>
          <a:p>
            <a:r>
              <a:rPr lang="en-US"/>
              <a:t>•	اهمیت روند: نتایج این آزمون به عنوان یک ابزار روندیابی (trending tool) برای نظارت بر وضعیت روغن مورد استفاده قرار می‌گیرند.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دلیل آزمون: ترکیبات فورانیک با تخریب مواد عایق سلولزی در تجهیزات الکتریکی تولید می‌شوند. غلظت بالای آن‌ها می‌تواند نشان‌دهنده نقص در سیستم عایق‌کاری باشد.</a:t>
            </a:r>
          </a:p>
          <a:p>
            <a:r>
              <a:rPr lang="en-US"/>
              <a:t>•	تداخلات: استفاده از استون در هر مرحله‌ای از آماده‌سازی یا آنالیز می‌تواند باعث تجزیه سریع‌تر نمونه و نتایج نادرست شود.</a:t>
            </a:r>
          </a:p>
          <a:p>
            <a:r>
              <a:rPr lang="en-US"/>
              <a:t>•	فاز متحرک: ترکیب و نرخ جریان فاز متحرک (مایعی که نمونه را از طریق ستون منتقل می‌کند) بر زمان شستشو و جداسازی ترکیبات تأثیر می‌گذارد.</a:t>
            </a:r>
          </a:p>
          <a:p>
            <a:r>
              <a:rPr lang="en-US"/>
              <a:t>•	کالیبراسیون: برای هر ترکیب فورانیک، یک منحنی کالیبراسیون بر اساس استانداردهایی با غلظت‌های شناخته‌شده تهیه کنید. برای اطمینان از صحت، این منحنی‌ها را به صورت دوره‌ای (مثلاً هر 30 تا 90 روز) بررسی کنید.</a:t>
            </a:r>
          </a:p>
          <a:p>
            <a:r>
              <a:rPr lang="en-US"/>
              <a:t>•	بازده استخراج: برای روش‌های استخراجی، بازده استخراج  باید محاسبه شود. این بازده، نسبت مساحت پیک استاندارد در روغن به مساحت پیک استاندارد در حلال را نشان می‌دهد.</a:t>
            </a:r>
          </a:p>
          <a:p>
            <a:r>
              <a:rPr lang="en-US"/>
              <a:t>•	جنس ظروف: استانداردهای فورانیک و نمونه‌ها باید در ظروف پلاستیکی تیره نگهداری شوند، نه شیشه.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*ویدیو وبینار UOA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en-US" dirty="0" err="1"/>
              <a:t>در</a:t>
            </a:r>
            <a:r>
              <a:rPr lang="en-US" dirty="0"/>
              <a:t> </a:t>
            </a:r>
            <a:r>
              <a:rPr lang="en-US" dirty="0" err="1"/>
              <a:t>صنعت</a:t>
            </a:r>
            <a:r>
              <a:rPr lang="en-US" dirty="0"/>
              <a:t> </a:t>
            </a:r>
            <a:r>
              <a:rPr lang="en-US" dirty="0" err="1"/>
              <a:t>تولید</a:t>
            </a:r>
            <a:r>
              <a:rPr lang="en-US" dirty="0"/>
              <a:t> </a:t>
            </a:r>
            <a:r>
              <a:rPr lang="en-US" dirty="0" err="1"/>
              <a:t>پلی‌اتیلن</a:t>
            </a:r>
            <a:r>
              <a:rPr lang="en-US" dirty="0"/>
              <a:t>، </a:t>
            </a:r>
            <a:r>
              <a:rPr lang="en-US" dirty="0" err="1"/>
              <a:t>کمپرسورها</a:t>
            </a:r>
            <a:r>
              <a:rPr lang="en-US" dirty="0"/>
              <a:t>، </a:t>
            </a:r>
            <a:r>
              <a:rPr lang="en-US" dirty="0" err="1"/>
              <a:t>اکسترودرها</a:t>
            </a:r>
            <a:r>
              <a:rPr lang="en-US" dirty="0"/>
              <a:t> و </a:t>
            </a:r>
            <a:r>
              <a:rPr lang="en-US" dirty="0" err="1"/>
              <a:t>گیربکس‌ها</a:t>
            </a:r>
            <a:r>
              <a:rPr lang="en-US" dirty="0"/>
              <a:t> </a:t>
            </a:r>
            <a:r>
              <a:rPr lang="en-US" dirty="0" err="1"/>
              <a:t>بسیار</a:t>
            </a:r>
            <a:r>
              <a:rPr lang="en-US" dirty="0"/>
              <a:t> </a:t>
            </a:r>
            <a:r>
              <a:rPr lang="en-US" dirty="0" err="1"/>
              <a:t>مهم</a:t>
            </a:r>
            <a:r>
              <a:rPr lang="en-US" dirty="0"/>
              <a:t> </a:t>
            </a:r>
            <a:r>
              <a:rPr lang="en-US" dirty="0" err="1"/>
              <a:t>هستند</a:t>
            </a:r>
            <a:r>
              <a:rPr lang="en-US" dirty="0"/>
              <a:t>، </a:t>
            </a:r>
            <a:r>
              <a:rPr lang="en-US" dirty="0" err="1"/>
              <a:t>بنابراین</a:t>
            </a:r>
            <a:r>
              <a:rPr lang="en-US" dirty="0"/>
              <a:t> </a:t>
            </a:r>
            <a:r>
              <a:rPr lang="en-US" dirty="0" err="1"/>
              <a:t>انتخاب</a:t>
            </a:r>
            <a:r>
              <a:rPr lang="en-US" dirty="0"/>
              <a:t> </a:t>
            </a:r>
            <a:r>
              <a:rPr lang="en-US" dirty="0" err="1"/>
              <a:t>روغن</a:t>
            </a:r>
            <a:r>
              <a:rPr lang="en-US" dirty="0"/>
              <a:t> </a:t>
            </a:r>
            <a:r>
              <a:rPr lang="en-US" dirty="0" err="1"/>
              <a:t>مناسب</a:t>
            </a:r>
            <a:r>
              <a:rPr lang="en-US" dirty="0"/>
              <a:t> </a:t>
            </a:r>
            <a:r>
              <a:rPr lang="en-US" dirty="0" err="1"/>
              <a:t>برای</a:t>
            </a:r>
            <a:r>
              <a:rPr lang="en-US" dirty="0"/>
              <a:t> </a:t>
            </a:r>
            <a:r>
              <a:rPr lang="en-US" dirty="0" err="1"/>
              <a:t>هر</a:t>
            </a:r>
            <a:r>
              <a:rPr lang="en-US" dirty="0"/>
              <a:t> </a:t>
            </a:r>
            <a:r>
              <a:rPr lang="en-US" dirty="0" err="1"/>
              <a:t>یک</a:t>
            </a:r>
            <a:r>
              <a:rPr lang="en-US" dirty="0"/>
              <a:t> </a:t>
            </a:r>
            <a:r>
              <a:rPr lang="en-US" dirty="0" err="1"/>
              <a:t>حیاتی</a:t>
            </a:r>
            <a:r>
              <a:rPr lang="en-US" dirty="0"/>
              <a:t> </a:t>
            </a:r>
            <a:r>
              <a:rPr lang="en-US" dirty="0" err="1"/>
              <a:t>است</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جمع‌بندی</a:t>
            </a:r>
          </a:p>
          <a:p>
            <a:r>
              <a:rPr lang="en-US"/>
              <a:t>•	آنالیز روغن هم تشخیص زودهنگام خرابی است، هم راهنمای اقدامات نگهداری.</a:t>
            </a:r>
          </a:p>
          <a:p>
            <a:r>
              <a:rPr lang="en-US"/>
              <a:t>تفسیر درست نتایج، نیازمند مقایسه با حدود مرجع، نگاه به روندها و شناخت تجهیز است. ±</a:t>
            </a:r>
          </a:p>
          <a:p>
            <a:r>
              <a:rPr lang="en-US"/>
              <a:t>•	ترکیب «اهمیت + روش تفسیر» یعنی: آنالیز روغن ابزاری کلیدی برای مدیریت هزینه و افزایش قابلیت اطمینان تجهیزات.</a:t>
            </a:r>
          </a:p>
          <a:p>
            <a:r>
              <a:rPr lang="en-US"/>
              <a:t>±</a:t>
            </a:r>
          </a:p>
          <a:p>
            <a:r>
              <a:rPr lang="en-US"/>
              <a:t>˚</a:t>
            </a:r>
          </a:p>
          <a:p>
            <a:endParaRPr lang="en-US"/>
          </a:p>
          <a:p>
            <a:r>
              <a:rPr lang="en-US"/>
              <a:t>±</a:t>
            </a:r>
          </a:p>
          <a:p>
            <a:endParaRPr lang="en-US"/>
          </a:p>
          <a:p>
            <a:r>
              <a:rPr lang="en-US"/>
              <a:t>https: //www.spectrosci.com/knowledge-center/techniques/viscosity</a:t>
            </a:r>
          </a:p>
          <a:p>
            <a:r>
              <a:rPr lang="en-US"/>
              <a:t>https: //www.machinerylubrication.com/Read/955/particle-counting-ferrous-density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fa-IR" dirty="0"/>
              <a:t>مقدار</a:t>
            </a:r>
            <a:r>
              <a:rPr lang="en-US" dirty="0"/>
              <a:t> </a:t>
            </a:r>
            <a:r>
              <a:rPr lang="en-US" dirty="0" err="1"/>
              <a:t>بار</a:t>
            </a:r>
            <a:r>
              <a:rPr lang="fa-IR" dirty="0"/>
              <a:t> در گیربکس ها باید از ویسکوزیته بالا استفاده کرد</a:t>
            </a:r>
            <a:br>
              <a:rPr lang="fa-IR" dirty="0"/>
            </a:br>
            <a:r>
              <a:rPr lang="fa-IR" dirty="0"/>
              <a:t>دما عامل بسیار مهمی است از روغن </a:t>
            </a:r>
            <a:r>
              <a:rPr lang="en-US" dirty="0" err="1"/>
              <a:t>مقاوم</a:t>
            </a:r>
            <a:r>
              <a:rPr lang="en-US" dirty="0"/>
              <a:t> </a:t>
            </a:r>
            <a:r>
              <a:rPr lang="en-US" dirty="0" err="1"/>
              <a:t>اکسیداسیون</a:t>
            </a:r>
            <a:r>
              <a:rPr lang="fa-IR" dirty="0"/>
              <a:t> مناسب</a:t>
            </a:r>
            <a:endParaRPr lang="en-US" dirty="0"/>
          </a:p>
          <a:p>
            <a:pPr algn="r" rtl="1"/>
            <a:r>
              <a:rPr lang="en-US" dirty="0" err="1"/>
              <a:t>سازگاری</a:t>
            </a:r>
            <a:r>
              <a:rPr lang="en-US" dirty="0"/>
              <a:t> </a:t>
            </a:r>
            <a:r>
              <a:rPr lang="en-US" dirty="0" err="1"/>
              <a:t>با</a:t>
            </a:r>
            <a:r>
              <a:rPr lang="en-US" dirty="0"/>
              <a:t> </a:t>
            </a:r>
            <a:r>
              <a:rPr lang="en-US" dirty="0" err="1"/>
              <a:t>مواد</a:t>
            </a:r>
            <a:r>
              <a:rPr lang="en-US" dirty="0"/>
              <a:t> </a:t>
            </a:r>
            <a:r>
              <a:rPr lang="en-US" dirty="0" err="1"/>
              <a:t>تجهیزات</a:t>
            </a:r>
            <a:r>
              <a:rPr lang="fa-IR" dirty="0"/>
              <a:t> مثل آب بند ها در هیدرولیک استرها</a:t>
            </a:r>
            <a:endParaRPr lang="en-US" dirty="0"/>
          </a:p>
          <a:p>
            <a:pPr algn="r" rtl="1"/>
            <a:r>
              <a:rPr lang="en-US" dirty="0" err="1"/>
              <a:t>فرکانس</a:t>
            </a:r>
            <a:r>
              <a:rPr lang="en-US" dirty="0"/>
              <a:t> </a:t>
            </a:r>
            <a:r>
              <a:rPr lang="en-US" dirty="0" err="1"/>
              <a:t>نگهداری</a:t>
            </a:r>
            <a:r>
              <a:rPr lang="en-US" dirty="0"/>
              <a:t> و </a:t>
            </a:r>
            <a:r>
              <a:rPr lang="en-US" dirty="0" err="1"/>
              <a:t>هزینه</a:t>
            </a:r>
            <a:r>
              <a:rPr lang="en-US" dirty="0"/>
              <a:t> , </a:t>
            </a:r>
            <a:r>
              <a:rPr lang="fa-IR" dirty="0"/>
              <a:t>سختی تعویض مثل گریس های پلی اوره در توربین های بادی</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9158735" y="990600"/>
            <a:ext cx="8114971" cy="0"/>
          </a:xfrm>
          <a:prstGeom prst="line">
            <a:avLst/>
          </a:prstGeom>
          <a:ln w="76200" cap="flat">
            <a:solidFill>
              <a:srgbClr val="0F4662"/>
            </a:solidFill>
            <a:prstDash val="solid"/>
            <a:headEnd type="none" w="sm" len="sm"/>
            <a:tailEnd type="none" w="sm" len="sm"/>
          </a:ln>
        </p:spPr>
      </p:sp>
      <p:sp>
        <p:nvSpPr>
          <p:cNvPr id="3" name="AutoShape 3"/>
          <p:cNvSpPr/>
          <p:nvPr/>
        </p:nvSpPr>
        <p:spPr>
          <a:xfrm>
            <a:off x="1043764" y="9296400"/>
            <a:ext cx="8114971" cy="0"/>
          </a:xfrm>
          <a:prstGeom prst="line">
            <a:avLst/>
          </a:prstGeom>
          <a:ln w="76200" cap="flat">
            <a:solidFill>
              <a:srgbClr val="0F4662"/>
            </a:solidFill>
            <a:prstDash val="solid"/>
            <a:headEnd type="none" w="sm" len="sm"/>
            <a:tailEnd type="none" w="sm" len="sm"/>
          </a:ln>
        </p:spPr>
      </p:sp>
      <p:sp>
        <p:nvSpPr>
          <p:cNvPr id="4" name="Freeform 4"/>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448612" y="2268196"/>
            <a:ext cx="5750608" cy="5750608"/>
          </a:xfrm>
          <a:custGeom>
            <a:avLst/>
            <a:gdLst/>
            <a:ahLst/>
            <a:cxnLst/>
            <a:rect l="l" t="t" r="r" b="b"/>
            <a:pathLst>
              <a:path w="5750608" h="5750608">
                <a:moveTo>
                  <a:pt x="0" y="0"/>
                </a:moveTo>
                <a:lnTo>
                  <a:pt x="5750608" y="0"/>
                </a:lnTo>
                <a:lnTo>
                  <a:pt x="5750608" y="5750608"/>
                </a:lnTo>
                <a:lnTo>
                  <a:pt x="0" y="5750608"/>
                </a:lnTo>
                <a:lnTo>
                  <a:pt x="0" y="0"/>
                </a:lnTo>
                <a:close/>
              </a:path>
            </a:pathLst>
          </a:custGeom>
          <a:blipFill>
            <a:blip r:embed="rId5"/>
            <a:stretch>
              <a:fillRect/>
            </a:stretch>
          </a:blipFill>
        </p:spPr>
      </p:sp>
      <p:sp>
        <p:nvSpPr>
          <p:cNvPr id="7" name="Freeform 7"/>
          <p:cNvSpPr/>
          <p:nvPr/>
        </p:nvSpPr>
        <p:spPr>
          <a:xfrm>
            <a:off x="1348338" y="807892"/>
            <a:ext cx="8901411" cy="8901411"/>
          </a:xfrm>
          <a:custGeom>
            <a:avLst/>
            <a:gdLst/>
            <a:ahLst/>
            <a:cxnLst/>
            <a:rect l="l" t="t" r="r" b="b"/>
            <a:pathLst>
              <a:path w="8901411" h="8901411">
                <a:moveTo>
                  <a:pt x="0" y="0"/>
                </a:moveTo>
                <a:lnTo>
                  <a:pt x="8901411" y="0"/>
                </a:lnTo>
                <a:lnTo>
                  <a:pt x="8901411" y="8901411"/>
                </a:lnTo>
                <a:lnTo>
                  <a:pt x="0" y="8901411"/>
                </a:lnTo>
                <a:lnTo>
                  <a:pt x="0" y="0"/>
                </a:lnTo>
                <a:close/>
              </a:path>
            </a:pathLst>
          </a:custGeom>
          <a:blipFill>
            <a:blip r:embed="rId6"/>
            <a:stretch>
              <a:fillRect/>
            </a:stretch>
          </a:blipFill>
        </p:spPr>
      </p:sp>
      <p:sp>
        <p:nvSpPr>
          <p:cNvPr id="8" name="TextBox 8"/>
          <p:cNvSpPr txBox="1"/>
          <p:nvPr/>
        </p:nvSpPr>
        <p:spPr>
          <a:xfrm>
            <a:off x="5664487" y="7869646"/>
            <a:ext cx="6988496" cy="564257"/>
          </a:xfrm>
          <a:prstGeom prst="rect">
            <a:avLst/>
          </a:prstGeom>
        </p:spPr>
        <p:txBody>
          <a:bodyPr lIns="0" tIns="0" rIns="0" bIns="0" rtlCol="0" anchor="t">
            <a:spAutoFit/>
          </a:bodyPr>
          <a:lstStyle/>
          <a:p>
            <a:pPr marL="0" lvl="0" indent="0" algn="ctr" rtl="1">
              <a:lnSpc>
                <a:spcPts val="4397"/>
              </a:lnSpc>
              <a:spcBef>
                <a:spcPct val="0"/>
              </a:spcBef>
            </a:pPr>
            <a:r>
              <a:rPr lang="fa-IR" sz="3141" dirty="0">
                <a:solidFill>
                  <a:srgbClr val="0F4662"/>
                </a:solidFill>
                <a:latin typeface="Quicksand"/>
                <a:ea typeface="Quicksand"/>
                <a:cs typeface="B Nazanin" panose="00000400000000000000" pitchFamily="2" charset="-78"/>
                <a:sym typeface="Quicksand"/>
              </a:rPr>
              <a:t>شهریور 1404</a:t>
            </a:r>
            <a:endParaRPr lang="en-US" sz="3141" dirty="0">
              <a:solidFill>
                <a:srgbClr val="0F4662"/>
              </a:solidFill>
              <a:latin typeface="Quicksand"/>
              <a:ea typeface="Quicksand"/>
              <a:cs typeface="B Nazanin" panose="00000400000000000000" pitchFamily="2" charset="-78"/>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028699" y="940160"/>
            <a:ext cx="16230600" cy="1154162"/>
          </a:xfrm>
          <a:prstGeom prst="rect">
            <a:avLst/>
          </a:prstGeom>
        </p:spPr>
        <p:txBody>
          <a:bodyPr lIns="0" tIns="0" rIns="0" bIns="0" rtlCol="0" anchor="t">
            <a:spAutoFit/>
          </a:bodyPr>
          <a:lstStyle/>
          <a:p>
            <a:pPr marL="0" lvl="0" indent="0" algn="ctr" rtl="1">
              <a:lnSpc>
                <a:spcPts val="8959"/>
              </a:lnSpc>
              <a:spcBef>
                <a:spcPct val="0"/>
              </a:spcBef>
            </a:pPr>
            <a:r>
              <a:rPr lang="ar-EG" sz="6399" b="1" dirty="0">
                <a:latin typeface="Nazanin Bold"/>
                <a:ea typeface="Nazanin Bold"/>
                <a:cs typeface="Nazanin Bold"/>
                <a:sym typeface="Nazanin Bold"/>
                <a:rtl/>
              </a:rPr>
              <a:t>طبقه‌بندی ویسکوزیته (</a:t>
            </a:r>
            <a:r>
              <a:rPr lang="en-US" sz="6399" b="1" dirty="0">
                <a:latin typeface="Nazanin Bold"/>
                <a:ea typeface="Nazanin Bold"/>
                <a:cs typeface="Nazanin Bold"/>
                <a:sym typeface="Nazanin Bold"/>
              </a:rPr>
              <a:t>ISO VG</a:t>
            </a:r>
            <a:r>
              <a:rPr lang="ar-EG" sz="6399" b="1" dirty="0">
                <a:latin typeface="Nazanin Bold"/>
                <a:ea typeface="Nazanin Bold"/>
                <a:cs typeface="Nazanin Bold"/>
                <a:sym typeface="Nazanin Bold"/>
                <a:rtl/>
              </a:rPr>
              <a:t>)</a:t>
            </a:r>
          </a:p>
        </p:txBody>
      </p:sp>
      <p:sp>
        <p:nvSpPr>
          <p:cNvPr id="3" name="TextBox 3"/>
          <p:cNvSpPr txBox="1"/>
          <p:nvPr/>
        </p:nvSpPr>
        <p:spPr>
          <a:xfrm>
            <a:off x="3816256" y="3945210"/>
            <a:ext cx="10655487" cy="3231654"/>
          </a:xfrm>
          <a:prstGeom prst="rect">
            <a:avLst/>
          </a:prstGeom>
        </p:spPr>
        <p:txBody>
          <a:bodyPr lIns="0" tIns="0" rIns="0" bIns="0" rtlCol="0" anchor="t">
            <a:spAutoFit/>
          </a:bodyPr>
          <a:lstStyle/>
          <a:p>
            <a:pPr marL="539749" lvl="1" indent="-269875" algn="ctr" rtl="1">
              <a:lnSpc>
                <a:spcPts val="4249"/>
              </a:lnSpc>
              <a:buFont typeface="Arial"/>
              <a:buChar char="•"/>
            </a:pPr>
            <a:r>
              <a:rPr lang="en-US" sz="2499" dirty="0">
                <a:latin typeface="Nazanin Light"/>
                <a:ea typeface="Nazanin Light"/>
                <a:cs typeface="Nazanin Light"/>
                <a:sym typeface="Nazanin Light"/>
              </a:rPr>
              <a:t>ISO VG (ISO Viscosity Grade)</a:t>
            </a:r>
            <a:r>
              <a:rPr lang="ar-EG" sz="2499" dirty="0">
                <a:latin typeface="Nazanin Light"/>
                <a:ea typeface="Nazanin Light"/>
                <a:cs typeface="Nazanin Light"/>
                <a:sym typeface="Nazanin Light"/>
                <a:rtl/>
              </a:rPr>
              <a:t>  یک سیستم بین‌المللی برای طبقه‌بندی روغن‌ها بر اساس ویسکوزیته کینماتیکی آن‌ها در دمای</a:t>
            </a:r>
            <a:r>
              <a:rPr lang="fa-IR" sz="2499" dirty="0">
                <a:latin typeface="Nazanin Light"/>
                <a:ea typeface="Nazanin Light"/>
                <a:cs typeface="Nazanin Light"/>
                <a:sym typeface="Nazanin Light"/>
                <a:rtl/>
              </a:rPr>
              <a:t> </a:t>
            </a:r>
            <a:r>
              <a:rPr lang="en-US" sz="2499" dirty="0">
                <a:latin typeface="Nazanin Light"/>
                <a:ea typeface="Nazanin Light"/>
                <a:cs typeface="Nazanin Light"/>
                <a:sym typeface="Nazanin Light"/>
              </a:rPr>
              <a:t>°C</a:t>
            </a:r>
            <a:r>
              <a:rPr lang="ar-EG" sz="2499" dirty="0">
                <a:latin typeface="Nazanin Light"/>
                <a:ea typeface="Nazanin Light"/>
                <a:cs typeface="Nazanin Light"/>
                <a:sym typeface="Nazanin Light"/>
                <a:rtl/>
              </a:rPr>
              <a:t> </a:t>
            </a:r>
            <a:r>
              <a:rPr lang="en-US" sz="2499" dirty="0">
                <a:latin typeface="Nazanin Light"/>
                <a:ea typeface="Nazanin Light"/>
                <a:cs typeface="Nazanin Light"/>
                <a:sym typeface="Nazanin Light"/>
              </a:rPr>
              <a:t>40</a:t>
            </a:r>
            <a:r>
              <a:rPr lang="ar-EG" sz="2499" dirty="0">
                <a:latin typeface="Nazanin Light"/>
                <a:ea typeface="Nazanin Light"/>
                <a:cs typeface="Nazanin Light"/>
                <a:sym typeface="Nazanin Light"/>
                <a:rtl/>
              </a:rPr>
              <a:t> است، که توسط </a:t>
            </a:r>
            <a:r>
              <a:rPr lang="ar-EG" sz="2499" u="none" strike="noStrike" dirty="0">
                <a:latin typeface="Nazanin Light"/>
                <a:ea typeface="Nazanin Light"/>
                <a:cs typeface="Nazanin Light"/>
                <a:sym typeface="Nazanin Light"/>
                <a:rtl/>
              </a:rPr>
              <a:t>استاندارد </a:t>
            </a:r>
            <a:r>
              <a:rPr lang="en-US" sz="2499" u="none" strike="noStrike" dirty="0">
                <a:latin typeface="Nazanin Light"/>
                <a:ea typeface="Nazanin Light"/>
                <a:cs typeface="Nazanin Light"/>
                <a:sym typeface="Nazanin Light"/>
              </a:rPr>
              <a:t>ISO 3448</a:t>
            </a:r>
            <a:r>
              <a:rPr lang="ar-EG" sz="2499" u="none" strike="noStrike" dirty="0">
                <a:latin typeface="Nazanin Light"/>
                <a:ea typeface="Nazanin Light"/>
                <a:cs typeface="Nazanin Light"/>
                <a:sym typeface="Nazanin Light"/>
                <a:rtl/>
              </a:rPr>
              <a:t> تعریف شده است.</a:t>
            </a:r>
          </a:p>
          <a:p>
            <a:pPr marL="539749" lvl="1" indent="-269875" algn="ctr" rtl="1">
              <a:lnSpc>
                <a:spcPts val="4249"/>
              </a:lnSpc>
              <a:buFont typeface="Arial"/>
              <a:buChar char="•"/>
            </a:pPr>
            <a:r>
              <a:rPr lang="ar-EG" sz="2499" u="none" strike="noStrike" dirty="0">
                <a:latin typeface="Nazanin Light"/>
                <a:ea typeface="Nazanin Light"/>
                <a:cs typeface="Nazanin Light"/>
                <a:sym typeface="Nazanin Light"/>
                <a:rtl/>
              </a:rPr>
              <a:t>در این سیستم، عدد </a:t>
            </a:r>
            <a:r>
              <a:rPr lang="en-US" sz="2499" u="none" strike="noStrike" dirty="0">
                <a:latin typeface="Nazanin Light"/>
                <a:ea typeface="Nazanin Light"/>
                <a:cs typeface="Nazanin Light"/>
                <a:sym typeface="Nazanin Light"/>
              </a:rPr>
              <a:t>ISO VG</a:t>
            </a:r>
            <a:r>
              <a:rPr lang="ar-EG" sz="2499" u="none" strike="noStrike" dirty="0">
                <a:latin typeface="Nazanin Light"/>
                <a:ea typeface="Nazanin Light"/>
                <a:cs typeface="Nazanin Light"/>
                <a:sym typeface="Nazanin Light"/>
                <a:rtl/>
              </a:rPr>
              <a:t> نشان‌دهنده ویسکوزیته میانگین روغن بر حسب سانتی‌استوک (</a:t>
            </a:r>
            <a:r>
              <a:rPr lang="en-US" sz="2499" u="none" strike="noStrike" dirty="0" err="1">
                <a:latin typeface="Nazanin Light"/>
                <a:ea typeface="Nazanin Light"/>
                <a:cs typeface="Nazanin Light"/>
                <a:sym typeface="Nazanin Light"/>
              </a:rPr>
              <a:t>cSt</a:t>
            </a:r>
            <a:r>
              <a:rPr lang="ar-EG" sz="2499" u="none" strike="noStrike" dirty="0">
                <a:latin typeface="Nazanin Light"/>
                <a:ea typeface="Nazanin Light"/>
                <a:cs typeface="Nazanin Light"/>
                <a:sym typeface="Nazanin Light"/>
                <a:rtl/>
              </a:rPr>
              <a:t>) در دمای </a:t>
            </a:r>
            <a:r>
              <a:rPr lang="en-US" sz="2499" u="none" strike="noStrike" dirty="0">
                <a:latin typeface="Nazanin Light"/>
                <a:ea typeface="Nazanin Light"/>
                <a:cs typeface="Nazanin Light"/>
                <a:sym typeface="Nazanin Light"/>
              </a:rPr>
              <a:t>40</a:t>
            </a:r>
            <a:r>
              <a:rPr lang="en-US" sz="2499" dirty="0">
                <a:latin typeface="Nazanin Light"/>
                <a:ea typeface="Nazanin Light"/>
                <a:cs typeface="Nazanin Light"/>
                <a:sym typeface="Nazanin Light"/>
              </a:rPr>
              <a:t> °C</a:t>
            </a:r>
            <a:r>
              <a:rPr lang="ar-EG" sz="2499" u="none" strike="noStrike" dirty="0">
                <a:latin typeface="Nazanin Light"/>
                <a:ea typeface="Nazanin Light"/>
                <a:cs typeface="Nazanin Light"/>
                <a:sym typeface="Nazanin Light"/>
                <a:rtl/>
              </a:rPr>
              <a:t> است، با یک محدوده تلورانس ±</a:t>
            </a:r>
            <a:r>
              <a:rPr lang="en-US" sz="2499" u="none" strike="noStrike" dirty="0">
                <a:latin typeface="Nazanin Light"/>
                <a:ea typeface="Nazanin Light"/>
                <a:cs typeface="Nazanin Light"/>
                <a:sym typeface="Nazanin Light"/>
              </a:rPr>
              <a:t>10</a:t>
            </a:r>
            <a:r>
              <a:rPr lang="ar-EG" sz="2499" u="none" strike="noStrike" dirty="0">
                <a:latin typeface="Nazanin Light"/>
                <a:ea typeface="Nazanin Light"/>
                <a:cs typeface="Nazanin Light"/>
                <a:sym typeface="Nazanin Light"/>
                <a:rtl/>
              </a:rPr>
              <a:t>%.</a:t>
            </a:r>
          </a:p>
          <a:p>
            <a:pPr marL="0" lvl="0" indent="0" algn="ctr" rtl="1">
              <a:lnSpc>
                <a:spcPts val="4249"/>
              </a:lnSpc>
            </a:pPr>
            <a:endParaRPr lang="ar-EG" sz="2499" u="none" strike="noStrike" dirty="0">
              <a:latin typeface="Nazanin Light"/>
              <a:ea typeface="Nazanin Light"/>
              <a:cs typeface="Nazanin Light"/>
              <a:sym typeface="Nazanin Light"/>
              <a:rtl/>
            </a:endParaRPr>
          </a:p>
        </p:txBody>
      </p:sp>
      <p:sp>
        <p:nvSpPr>
          <p:cNvPr id="4" name="AutoShape 4"/>
          <p:cNvSpPr/>
          <p:nvPr/>
        </p:nvSpPr>
        <p:spPr>
          <a:xfrm>
            <a:off x="5897880" y="3568974"/>
            <a:ext cx="6492240" cy="0"/>
          </a:xfrm>
          <a:prstGeom prst="line">
            <a:avLst/>
          </a:prstGeom>
          <a:ln w="76200" cap="flat">
            <a:solidFill>
              <a:srgbClr val="0F4662"/>
            </a:solidFill>
            <a:prstDash val="solid"/>
            <a:headEnd type="none" w="sm" len="sm"/>
            <a:tailEnd type="none" w="sm" len="sm"/>
          </a:ln>
        </p:spPr>
      </p:sp>
      <p:sp>
        <p:nvSpPr>
          <p:cNvPr id="5" name="AutoShape 5"/>
          <p:cNvSpPr/>
          <p:nvPr/>
        </p:nvSpPr>
        <p:spPr>
          <a:xfrm>
            <a:off x="5897880" y="7171009"/>
            <a:ext cx="6492240" cy="0"/>
          </a:xfrm>
          <a:prstGeom prst="line">
            <a:avLst/>
          </a:prstGeom>
          <a:ln w="76200" cap="flat">
            <a:solidFill>
              <a:srgbClr val="0F4662"/>
            </a:solidFill>
            <a:prstDash val="solid"/>
            <a:headEnd type="none" w="sm" len="sm"/>
            <a:tailEnd type="none" w="sm" len="sm"/>
          </a:ln>
        </p:spPr>
      </p:sp>
      <p:sp>
        <p:nvSpPr>
          <p:cNvPr id="6" name="Freeform 6"/>
          <p:cNvSpPr/>
          <p:nvPr/>
        </p:nvSpPr>
        <p:spPr>
          <a:xfrm>
            <a:off x="8304001" y="2470557"/>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8304001" y="8019527"/>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1" y="2964162"/>
            <a:ext cx="11301259" cy="5269212"/>
          </a:xfrm>
          <a:custGeom>
            <a:avLst/>
            <a:gdLst/>
            <a:ahLst/>
            <a:cxnLst/>
            <a:rect l="l" t="t" r="r" b="b"/>
            <a:pathLst>
              <a:path w="11301259" h="5269212">
                <a:moveTo>
                  <a:pt x="0" y="0"/>
                </a:moveTo>
                <a:lnTo>
                  <a:pt x="11301258" y="0"/>
                </a:lnTo>
                <a:lnTo>
                  <a:pt x="11301258" y="5269212"/>
                </a:lnTo>
                <a:lnTo>
                  <a:pt x="0" y="5269212"/>
                </a:lnTo>
                <a:lnTo>
                  <a:pt x="0" y="0"/>
                </a:lnTo>
                <a:close/>
              </a:path>
            </a:pathLst>
          </a:custGeom>
          <a:blipFill>
            <a:blip r:embed="rId3"/>
            <a:stretch>
              <a:fillRect/>
            </a:stretch>
          </a:blipFill>
        </p:spPr>
      </p:sp>
      <p:sp>
        <p:nvSpPr>
          <p:cNvPr id="3" name="TextBox 3"/>
          <p:cNvSpPr txBox="1"/>
          <p:nvPr/>
        </p:nvSpPr>
        <p:spPr>
          <a:xfrm>
            <a:off x="1028700" y="600075"/>
            <a:ext cx="15891657" cy="2762312"/>
          </a:xfrm>
          <a:prstGeom prst="rect">
            <a:avLst/>
          </a:prstGeom>
        </p:spPr>
        <p:txBody>
          <a:bodyPr lIns="0" tIns="0" rIns="0" bIns="0" rtlCol="0" anchor="t">
            <a:spAutoFit/>
          </a:bodyPr>
          <a:lstStyle/>
          <a:p>
            <a:pPr algn="ctr" rtl="1">
              <a:lnSpc>
                <a:spcPts val="4929"/>
              </a:lnSpc>
            </a:pPr>
            <a:r>
              <a:rPr lang="ar-EG" sz="2899" b="1">
                <a:solidFill>
                  <a:srgbClr val="0F4662"/>
                </a:solidFill>
                <a:latin typeface="Nazanin Bold"/>
                <a:ea typeface="Nazanin Bold"/>
                <a:cs typeface="Nazanin Bold"/>
                <a:sym typeface="Nazanin Bold"/>
                <a:rtl/>
              </a:rPr>
              <a:t>نمونه </a:t>
            </a:r>
            <a:r>
              <a:rPr lang="en-US" sz="2899" b="1">
                <a:solidFill>
                  <a:srgbClr val="0F4662"/>
                </a:solidFill>
                <a:latin typeface="Nazanin Bold"/>
                <a:ea typeface="Nazanin Bold"/>
                <a:cs typeface="Nazanin Bold"/>
                <a:sym typeface="Nazanin Bold"/>
              </a:rPr>
              <a:t>4</a:t>
            </a:r>
          </a:p>
          <a:p>
            <a:pPr algn="ctr" rtl="1">
              <a:lnSpc>
                <a:spcPts val="6799"/>
              </a:lnSpc>
            </a:pPr>
            <a:r>
              <a:rPr lang="ar-EG" sz="3999" b="1">
                <a:solidFill>
                  <a:srgbClr val="0F4662"/>
                </a:solidFill>
                <a:latin typeface="Nazanin Bold"/>
                <a:ea typeface="Nazanin Bold"/>
                <a:cs typeface="Nazanin Bold"/>
                <a:sym typeface="Nazanin Bold"/>
                <a:rtl/>
              </a:rPr>
              <a:t>روغن موتور دیزلی</a:t>
            </a:r>
          </a:p>
          <a:p>
            <a:pPr marL="0" lvl="0" indent="0" algn="ctr" rtl="1">
              <a:lnSpc>
                <a:spcPts val="8839"/>
              </a:lnSpc>
            </a:pPr>
            <a:endParaRPr lang="ar-EG" sz="3999" b="1">
              <a:solidFill>
                <a:srgbClr val="0F4662"/>
              </a:solidFill>
              <a:latin typeface="Nazanin Bold"/>
              <a:ea typeface="Nazanin Bold"/>
              <a:cs typeface="Nazanin Bold"/>
              <a:sym typeface="Nazanin Bold"/>
              <a:rt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1" y="2920663"/>
            <a:ext cx="11301259" cy="5297465"/>
          </a:xfrm>
          <a:custGeom>
            <a:avLst/>
            <a:gdLst/>
            <a:ahLst/>
            <a:cxnLst/>
            <a:rect l="l" t="t" r="r" b="b"/>
            <a:pathLst>
              <a:path w="11301259" h="5297465">
                <a:moveTo>
                  <a:pt x="0" y="0"/>
                </a:moveTo>
                <a:lnTo>
                  <a:pt x="11301258" y="0"/>
                </a:lnTo>
                <a:lnTo>
                  <a:pt x="11301258" y="5297465"/>
                </a:lnTo>
                <a:lnTo>
                  <a:pt x="0" y="5297465"/>
                </a:lnTo>
                <a:lnTo>
                  <a:pt x="0" y="0"/>
                </a:lnTo>
                <a:close/>
              </a:path>
            </a:pathLst>
          </a:custGeom>
          <a:blipFill>
            <a:blip r:embed="rId3"/>
            <a:stretch>
              <a:fillRect/>
            </a:stretch>
          </a:blipFill>
        </p:spPr>
      </p:sp>
      <p:sp>
        <p:nvSpPr>
          <p:cNvPr id="3" name="TextBox 3"/>
          <p:cNvSpPr txBox="1"/>
          <p:nvPr/>
        </p:nvSpPr>
        <p:spPr>
          <a:xfrm>
            <a:off x="1028700" y="600075"/>
            <a:ext cx="15891657" cy="2841747"/>
          </a:xfrm>
          <a:prstGeom prst="rect">
            <a:avLst/>
          </a:prstGeom>
        </p:spPr>
        <p:txBody>
          <a:bodyPr lIns="0" tIns="0" rIns="0" bIns="0" rtlCol="0" anchor="t">
            <a:spAutoFit/>
          </a:bodyPr>
          <a:lstStyle/>
          <a:p>
            <a:pPr algn="ctr" rtl="1">
              <a:lnSpc>
                <a:spcPts val="4929"/>
              </a:lnSpc>
            </a:pPr>
            <a:r>
              <a:rPr lang="ar-EG" sz="2899" b="1">
                <a:solidFill>
                  <a:srgbClr val="0F4662"/>
                </a:solidFill>
                <a:latin typeface="Nazanin Bold"/>
                <a:ea typeface="Nazanin Bold"/>
                <a:cs typeface="Nazanin Bold"/>
                <a:sym typeface="Nazanin Bold"/>
                <a:rtl/>
              </a:rPr>
              <a:t>نمونه </a:t>
            </a:r>
            <a:r>
              <a:rPr lang="en-US" sz="2899" b="1">
                <a:solidFill>
                  <a:srgbClr val="0F4662"/>
                </a:solidFill>
                <a:latin typeface="Nazanin Bold"/>
                <a:ea typeface="Nazanin Bold"/>
                <a:cs typeface="Nazanin Bold"/>
                <a:sym typeface="Nazanin Bold"/>
              </a:rPr>
              <a:t>5</a:t>
            </a:r>
          </a:p>
          <a:p>
            <a:pPr algn="ctr" rtl="1">
              <a:lnSpc>
                <a:spcPts val="6289"/>
              </a:lnSpc>
            </a:pPr>
            <a:r>
              <a:rPr lang="ar-EG" sz="3699" b="1">
                <a:solidFill>
                  <a:srgbClr val="0F4662"/>
                </a:solidFill>
                <a:latin typeface="Nazanin Bold"/>
                <a:ea typeface="Nazanin Bold"/>
                <a:cs typeface="Nazanin Bold"/>
                <a:sym typeface="Nazanin Bold"/>
                <a:rtl/>
              </a:rPr>
              <a:t> اضافه کردن روغن نامناسب</a:t>
            </a:r>
          </a:p>
          <a:p>
            <a:pPr marL="0" lvl="0" indent="0" algn="ctr" rtl="1">
              <a:lnSpc>
                <a:spcPts val="10199"/>
              </a:lnSpc>
            </a:pPr>
            <a:endParaRPr lang="ar-EG" sz="3699" b="1">
              <a:solidFill>
                <a:srgbClr val="0F4662"/>
              </a:solidFill>
              <a:latin typeface="Nazanin Bold"/>
              <a:ea typeface="Nazanin Bold"/>
              <a:cs typeface="Nazanin Bold"/>
              <a:sym typeface="Nazanin Bold"/>
              <a:rt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3442710" y="3369664"/>
            <a:ext cx="11402580" cy="2808461"/>
          </a:xfrm>
          <a:prstGeom prst="rect">
            <a:avLst/>
          </a:prstGeom>
        </p:spPr>
        <p:txBody>
          <a:bodyPr lIns="0" tIns="0" rIns="0" bIns="0" rtlCol="0" anchor="t">
            <a:spAutoFit/>
          </a:bodyPr>
          <a:lstStyle/>
          <a:p>
            <a:pPr marL="0" lvl="0" indent="0" algn="ctr">
              <a:lnSpc>
                <a:spcPts val="26009"/>
              </a:lnSpc>
              <a:spcBef>
                <a:spcPct val="0"/>
              </a:spcBef>
            </a:pPr>
            <a:r>
              <a:rPr lang="fa-IR" sz="8000" b="1" i="1" dirty="0">
                <a:solidFill>
                  <a:srgbClr val="0F4662"/>
                </a:solidFill>
                <a:latin typeface="Nazanin Bold" panose="020B0604020202020204" charset="-78"/>
                <a:ea typeface="Cormorant Garamond Bold Italics"/>
                <a:cs typeface="Nazanin Bold" panose="020B0604020202020204" charset="-78"/>
                <a:sym typeface="Cormorant Garamond Bold Italics"/>
              </a:rPr>
              <a:t>خسته نباشید</a:t>
            </a:r>
            <a:endParaRPr lang="en-US" sz="8000" b="1" i="1" dirty="0">
              <a:solidFill>
                <a:srgbClr val="0F4662"/>
              </a:solidFill>
              <a:latin typeface="Nazanin Bold" panose="020B0604020202020204" charset="-78"/>
              <a:ea typeface="Cormorant Garamond Bold Italics"/>
              <a:cs typeface="Nazanin Bold" panose="020B0604020202020204" charset="-78"/>
              <a:sym typeface="Cormorant Garamond Bold Italics"/>
            </a:endParaRPr>
          </a:p>
        </p:txBody>
      </p:sp>
      <p:sp>
        <p:nvSpPr>
          <p:cNvPr id="3" name="AutoShape 3"/>
          <p:cNvSpPr/>
          <p:nvPr/>
        </p:nvSpPr>
        <p:spPr>
          <a:xfrm>
            <a:off x="5897880" y="2215083"/>
            <a:ext cx="6492240" cy="0"/>
          </a:xfrm>
          <a:prstGeom prst="line">
            <a:avLst/>
          </a:prstGeom>
          <a:ln w="76200" cap="flat">
            <a:solidFill>
              <a:srgbClr val="0F4662"/>
            </a:solidFill>
            <a:prstDash val="solid"/>
            <a:headEnd type="none" w="sm" len="sm"/>
            <a:tailEnd type="none" w="sm" len="sm"/>
          </a:ln>
        </p:spPr>
      </p:sp>
      <p:sp>
        <p:nvSpPr>
          <p:cNvPr id="4" name="Freeform 4"/>
          <p:cNvSpPr/>
          <p:nvPr/>
        </p:nvSpPr>
        <p:spPr>
          <a:xfrm>
            <a:off x="8304001" y="1116666"/>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AutoShape 5"/>
          <p:cNvSpPr/>
          <p:nvPr/>
        </p:nvSpPr>
        <p:spPr>
          <a:xfrm>
            <a:off x="5897880" y="8159883"/>
            <a:ext cx="6492240" cy="0"/>
          </a:xfrm>
          <a:prstGeom prst="line">
            <a:avLst/>
          </a:prstGeom>
          <a:ln w="76200" cap="flat">
            <a:solidFill>
              <a:srgbClr val="0F4662"/>
            </a:solidFill>
            <a:prstDash val="solid"/>
            <a:headEnd type="none" w="sm" len="sm"/>
            <a:tailEnd type="none" w="sm" len="sm"/>
          </a:ln>
        </p:spPr>
      </p:sp>
      <p:sp>
        <p:nvSpPr>
          <p:cNvPr id="6" name="Freeform 6"/>
          <p:cNvSpPr/>
          <p:nvPr/>
        </p:nvSpPr>
        <p:spPr>
          <a:xfrm>
            <a:off x="8304001" y="90084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5897880" y="2127117"/>
            <a:ext cx="6492240" cy="0"/>
          </a:xfrm>
          <a:prstGeom prst="line">
            <a:avLst/>
          </a:prstGeom>
          <a:ln w="76200" cap="flat">
            <a:solidFill>
              <a:srgbClr val="0F4662"/>
            </a:solidFill>
            <a:prstDash val="solid"/>
            <a:headEnd type="none" w="sm" len="sm"/>
            <a:tailEnd type="none" w="sm" len="sm"/>
          </a:ln>
        </p:spPr>
      </p:sp>
      <p:sp>
        <p:nvSpPr>
          <p:cNvPr id="3" name="AutoShape 3"/>
          <p:cNvSpPr/>
          <p:nvPr/>
        </p:nvSpPr>
        <p:spPr>
          <a:xfrm>
            <a:off x="5897880" y="8159883"/>
            <a:ext cx="6492240" cy="0"/>
          </a:xfrm>
          <a:prstGeom prst="line">
            <a:avLst/>
          </a:prstGeom>
          <a:ln w="76200" cap="flat">
            <a:solidFill>
              <a:srgbClr val="0F4662"/>
            </a:solidFill>
            <a:prstDash val="solid"/>
            <a:headEnd type="none" w="sm" len="sm"/>
            <a:tailEnd type="none" w="sm" len="sm"/>
          </a:ln>
        </p:spPr>
      </p:sp>
      <p:sp>
        <p:nvSpPr>
          <p:cNvPr id="4" name="Freeform 4"/>
          <p:cNvSpPr/>
          <p:nvPr/>
        </p:nvSpPr>
        <p:spPr>
          <a:xfrm>
            <a:off x="8304001" y="10287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8304001" y="90084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846036" y="2270498"/>
            <a:ext cx="8595928" cy="5746003"/>
          </a:xfrm>
          <a:custGeom>
            <a:avLst/>
            <a:gdLst/>
            <a:ahLst/>
            <a:cxnLst/>
            <a:rect l="l" t="t" r="r" b="b"/>
            <a:pathLst>
              <a:path w="8595928" h="5746003">
                <a:moveTo>
                  <a:pt x="0" y="0"/>
                </a:moveTo>
                <a:lnTo>
                  <a:pt x="8595928" y="0"/>
                </a:lnTo>
                <a:lnTo>
                  <a:pt x="8595928" y="5746004"/>
                </a:lnTo>
                <a:lnTo>
                  <a:pt x="0" y="5746004"/>
                </a:lnTo>
                <a:lnTo>
                  <a:pt x="0" y="0"/>
                </a:lnTo>
                <a:close/>
              </a:path>
            </a:pathLst>
          </a:custGeom>
          <a:blipFill>
            <a:blip r:embed="rId5"/>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028699" y="1612983"/>
            <a:ext cx="16230600" cy="1297364"/>
          </a:xfrm>
          <a:prstGeom prst="rect">
            <a:avLst/>
          </a:prstGeom>
        </p:spPr>
        <p:txBody>
          <a:bodyPr lIns="0" tIns="0" rIns="0" bIns="0" rtlCol="0" anchor="t">
            <a:spAutoFit/>
          </a:bodyPr>
          <a:lstStyle/>
          <a:p>
            <a:pPr marL="0" lvl="0" indent="0" algn="ctr" rtl="1">
              <a:lnSpc>
                <a:spcPts val="6720"/>
              </a:lnSpc>
              <a:spcBef>
                <a:spcPct val="0"/>
              </a:spcBef>
            </a:pPr>
            <a:r>
              <a:rPr lang="ar-EG" sz="4800" b="1" dirty="0">
                <a:solidFill>
                  <a:srgbClr val="0F4662"/>
                </a:solidFill>
                <a:latin typeface="Nazanin Bold"/>
                <a:ea typeface="Nazanin Bold"/>
                <a:cs typeface="Nazanin Bold"/>
                <a:sym typeface="Nazanin Bold"/>
                <a:rtl/>
              </a:rPr>
              <a:t>دسته‌بندی استانداردهای مورد استفاده در روانکارها</a:t>
            </a:r>
          </a:p>
        </p:txBody>
      </p:sp>
      <p:sp>
        <p:nvSpPr>
          <p:cNvPr id="3" name="TextBox 3"/>
          <p:cNvSpPr txBox="1"/>
          <p:nvPr/>
        </p:nvSpPr>
        <p:spPr>
          <a:xfrm>
            <a:off x="3211133" y="3887461"/>
            <a:ext cx="11260611" cy="3770263"/>
          </a:xfrm>
          <a:prstGeom prst="rect">
            <a:avLst/>
          </a:prstGeom>
        </p:spPr>
        <p:txBody>
          <a:bodyPr lIns="0" tIns="0" rIns="0" bIns="0" rtlCol="0" anchor="t">
            <a:spAutoFit/>
          </a:bodyPr>
          <a:lstStyle/>
          <a:p>
            <a:pPr algn="r" rtl="1">
              <a:lnSpc>
                <a:spcPts val="4929"/>
              </a:lnSpc>
            </a:pPr>
            <a:r>
              <a:rPr lang="en-US" sz="2899" dirty="0">
                <a:solidFill>
                  <a:srgbClr val="0F4662"/>
                </a:solidFill>
                <a:latin typeface="Nazanin Light"/>
                <a:ea typeface="Nazanin Light"/>
                <a:cs typeface="Nazanin Light"/>
                <a:sym typeface="Nazanin Light"/>
              </a:rPr>
              <a:t>１</a:t>
            </a:r>
            <a:r>
              <a:rPr lang="ar-EG" sz="2899" dirty="0">
                <a:solidFill>
                  <a:srgbClr val="0F4662"/>
                </a:solidFill>
                <a:latin typeface="Nazanin Light"/>
                <a:ea typeface="Nazanin Light"/>
                <a:cs typeface="Nazanin Light"/>
                <a:sym typeface="Nazanin Light"/>
                <a:rtl/>
              </a:rPr>
              <a:t>.استانداردهای ویژگی محصول (</a:t>
            </a:r>
            <a:r>
              <a:rPr lang="en-US" sz="2899" b="1" dirty="0">
                <a:solidFill>
                  <a:srgbClr val="0F4662"/>
                </a:solidFill>
                <a:latin typeface="Nazanin Bold"/>
                <a:ea typeface="Nazanin Bold"/>
                <a:cs typeface="Nazanin Bold"/>
                <a:sym typeface="Nazanin Bold"/>
              </a:rPr>
              <a:t>Product Specification Standards</a:t>
            </a:r>
            <a:r>
              <a:rPr lang="ar-EG" sz="2899" dirty="0">
                <a:solidFill>
                  <a:srgbClr val="0F4662"/>
                </a:solidFill>
                <a:latin typeface="Nazanin Light"/>
                <a:ea typeface="Nazanin Light"/>
                <a:cs typeface="Nazanin Light"/>
                <a:sym typeface="Nazanin Light"/>
                <a:rtl/>
              </a:rPr>
              <a:t>)</a:t>
            </a:r>
            <a:endParaRPr lang="en-US" sz="2899" dirty="0">
              <a:solidFill>
                <a:srgbClr val="0F4662"/>
              </a:solidFill>
              <a:latin typeface="Nazanin Light"/>
              <a:ea typeface="Nazanin Light"/>
              <a:cs typeface="Nazanin Light"/>
              <a:sym typeface="Nazanin Light"/>
              <a:rtl/>
            </a:endParaRPr>
          </a:p>
          <a:p>
            <a:pPr algn="r" rtl="1">
              <a:lnSpc>
                <a:spcPts val="4929"/>
              </a:lnSpc>
            </a:pPr>
            <a:endParaRPr lang="ar-EG" sz="2899" dirty="0">
              <a:solidFill>
                <a:srgbClr val="0F4662"/>
              </a:solidFill>
              <a:latin typeface="Nazanin Light"/>
              <a:ea typeface="Nazanin Light"/>
              <a:cs typeface="Nazanin Light"/>
              <a:sym typeface="Nazanin Light"/>
              <a:rtl/>
            </a:endParaRPr>
          </a:p>
          <a:p>
            <a:pPr algn="r" rtl="1">
              <a:lnSpc>
                <a:spcPts val="4929"/>
              </a:lnSpc>
            </a:pPr>
            <a:r>
              <a:rPr lang="en-US" sz="2899" dirty="0">
                <a:solidFill>
                  <a:srgbClr val="0F4662"/>
                </a:solidFill>
                <a:latin typeface="Nazanin Light"/>
                <a:ea typeface="Nazanin Light"/>
                <a:cs typeface="Nazanin Light"/>
                <a:sym typeface="Nazanin Light"/>
              </a:rPr>
              <a:t>２</a:t>
            </a:r>
            <a:r>
              <a:rPr lang="ar-EG" sz="2899" dirty="0">
                <a:solidFill>
                  <a:srgbClr val="0F4662"/>
                </a:solidFill>
                <a:latin typeface="Nazanin Light"/>
                <a:ea typeface="Nazanin Light"/>
                <a:cs typeface="Nazanin Light"/>
                <a:sym typeface="Nazanin Light"/>
                <a:rtl/>
              </a:rPr>
              <a:t>.مشخصات سازندگان تجهیزات (</a:t>
            </a:r>
            <a:r>
              <a:rPr lang="en-US" sz="2899" b="1" dirty="0">
                <a:solidFill>
                  <a:srgbClr val="0F4662"/>
                </a:solidFill>
                <a:latin typeface="Nazanin Bold"/>
                <a:ea typeface="Nazanin Bold"/>
                <a:cs typeface="Nazanin Bold"/>
                <a:sym typeface="Nazanin Bold"/>
              </a:rPr>
              <a:t>OEM</a:t>
            </a:r>
            <a:r>
              <a:rPr lang="ar-EG" sz="2899" dirty="0">
                <a:solidFill>
                  <a:srgbClr val="0F4662"/>
                </a:solidFill>
                <a:latin typeface="Nazanin Light"/>
                <a:ea typeface="Nazanin Light"/>
                <a:cs typeface="Nazanin Light"/>
                <a:sym typeface="Nazanin Light"/>
                <a:rtl/>
              </a:rPr>
              <a:t>)</a:t>
            </a:r>
            <a:endParaRPr lang="en-US" sz="2899" dirty="0">
              <a:solidFill>
                <a:srgbClr val="0F4662"/>
              </a:solidFill>
              <a:latin typeface="Nazanin Light"/>
              <a:ea typeface="Nazanin Light"/>
              <a:cs typeface="Nazanin Light"/>
              <a:sym typeface="Nazanin Light"/>
              <a:rtl/>
            </a:endParaRPr>
          </a:p>
          <a:p>
            <a:pPr algn="r" rtl="1">
              <a:lnSpc>
                <a:spcPts val="4929"/>
              </a:lnSpc>
            </a:pPr>
            <a:endParaRPr lang="ar-EG" sz="2899" dirty="0">
              <a:solidFill>
                <a:srgbClr val="0F4662"/>
              </a:solidFill>
              <a:latin typeface="Nazanin Light"/>
              <a:ea typeface="Nazanin Light"/>
              <a:cs typeface="Nazanin Light"/>
              <a:sym typeface="Nazanin Light"/>
              <a:rtl/>
            </a:endParaRPr>
          </a:p>
          <a:p>
            <a:pPr algn="r" rtl="1">
              <a:lnSpc>
                <a:spcPts val="4929"/>
              </a:lnSpc>
            </a:pPr>
            <a:r>
              <a:rPr lang="en-US" sz="2899" u="none" strike="noStrike" dirty="0">
                <a:solidFill>
                  <a:srgbClr val="0F4662"/>
                </a:solidFill>
                <a:latin typeface="Nazanin Light"/>
                <a:ea typeface="Nazanin Light"/>
                <a:cs typeface="Nazanin Light"/>
                <a:sym typeface="Nazanin Light"/>
              </a:rPr>
              <a:t>３</a:t>
            </a:r>
            <a:r>
              <a:rPr lang="ar-EG" sz="2899" u="none" strike="noStrike" dirty="0">
                <a:solidFill>
                  <a:srgbClr val="0F4662"/>
                </a:solidFill>
                <a:latin typeface="Nazanin Light"/>
                <a:ea typeface="Nazanin Light"/>
                <a:cs typeface="Nazanin Light"/>
                <a:sym typeface="Nazanin Light"/>
                <a:rtl/>
              </a:rPr>
              <a:t>.استانداردهای روش آزمون (</a:t>
            </a:r>
            <a:r>
              <a:rPr lang="en-US" sz="2899" b="1" u="none" strike="noStrike" dirty="0">
                <a:solidFill>
                  <a:srgbClr val="0F4662"/>
                </a:solidFill>
                <a:latin typeface="Nazanin Bold"/>
                <a:ea typeface="Nazanin Bold"/>
                <a:cs typeface="Nazanin Bold"/>
                <a:sym typeface="Nazanin Bold"/>
              </a:rPr>
              <a:t>Test Method Standards</a:t>
            </a:r>
            <a:r>
              <a:rPr lang="ar-EG" sz="2899" u="none" strike="noStrike" dirty="0">
                <a:solidFill>
                  <a:srgbClr val="0F4662"/>
                </a:solidFill>
                <a:latin typeface="Nazanin Light"/>
                <a:ea typeface="Nazanin Light"/>
                <a:cs typeface="Nazanin Light"/>
                <a:sym typeface="Nazanin Light"/>
                <a:rtl/>
              </a:rPr>
              <a:t>)</a:t>
            </a:r>
          </a:p>
          <a:p>
            <a:pPr marL="0" lvl="0" indent="0" algn="l">
              <a:lnSpc>
                <a:spcPts val="4929"/>
              </a:lnSpc>
            </a:pPr>
            <a:endParaRPr lang="ar-EG" sz="2899" u="none" strike="noStrike" dirty="0">
              <a:solidFill>
                <a:srgbClr val="0F4662"/>
              </a:solidFill>
              <a:latin typeface="Nazanin Light"/>
              <a:ea typeface="Nazanin Light"/>
              <a:cs typeface="Nazanin Light"/>
              <a:sym typeface="Nazanin Light"/>
              <a:rtl/>
            </a:endParaRPr>
          </a:p>
        </p:txBody>
      </p:sp>
      <p:sp>
        <p:nvSpPr>
          <p:cNvPr id="4" name="Freeform 4"/>
          <p:cNvSpPr/>
          <p:nvPr/>
        </p:nvSpPr>
        <p:spPr>
          <a:xfrm>
            <a:off x="8304001" y="856290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4" name="Group 4"/>
          <p:cNvGrpSpPr/>
          <p:nvPr/>
        </p:nvGrpSpPr>
        <p:grpSpPr>
          <a:xfrm>
            <a:off x="8449761" y="0"/>
            <a:ext cx="9838239" cy="10287000"/>
            <a:chOff x="0" y="0"/>
            <a:chExt cx="2591141" cy="2709333"/>
          </a:xfrm>
        </p:grpSpPr>
        <p:sp>
          <p:nvSpPr>
            <p:cNvPr id="5" name="Freeform 5"/>
            <p:cNvSpPr/>
            <p:nvPr/>
          </p:nvSpPr>
          <p:spPr>
            <a:xfrm>
              <a:off x="0" y="0"/>
              <a:ext cx="2591141" cy="2709333"/>
            </a:xfrm>
            <a:custGeom>
              <a:avLst/>
              <a:gdLst/>
              <a:ahLst/>
              <a:cxnLst/>
              <a:rect l="l" t="t" r="r" b="b"/>
              <a:pathLst>
                <a:path w="2591141" h="2709333">
                  <a:moveTo>
                    <a:pt x="0" y="0"/>
                  </a:moveTo>
                  <a:lnTo>
                    <a:pt x="2591141" y="0"/>
                  </a:lnTo>
                  <a:lnTo>
                    <a:pt x="2591141" y="2709333"/>
                  </a:lnTo>
                  <a:lnTo>
                    <a:pt x="0" y="2709333"/>
                  </a:lnTo>
                  <a:close/>
                </a:path>
              </a:pathLst>
            </a:custGeom>
            <a:solidFill>
              <a:srgbClr val="DBE5EA"/>
            </a:solidFill>
          </p:spPr>
        </p:sp>
        <p:sp>
          <p:nvSpPr>
            <p:cNvPr id="6" name="TextBox 6"/>
            <p:cNvSpPr txBox="1"/>
            <p:nvPr/>
          </p:nvSpPr>
          <p:spPr>
            <a:xfrm>
              <a:off x="0" y="-123825"/>
              <a:ext cx="2591141" cy="2833158"/>
            </a:xfrm>
            <a:prstGeom prst="rect">
              <a:avLst/>
            </a:prstGeom>
          </p:spPr>
          <p:txBody>
            <a:bodyPr lIns="50800" tIns="50800" rIns="50800" bIns="50800" rtlCol="0" anchor="ctr"/>
            <a:lstStyle/>
            <a:p>
              <a:pPr algn="ctr">
                <a:lnSpc>
                  <a:spcPts val="4079"/>
                </a:lnSpc>
              </a:pPr>
              <a:endParaRPr/>
            </a:p>
          </p:txBody>
        </p:sp>
      </p:grpSp>
      <p:sp>
        <p:nvSpPr>
          <p:cNvPr id="7" name="TextBox 7"/>
          <p:cNvSpPr txBox="1"/>
          <p:nvPr/>
        </p:nvSpPr>
        <p:spPr>
          <a:xfrm>
            <a:off x="-2276036" y="4498057"/>
            <a:ext cx="9480749" cy="820738"/>
          </a:xfrm>
          <a:prstGeom prst="rect">
            <a:avLst/>
          </a:prstGeom>
        </p:spPr>
        <p:txBody>
          <a:bodyPr lIns="0" tIns="0" rIns="0" bIns="0" rtlCol="0" anchor="t">
            <a:spAutoFit/>
          </a:bodyPr>
          <a:lstStyle/>
          <a:p>
            <a:pPr marL="0" lvl="0" indent="0" algn="just" rtl="1">
              <a:lnSpc>
                <a:spcPts val="6440"/>
              </a:lnSpc>
              <a:spcBef>
                <a:spcPct val="0"/>
              </a:spcBef>
            </a:pPr>
            <a:r>
              <a:rPr lang="ar-EG" sz="4600" b="1" i="1" dirty="0">
                <a:solidFill>
                  <a:srgbClr val="0F4662"/>
                </a:solidFill>
                <a:latin typeface="Nazanin Bold" panose="020B0604020202020204" charset="-78"/>
                <a:ea typeface="Cormorant Garamond Bold Italics"/>
                <a:cs typeface="Nazanin Bold" panose="020B0604020202020204" charset="-78"/>
                <a:sym typeface="Cormorant Garamond Bold Italics"/>
                <a:rtl/>
              </a:rPr>
              <a:t>خلاصه فصل اول</a:t>
            </a:r>
          </a:p>
        </p:txBody>
      </p:sp>
      <p:sp>
        <p:nvSpPr>
          <p:cNvPr id="8" name="TextBox 8"/>
          <p:cNvSpPr txBox="1"/>
          <p:nvPr/>
        </p:nvSpPr>
        <p:spPr>
          <a:xfrm>
            <a:off x="8822092" y="2373370"/>
            <a:ext cx="9093577" cy="6232526"/>
          </a:xfrm>
          <a:prstGeom prst="rect">
            <a:avLst/>
          </a:prstGeom>
        </p:spPr>
        <p:txBody>
          <a:bodyPr lIns="0" tIns="0" rIns="0" bIns="0" rtlCol="0" anchor="t">
            <a:spAutoFit/>
          </a:bodyPr>
          <a:lstStyle/>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روانکارها از ترکیب روغن پایه و مواد افزودنی تشکیل شده‌اند.</a:t>
            </a:r>
          </a:p>
          <a:p>
            <a:pPr algn="r" rtl="1">
              <a:lnSpc>
                <a:spcPts val="4759"/>
              </a:lnSpc>
            </a:pPr>
            <a:endParaRPr lang="ar-EG" sz="2799">
              <a:solidFill>
                <a:srgbClr val="0F4662"/>
              </a:solidFill>
              <a:latin typeface="Nazanin Light"/>
              <a:ea typeface="Nazanin Light"/>
              <a:cs typeface="Nazanin Light"/>
              <a:sym typeface="Nazanin Light"/>
              <a:rtl/>
            </a:endParaRP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انواع روغن‌های پایه شامل پنج گروه </a:t>
            </a:r>
            <a:r>
              <a:rPr lang="en-US" sz="2799">
                <a:solidFill>
                  <a:srgbClr val="0F4662"/>
                </a:solidFill>
                <a:latin typeface="Nazanin Light"/>
                <a:ea typeface="Nazanin Light"/>
                <a:cs typeface="Nazanin Light"/>
                <a:sym typeface="Nazanin Light"/>
              </a:rPr>
              <a:t>API</a:t>
            </a:r>
            <a:r>
              <a:rPr lang="ar-EG" sz="2799">
                <a:solidFill>
                  <a:srgbClr val="0F4662"/>
                </a:solidFill>
                <a:latin typeface="Nazanin Light"/>
                <a:ea typeface="Nazanin Light"/>
                <a:cs typeface="Nazanin Light"/>
                <a:sym typeface="Nazanin Light"/>
                <a:rtl/>
              </a:rPr>
              <a:t> از </a:t>
            </a:r>
            <a:r>
              <a:rPr lang="en-US" sz="2799">
                <a:solidFill>
                  <a:srgbClr val="0F4662"/>
                </a:solidFill>
                <a:latin typeface="Nazanin Light"/>
                <a:ea typeface="Nazanin Light"/>
                <a:cs typeface="Nazanin Light"/>
                <a:sym typeface="Nazanin Light"/>
              </a:rPr>
              <a:t>I</a:t>
            </a:r>
            <a:r>
              <a:rPr lang="ar-EG" sz="2799">
                <a:solidFill>
                  <a:srgbClr val="0F4662"/>
                </a:solidFill>
                <a:latin typeface="Nazanin Light"/>
                <a:ea typeface="Nazanin Light"/>
                <a:cs typeface="Nazanin Light"/>
                <a:sym typeface="Nazanin Light"/>
                <a:rtl/>
              </a:rPr>
              <a:t> تا </a:t>
            </a:r>
            <a:r>
              <a:rPr lang="en-US" sz="2799">
                <a:solidFill>
                  <a:srgbClr val="0F4662"/>
                </a:solidFill>
                <a:latin typeface="Nazanin Light"/>
                <a:ea typeface="Nazanin Light"/>
                <a:cs typeface="Nazanin Light"/>
                <a:sym typeface="Nazanin Light"/>
              </a:rPr>
              <a:t>V</a:t>
            </a:r>
            <a:r>
              <a:rPr lang="ar-EG" sz="2799">
                <a:solidFill>
                  <a:srgbClr val="0F4662"/>
                </a:solidFill>
                <a:latin typeface="Nazanin Light"/>
                <a:ea typeface="Nazanin Light"/>
                <a:cs typeface="Nazanin Light"/>
                <a:sym typeface="Nazanin Light"/>
                <a:rtl/>
              </a:rPr>
              <a:t> </a:t>
            </a:r>
          </a:p>
          <a:p>
            <a:pPr algn="r" rtl="1">
              <a:lnSpc>
                <a:spcPts val="4759"/>
              </a:lnSpc>
            </a:pPr>
            <a:endParaRPr lang="ar-EG" sz="2799">
              <a:solidFill>
                <a:srgbClr val="0F4662"/>
              </a:solidFill>
              <a:latin typeface="Nazanin Light"/>
              <a:ea typeface="Nazanin Light"/>
              <a:cs typeface="Nazanin Light"/>
              <a:sym typeface="Nazanin Light"/>
              <a:rtl/>
            </a:endParaRP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طبقه بندی روانکارها بر اساس کاربرد (کمپرسور، گیربکس، توربین و...) </a:t>
            </a: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انواع استاندارد های موجود در صنعت روانکاری</a:t>
            </a:r>
          </a:p>
          <a:p>
            <a:pPr algn="r" rtl="1">
              <a:lnSpc>
                <a:spcPts val="4759"/>
              </a:lnSpc>
            </a:pPr>
            <a:endParaRPr lang="ar-EG" sz="2799">
              <a:solidFill>
                <a:srgbClr val="0F4662"/>
              </a:solidFill>
              <a:latin typeface="Nazanin Light"/>
              <a:ea typeface="Nazanin Light"/>
              <a:cs typeface="Nazanin Light"/>
              <a:sym typeface="Nazanin Light"/>
              <a:rtl/>
            </a:endParaRP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انتخاب روانکار بنا به نوع سیستم و شرایط کارکرد آن </a:t>
            </a:r>
          </a:p>
          <a:p>
            <a:pPr algn="r" rtl="1">
              <a:lnSpc>
                <a:spcPts val="4759"/>
              </a:lnSpc>
            </a:pPr>
            <a:endParaRPr lang="ar-EG" sz="2799">
              <a:solidFill>
                <a:srgbClr val="0F4662"/>
              </a:solidFill>
              <a:latin typeface="Nazanin Light"/>
              <a:ea typeface="Nazanin Light"/>
              <a:cs typeface="Nazanin Light"/>
              <a:sym typeface="Nazanin Light"/>
              <a:rtl/>
            </a:endParaRPr>
          </a:p>
        </p:txBody>
      </p:sp>
      <p:sp>
        <p:nvSpPr>
          <p:cNvPr id="9" name="AutoShape 9"/>
          <p:cNvSpPr/>
          <p:nvPr/>
        </p:nvSpPr>
        <p:spPr>
          <a:xfrm>
            <a:off x="1028700" y="9741523"/>
            <a:ext cx="6492240" cy="0"/>
          </a:xfrm>
          <a:prstGeom prst="line">
            <a:avLst/>
          </a:prstGeom>
          <a:ln w="76200" cap="flat">
            <a:solidFill>
              <a:srgbClr val="0F4662"/>
            </a:solidFill>
            <a:prstDash val="solid"/>
            <a:headEnd type="none" w="sm" len="sm"/>
            <a:tailEnd type="none" w="sm" len="sm"/>
          </a:ln>
        </p:spPr>
      </p:sp>
      <p:sp>
        <p:nvSpPr>
          <p:cNvPr id="10" name="AutoShape 10"/>
          <p:cNvSpPr/>
          <p:nvPr/>
        </p:nvSpPr>
        <p:spPr>
          <a:xfrm>
            <a:off x="10767060" y="1028700"/>
            <a:ext cx="6492240" cy="0"/>
          </a:xfrm>
          <a:prstGeom prst="line">
            <a:avLst/>
          </a:prstGeom>
          <a:ln w="76200" cap="flat">
            <a:solidFill>
              <a:srgbClr val="0F4662"/>
            </a:solidFill>
            <a:prstDash val="solid"/>
            <a:headEnd type="none" w="sm" len="sm"/>
            <a:tailEnd type="none" w="sm" len="sm"/>
          </a:ln>
        </p:spPr>
      </p:sp>
      <p:sp>
        <p:nvSpPr>
          <p:cNvPr id="11" name="AutoShape 11"/>
          <p:cNvSpPr/>
          <p:nvPr/>
        </p:nvSpPr>
        <p:spPr>
          <a:xfrm>
            <a:off x="10767060" y="9703423"/>
            <a:ext cx="6492240" cy="0"/>
          </a:xfrm>
          <a:prstGeom prst="line">
            <a:avLst/>
          </a:prstGeom>
          <a:ln w="76200" cap="flat">
            <a:solidFill>
              <a:srgbClr val="0F4662"/>
            </a:solidFill>
            <a:prstDash val="solid"/>
            <a:headEnd type="none" w="sm" len="sm"/>
            <a:tailEnd type="none" w="sm" len="sm"/>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7" name="Freeform 7"/>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7543800" y="1333500"/>
            <a:ext cx="9390243" cy="1723450"/>
          </a:xfrm>
          <a:prstGeom prst="rect">
            <a:avLst/>
          </a:prstGeom>
        </p:spPr>
        <p:txBody>
          <a:bodyPr lIns="0" tIns="0" rIns="0" bIns="0" rtlCol="0" anchor="t">
            <a:spAutoFit/>
          </a:bodyPr>
          <a:lstStyle/>
          <a:p>
            <a:pPr marL="0" lvl="0" indent="0" algn="r" rtl="1">
              <a:lnSpc>
                <a:spcPts val="8959"/>
              </a:lnSpc>
              <a:spcBef>
                <a:spcPct val="0"/>
              </a:spcBef>
            </a:pPr>
            <a:r>
              <a:rPr lang="ar-EG" sz="6399" b="1" dirty="0">
                <a:solidFill>
                  <a:srgbClr val="0F4662"/>
                </a:solidFill>
                <a:latin typeface="Nazanin Bold"/>
                <a:ea typeface="Nazanin Bold"/>
                <a:cs typeface="Nazanin Bold"/>
                <a:sym typeface="Nazanin Bold"/>
                <a:rtl/>
              </a:rPr>
              <a:t>پرسش و پاسخ</a:t>
            </a:r>
          </a:p>
        </p:txBody>
      </p:sp>
      <p:sp>
        <p:nvSpPr>
          <p:cNvPr id="9" name="TextBox 9"/>
          <p:cNvSpPr txBox="1"/>
          <p:nvPr/>
        </p:nvSpPr>
        <p:spPr>
          <a:xfrm>
            <a:off x="8724118" y="3676769"/>
            <a:ext cx="9352344" cy="2542937"/>
          </a:xfrm>
          <a:prstGeom prst="rect">
            <a:avLst/>
          </a:prstGeom>
        </p:spPr>
        <p:txBody>
          <a:bodyPr lIns="0" tIns="0" rIns="0" bIns="0" rtlCol="0" anchor="t">
            <a:spAutoFit/>
          </a:bodyPr>
          <a:lstStyle/>
          <a:p>
            <a:pPr algn="r" rtl="1">
              <a:lnSpc>
                <a:spcPts val="4589"/>
              </a:lnSpc>
            </a:pPr>
            <a:endParaRPr dirty="0"/>
          </a:p>
          <a:p>
            <a:pPr marL="1165857" lvl="2" indent="-388619" algn="r" rtl="1">
              <a:lnSpc>
                <a:spcPts val="4589"/>
              </a:lnSpc>
              <a:buFont typeface="Arial"/>
              <a:buChar char="⚬"/>
            </a:pPr>
            <a:r>
              <a:rPr lang="ar-EG" sz="2699" dirty="0">
                <a:solidFill>
                  <a:srgbClr val="0F4662"/>
                </a:solidFill>
                <a:latin typeface="Nazanin Light"/>
                <a:ea typeface="Nazanin Light"/>
                <a:cs typeface="Nazanin Light"/>
                <a:sym typeface="Nazanin Light"/>
                <a:rtl/>
              </a:rPr>
              <a:t>بیشتر در واحد شما از کدام روانکارها استفاده می‌شود؟</a:t>
            </a:r>
          </a:p>
          <a:p>
            <a:pPr marL="1165857" lvl="2" indent="-388619" algn="r" rtl="1">
              <a:lnSpc>
                <a:spcPts val="4589"/>
              </a:lnSpc>
              <a:buFont typeface="Arial"/>
              <a:buChar char="⚬"/>
            </a:pPr>
            <a:r>
              <a:rPr lang="ar-EG" sz="2699" dirty="0">
                <a:solidFill>
                  <a:srgbClr val="0F4662"/>
                </a:solidFill>
                <a:latin typeface="Nazanin Light"/>
                <a:ea typeface="Nazanin Light"/>
                <a:cs typeface="Nazanin Light"/>
                <a:sym typeface="Nazanin Light"/>
                <a:rtl/>
              </a:rPr>
              <a:t>آیا در انتخاب یا استفاده از روانکارها با مشکلی مواجه شده‌اید؟</a:t>
            </a:r>
          </a:p>
          <a:p>
            <a:pPr marL="0" lvl="0" indent="0" algn="r" rtl="1">
              <a:lnSpc>
                <a:spcPts val="4589"/>
              </a:lnSpc>
            </a:pPr>
            <a:endParaRPr lang="ar-EG" sz="2699" dirty="0">
              <a:solidFill>
                <a:srgbClr val="0F4662"/>
              </a:solidFill>
              <a:latin typeface="Nazanin Light"/>
              <a:ea typeface="Nazanin Light"/>
              <a:cs typeface="Nazanin Light"/>
              <a:sym typeface="Nazanin Light"/>
              <a:rt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6635340" y="856924"/>
            <a:ext cx="5017320" cy="1661738"/>
          </a:xfrm>
          <a:prstGeom prst="rect">
            <a:avLst/>
          </a:prstGeom>
        </p:spPr>
        <p:txBody>
          <a:bodyPr lIns="0" tIns="0" rIns="0" bIns="0" rtlCol="0" anchor="t">
            <a:spAutoFit/>
          </a:bodyPr>
          <a:lstStyle/>
          <a:p>
            <a:pPr marL="0" lvl="0" indent="0" algn="ctr" rtl="1">
              <a:lnSpc>
                <a:spcPts val="8679"/>
              </a:lnSpc>
              <a:spcBef>
                <a:spcPct val="0"/>
              </a:spcBef>
            </a:pPr>
            <a:r>
              <a:rPr lang="ar-EG" sz="6199" b="1" dirty="0">
                <a:solidFill>
                  <a:srgbClr val="0F4662"/>
                </a:solidFill>
                <a:latin typeface="Nazanin Bold"/>
                <a:ea typeface="Nazanin Bold"/>
                <a:cs typeface="Nazanin Bold"/>
                <a:sym typeface="Nazanin Bold"/>
                <a:rtl/>
              </a:rPr>
              <a:t>فصل دوم</a:t>
            </a:r>
          </a:p>
        </p:txBody>
      </p:sp>
      <p:sp>
        <p:nvSpPr>
          <p:cNvPr id="6" name="TextBox 6"/>
          <p:cNvSpPr txBox="1"/>
          <p:nvPr/>
        </p:nvSpPr>
        <p:spPr>
          <a:xfrm>
            <a:off x="4733524" y="4498338"/>
            <a:ext cx="8820952" cy="1697357"/>
          </a:xfrm>
          <a:prstGeom prst="rect">
            <a:avLst/>
          </a:prstGeom>
        </p:spPr>
        <p:txBody>
          <a:bodyPr lIns="0" tIns="0" rIns="0" bIns="0" rtlCol="0" anchor="t">
            <a:spAutoFit/>
          </a:bodyPr>
          <a:lstStyle/>
          <a:p>
            <a:pPr marL="0" lvl="0" indent="0" algn="ctr" rtl="1">
              <a:lnSpc>
                <a:spcPts val="8819"/>
              </a:lnSpc>
              <a:spcBef>
                <a:spcPct val="0"/>
              </a:spcBef>
            </a:pPr>
            <a:r>
              <a:rPr lang="ar-EG" sz="6299">
                <a:solidFill>
                  <a:srgbClr val="0F4662"/>
                </a:solidFill>
                <a:latin typeface="Nazanin Light"/>
                <a:ea typeface="Nazanin Light"/>
                <a:cs typeface="Nazanin Light"/>
                <a:sym typeface="Nazanin Light"/>
                <a:rtl/>
              </a:rPr>
              <a:t>مواد افزودنی به روانکارها</a:t>
            </a:r>
          </a:p>
        </p:txBody>
      </p:sp>
      <p:sp>
        <p:nvSpPr>
          <p:cNvPr id="7" name="TextBox 7"/>
          <p:cNvSpPr txBox="1"/>
          <p:nvPr/>
        </p:nvSpPr>
        <p:spPr>
          <a:xfrm>
            <a:off x="4733524" y="6044063"/>
            <a:ext cx="8820952" cy="500137"/>
          </a:xfrm>
          <a:prstGeom prst="rect">
            <a:avLst/>
          </a:prstGeom>
        </p:spPr>
        <p:txBody>
          <a:bodyPr lIns="0" tIns="0" rIns="0" bIns="0" rtlCol="0" anchor="t">
            <a:spAutoFit/>
          </a:bodyPr>
          <a:lstStyle/>
          <a:p>
            <a:pPr marL="0" lvl="0" indent="0" algn="ctr" rtl="1">
              <a:lnSpc>
                <a:spcPts val="3919"/>
              </a:lnSpc>
              <a:spcBef>
                <a:spcPct val="0"/>
              </a:spcBef>
            </a:pPr>
            <a:r>
              <a:rPr lang="ar-EG" sz="2799" dirty="0">
                <a:solidFill>
                  <a:srgbClr val="0F4662"/>
                </a:solidFill>
                <a:latin typeface="Nazanin Light"/>
                <a:ea typeface="Nazanin Light"/>
                <a:cs typeface="Nazanin Light"/>
                <a:sym typeface="Nazanin Light"/>
                <a:rtl/>
              </a:rPr>
              <a:t>عملکرد، انواع، و اهمیت در صنعت</a:t>
            </a:r>
          </a:p>
        </p:txBody>
      </p:sp>
      <p:sp>
        <p:nvSpPr>
          <p:cNvPr id="8" name="AutoShape 8"/>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9" name="Freeform 9"/>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27349" cy="10287000"/>
            <a:chOff x="0" y="0"/>
            <a:chExt cx="1218726" cy="2709333"/>
          </a:xfrm>
        </p:grpSpPr>
        <p:sp>
          <p:nvSpPr>
            <p:cNvPr id="3" name="Freeform 3"/>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sp>
        <p:sp>
          <p:nvSpPr>
            <p:cNvPr id="4" name="TextBox 4"/>
            <p:cNvSpPr txBox="1"/>
            <p:nvPr/>
          </p:nvSpPr>
          <p:spPr>
            <a:xfrm>
              <a:off x="0" y="-123825"/>
              <a:ext cx="1218726" cy="2833158"/>
            </a:xfrm>
            <a:prstGeom prst="rect">
              <a:avLst/>
            </a:prstGeom>
          </p:spPr>
          <p:txBody>
            <a:bodyPr lIns="50800" tIns="50800" rIns="50800" bIns="50800" rtlCol="0" anchor="ctr"/>
            <a:lstStyle/>
            <a:p>
              <a:pPr algn="ctr">
                <a:lnSpc>
                  <a:spcPts val="4079"/>
                </a:lnSpc>
              </a:pPr>
              <a:endParaRPr/>
            </a:p>
          </p:txBody>
        </p:sp>
      </p:grpSp>
      <p:sp>
        <p:nvSpPr>
          <p:cNvPr id="7" name="TextBox 7"/>
          <p:cNvSpPr txBox="1"/>
          <p:nvPr/>
        </p:nvSpPr>
        <p:spPr>
          <a:xfrm>
            <a:off x="6731543" y="2955164"/>
            <a:ext cx="10527757" cy="1482845"/>
          </a:xfrm>
          <a:prstGeom prst="rect">
            <a:avLst/>
          </a:prstGeom>
        </p:spPr>
        <p:txBody>
          <a:bodyPr lIns="0" tIns="0" rIns="0" bIns="0" rtlCol="0" anchor="t">
            <a:spAutoFit/>
          </a:bodyPr>
          <a:lstStyle/>
          <a:p>
            <a:pPr marL="626107" lvl="1" indent="-313054" algn="just" rtl="1">
              <a:lnSpc>
                <a:spcPts val="4929"/>
              </a:lnSpc>
              <a:buFont typeface="Arial"/>
              <a:buChar char="•"/>
            </a:pPr>
            <a:r>
              <a:rPr lang="ar-EG" sz="2899">
                <a:solidFill>
                  <a:srgbClr val="0F4662"/>
                </a:solidFill>
                <a:latin typeface="Nazanin Light"/>
                <a:ea typeface="Nazanin Light"/>
                <a:cs typeface="Nazanin Light"/>
                <a:sym typeface="Nazanin Light"/>
                <a:rtl/>
              </a:rPr>
              <a:t>ترکیبات شیمیایی که به روغن پایه اضافه می‌شوند تا عملکرد آن را بهبود بخشند یا خواص جدیدی ایجاد کنند</a:t>
            </a:r>
          </a:p>
        </p:txBody>
      </p:sp>
      <p:sp>
        <p:nvSpPr>
          <p:cNvPr id="8" name="TextBox 8"/>
          <p:cNvSpPr txBox="1"/>
          <p:nvPr/>
        </p:nvSpPr>
        <p:spPr>
          <a:xfrm>
            <a:off x="6731543" y="4738364"/>
            <a:ext cx="10527757" cy="1482726"/>
          </a:xfrm>
          <a:prstGeom prst="rect">
            <a:avLst/>
          </a:prstGeom>
        </p:spPr>
        <p:txBody>
          <a:bodyPr lIns="0" tIns="0" rIns="0" bIns="0" rtlCol="0" anchor="t">
            <a:spAutoFit/>
          </a:bodyPr>
          <a:lstStyle/>
          <a:p>
            <a:pPr marL="626107" lvl="1" indent="-313054" algn="r" rtl="1">
              <a:lnSpc>
                <a:spcPts val="4929"/>
              </a:lnSpc>
              <a:buFont typeface="Arial"/>
              <a:buChar char="•"/>
            </a:pPr>
            <a:r>
              <a:rPr lang="ar-EG" sz="2899">
                <a:solidFill>
                  <a:srgbClr val="0F4662"/>
                </a:solidFill>
                <a:latin typeface="Nazanin Light"/>
                <a:ea typeface="Nazanin Light"/>
                <a:cs typeface="Nazanin Light"/>
                <a:sym typeface="Nazanin Light"/>
                <a:rtl/>
              </a:rPr>
              <a:t>:بهبود روانکاری، محافظت در برابر سایش، اکسیداسیون، زنگ‌زدگی، خوردگی و تخریب حرارتی</a:t>
            </a:r>
          </a:p>
        </p:txBody>
      </p:sp>
      <p:sp>
        <p:nvSpPr>
          <p:cNvPr id="9" name="TextBox 9"/>
          <p:cNvSpPr txBox="1"/>
          <p:nvPr/>
        </p:nvSpPr>
        <p:spPr>
          <a:xfrm>
            <a:off x="6731543" y="6778679"/>
            <a:ext cx="10527757" cy="863601"/>
          </a:xfrm>
          <a:prstGeom prst="rect">
            <a:avLst/>
          </a:prstGeom>
        </p:spPr>
        <p:txBody>
          <a:bodyPr lIns="0" tIns="0" rIns="0" bIns="0" rtlCol="0" anchor="t">
            <a:spAutoFit/>
          </a:bodyPr>
          <a:lstStyle/>
          <a:p>
            <a:pPr marL="626107" lvl="1" indent="-313054" algn="r" rtl="1">
              <a:lnSpc>
                <a:spcPts val="4929"/>
              </a:lnSpc>
              <a:buFont typeface="Arial"/>
              <a:buChar char="•"/>
            </a:pPr>
            <a:r>
              <a:rPr lang="ar-EG" sz="2899">
                <a:solidFill>
                  <a:srgbClr val="0F4662"/>
                </a:solidFill>
                <a:latin typeface="Nazanin Light"/>
                <a:ea typeface="Nazanin Light"/>
                <a:cs typeface="Nazanin Light"/>
                <a:sym typeface="Nazanin Light"/>
                <a:rtl/>
              </a:rPr>
              <a:t>معمولاً </a:t>
            </a:r>
            <a:r>
              <a:rPr lang="en-US" sz="2899">
                <a:solidFill>
                  <a:srgbClr val="0F4662"/>
                </a:solidFill>
                <a:latin typeface="Nazanin Light"/>
                <a:ea typeface="Nazanin Light"/>
                <a:cs typeface="Nazanin Light"/>
                <a:sym typeface="Nazanin Light"/>
              </a:rPr>
              <a:t>۰.۱</a:t>
            </a:r>
            <a:r>
              <a:rPr lang="ar-EG" sz="2899">
                <a:solidFill>
                  <a:srgbClr val="0F4662"/>
                </a:solidFill>
                <a:latin typeface="Nazanin Light"/>
                <a:ea typeface="Nazanin Light"/>
                <a:cs typeface="Nazanin Light"/>
                <a:sym typeface="Nazanin Light"/>
                <a:rtl/>
              </a:rPr>
              <a:t> تا </a:t>
            </a:r>
            <a:r>
              <a:rPr lang="en-US" sz="2899">
                <a:solidFill>
                  <a:srgbClr val="0F4662"/>
                </a:solidFill>
                <a:latin typeface="Nazanin Light"/>
                <a:ea typeface="Nazanin Light"/>
                <a:cs typeface="Nazanin Light"/>
                <a:sym typeface="Nazanin Light"/>
              </a:rPr>
              <a:t>۳۰</a:t>
            </a:r>
            <a:r>
              <a:rPr lang="ar-EG" sz="2899">
                <a:solidFill>
                  <a:srgbClr val="0F4662"/>
                </a:solidFill>
                <a:latin typeface="Nazanin Light"/>
                <a:ea typeface="Nazanin Light"/>
                <a:cs typeface="Nazanin Light"/>
                <a:sym typeface="Nazanin Light"/>
                <a:rtl/>
              </a:rPr>
              <a:t>٪ از حجم روانکار</a:t>
            </a:r>
          </a:p>
        </p:txBody>
      </p:sp>
      <p:sp>
        <p:nvSpPr>
          <p:cNvPr id="10" name="TextBox 10"/>
          <p:cNvSpPr txBox="1"/>
          <p:nvPr/>
        </p:nvSpPr>
        <p:spPr>
          <a:xfrm>
            <a:off x="6731543" y="2213435"/>
            <a:ext cx="10527757" cy="757555"/>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تعریف:</a:t>
            </a:r>
          </a:p>
        </p:txBody>
      </p:sp>
      <p:sp>
        <p:nvSpPr>
          <p:cNvPr id="11" name="TextBox 11"/>
          <p:cNvSpPr txBox="1"/>
          <p:nvPr/>
        </p:nvSpPr>
        <p:spPr>
          <a:xfrm>
            <a:off x="6731543" y="4257033"/>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نقش</a:t>
            </a:r>
          </a:p>
        </p:txBody>
      </p:sp>
      <p:sp>
        <p:nvSpPr>
          <p:cNvPr id="12" name="TextBox 12"/>
          <p:cNvSpPr txBox="1"/>
          <p:nvPr/>
        </p:nvSpPr>
        <p:spPr>
          <a:xfrm>
            <a:off x="6731543" y="6297408"/>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نسبت</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8229600" y="696076"/>
            <a:ext cx="9390243" cy="1105474"/>
          </a:xfrm>
          <a:prstGeom prst="rect">
            <a:avLst/>
          </a:prstGeom>
        </p:spPr>
        <p:txBody>
          <a:bodyPr lIns="0" tIns="0" rIns="0" bIns="0" rtlCol="0" anchor="t">
            <a:spAutoFit/>
          </a:bodyPr>
          <a:lstStyle/>
          <a:p>
            <a:pPr marL="0" lvl="0" indent="0" algn="r" rtl="1">
              <a:lnSpc>
                <a:spcPts val="5740"/>
              </a:lnSpc>
              <a:spcBef>
                <a:spcPct val="0"/>
              </a:spcBef>
            </a:pPr>
            <a:r>
              <a:rPr lang="ar-EG" sz="4100" b="1" dirty="0">
                <a:solidFill>
                  <a:srgbClr val="0F4662"/>
                </a:solidFill>
                <a:latin typeface="Nazanin Bold"/>
                <a:ea typeface="Nazanin Bold"/>
                <a:cs typeface="Nazanin Bold"/>
                <a:sym typeface="Nazanin Bold"/>
                <a:rtl/>
              </a:rPr>
              <a:t>چرا از مواد افزودنی استفاده میشود؟</a:t>
            </a:r>
          </a:p>
        </p:txBody>
      </p:sp>
      <p:sp>
        <p:nvSpPr>
          <p:cNvPr id="7" name="TextBox 7"/>
          <p:cNvSpPr txBox="1"/>
          <p:nvPr/>
        </p:nvSpPr>
        <p:spPr>
          <a:xfrm>
            <a:off x="8610600" y="2244821"/>
            <a:ext cx="9352344" cy="1095195"/>
          </a:xfrm>
          <a:prstGeom prst="rect">
            <a:avLst/>
          </a:prstGeom>
        </p:spPr>
        <p:txBody>
          <a:bodyPr lIns="0" tIns="0" rIns="0" bIns="0" rtlCol="0" anchor="t">
            <a:spAutoFit/>
          </a:bodyPr>
          <a:lstStyle/>
          <a:p>
            <a:pPr marL="647710" lvl="2" indent="-215903" algn="r" rtl="1">
              <a:lnSpc>
                <a:spcPts val="2550"/>
              </a:lnSpc>
              <a:buFont typeface="Arial"/>
              <a:buChar char="⚬"/>
            </a:pPr>
            <a:r>
              <a:rPr lang="ar-EG" sz="1500" dirty="0">
                <a:solidFill>
                  <a:srgbClr val="0F4662"/>
                </a:solidFill>
                <a:latin typeface="Nazanin Light"/>
                <a:ea typeface="Nazanin Light"/>
                <a:cs typeface="Nazanin Light"/>
                <a:sym typeface="Nazanin Light"/>
                <a:rtl/>
              </a:rPr>
              <a:t>روغن‌های پایه به تنهایی برای پاسخگویی به نیازهای عملکردی کافی نیستند.</a:t>
            </a:r>
          </a:p>
          <a:p>
            <a:pPr marL="647710" lvl="2" indent="-215903" algn="r" rtl="1">
              <a:lnSpc>
                <a:spcPts val="2550"/>
              </a:lnSpc>
              <a:buFont typeface="Arial"/>
              <a:buChar char="⚬"/>
            </a:pPr>
            <a:r>
              <a:rPr lang="ar-EG" sz="1500" dirty="0">
                <a:solidFill>
                  <a:srgbClr val="0F4662"/>
                </a:solidFill>
                <a:latin typeface="Nazanin Light"/>
                <a:ea typeface="Nazanin Light"/>
                <a:cs typeface="Nazanin Light"/>
                <a:sym typeface="Nazanin Light"/>
                <a:rtl/>
              </a:rPr>
              <a:t>افزودنی‌ها خواص مطلوبی را تقویت یا ایجاد می‌کنند، از جمله:</a:t>
            </a:r>
          </a:p>
          <a:p>
            <a:pPr marL="0" lvl="0" indent="0" algn="r" rtl="1">
              <a:lnSpc>
                <a:spcPts val="2550"/>
              </a:lnSpc>
            </a:pPr>
            <a:endParaRPr lang="ar-EG" sz="1500" dirty="0">
              <a:solidFill>
                <a:srgbClr val="0F4662"/>
              </a:solidFill>
              <a:latin typeface="Nazanin Light"/>
              <a:ea typeface="Nazanin Light"/>
              <a:cs typeface="Nazanin Light"/>
              <a:sym typeface="Nazanin Light"/>
              <a:rtl/>
            </a:endParaRPr>
          </a:p>
        </p:txBody>
      </p:sp>
      <p:sp>
        <p:nvSpPr>
          <p:cNvPr id="8" name="TextBox 8"/>
          <p:cNvSpPr txBox="1"/>
          <p:nvPr/>
        </p:nvSpPr>
        <p:spPr>
          <a:xfrm>
            <a:off x="8724118" y="3783287"/>
            <a:ext cx="9352344" cy="3959583"/>
          </a:xfrm>
          <a:prstGeom prst="rect">
            <a:avLst/>
          </a:prstGeom>
        </p:spPr>
        <p:txBody>
          <a:bodyPr lIns="0" tIns="0" rIns="0" bIns="0" rtlCol="0" anchor="t">
            <a:spAutoFit/>
          </a:bodyPr>
          <a:lstStyle/>
          <a:p>
            <a:pPr marL="1252215" lvl="2" indent="-417405" algn="r" rtl="1">
              <a:lnSpc>
                <a:spcPts val="4929"/>
              </a:lnSpc>
              <a:buFont typeface="Arial"/>
              <a:buChar char="⚬"/>
            </a:pPr>
            <a:r>
              <a:rPr lang="ar-EG" sz="2899" dirty="0">
                <a:solidFill>
                  <a:srgbClr val="0F4662"/>
                </a:solidFill>
                <a:latin typeface="Nazanin Light"/>
                <a:ea typeface="Nazanin Light"/>
                <a:cs typeface="Nazanin Light"/>
                <a:sym typeface="Nazanin Light"/>
                <a:rtl/>
              </a:rPr>
              <a:t>بهبود پایداری اکسیداسیون.</a:t>
            </a:r>
          </a:p>
          <a:p>
            <a:pPr marL="1252215" lvl="2" indent="-417405" algn="r" rtl="1">
              <a:lnSpc>
                <a:spcPts val="4929"/>
              </a:lnSpc>
              <a:buFont typeface="Arial"/>
              <a:buChar char="⚬"/>
            </a:pPr>
            <a:r>
              <a:rPr lang="ar-EG" sz="2899" dirty="0">
                <a:solidFill>
                  <a:srgbClr val="0F4662"/>
                </a:solidFill>
                <a:latin typeface="Nazanin Light"/>
                <a:ea typeface="Nazanin Light"/>
                <a:cs typeface="Nazanin Light"/>
                <a:sym typeface="Nazanin Light"/>
                <a:rtl/>
              </a:rPr>
              <a:t>افزایش عملکرد ضدسایش (</a:t>
            </a:r>
            <a:r>
              <a:rPr lang="en-US" sz="2899" dirty="0">
                <a:solidFill>
                  <a:srgbClr val="0F4662"/>
                </a:solidFill>
                <a:latin typeface="Nazanin Light"/>
                <a:ea typeface="Nazanin Light"/>
                <a:cs typeface="Nazanin Light"/>
                <a:sym typeface="Nazanin Light"/>
              </a:rPr>
              <a:t>AW</a:t>
            </a:r>
            <a:r>
              <a:rPr lang="ar-EG" sz="2899" dirty="0">
                <a:solidFill>
                  <a:srgbClr val="0F4662"/>
                </a:solidFill>
                <a:latin typeface="Nazanin Light"/>
                <a:ea typeface="Nazanin Light"/>
                <a:cs typeface="Nazanin Light"/>
                <a:sym typeface="Nazanin Light"/>
                <a:rtl/>
              </a:rPr>
              <a:t>) یا فشارپذیری (</a:t>
            </a:r>
            <a:r>
              <a:rPr lang="en-US" sz="2899" dirty="0">
                <a:solidFill>
                  <a:srgbClr val="0F4662"/>
                </a:solidFill>
                <a:latin typeface="Nazanin Light"/>
                <a:ea typeface="Nazanin Light"/>
                <a:cs typeface="Nazanin Light"/>
                <a:sym typeface="Nazanin Light"/>
              </a:rPr>
              <a:t>EP</a:t>
            </a:r>
            <a:r>
              <a:rPr lang="ar-EG" sz="2899" dirty="0">
                <a:solidFill>
                  <a:srgbClr val="0F4662"/>
                </a:solidFill>
                <a:latin typeface="Nazanin Light"/>
                <a:ea typeface="Nazanin Light"/>
                <a:cs typeface="Nazanin Light"/>
                <a:sym typeface="Nazanin Light"/>
                <a:rtl/>
              </a:rPr>
              <a:t>).</a:t>
            </a:r>
          </a:p>
          <a:p>
            <a:pPr marL="1252215" lvl="2" indent="-417405" algn="r" rtl="1">
              <a:lnSpc>
                <a:spcPts val="4929"/>
              </a:lnSpc>
              <a:buFont typeface="Arial"/>
              <a:buChar char="⚬"/>
            </a:pPr>
            <a:r>
              <a:rPr lang="ar-EG" sz="2899" dirty="0">
                <a:solidFill>
                  <a:srgbClr val="0F4662"/>
                </a:solidFill>
                <a:latin typeface="Nazanin Light"/>
                <a:ea typeface="Nazanin Light"/>
                <a:cs typeface="Nazanin Light"/>
                <a:sym typeface="Nazanin Light"/>
                <a:rtl/>
              </a:rPr>
              <a:t>جلوگیری از زنگ‌زدگی و خوردگی.</a:t>
            </a:r>
          </a:p>
          <a:p>
            <a:pPr marL="1252215" lvl="2" indent="-417405" algn="r" rtl="1">
              <a:lnSpc>
                <a:spcPts val="4929"/>
              </a:lnSpc>
              <a:buFont typeface="Arial"/>
              <a:buChar char="⚬"/>
            </a:pPr>
            <a:r>
              <a:rPr lang="ar-EG" sz="2899" dirty="0">
                <a:solidFill>
                  <a:srgbClr val="0F4662"/>
                </a:solidFill>
                <a:latin typeface="Nazanin Light"/>
                <a:ea typeface="Nazanin Light"/>
                <a:cs typeface="Nazanin Light"/>
                <a:sym typeface="Nazanin Light"/>
                <a:rtl/>
              </a:rPr>
              <a:t>کاهش کف (</a:t>
            </a:r>
            <a:r>
              <a:rPr lang="en-US" sz="2899" dirty="0">
                <a:solidFill>
                  <a:srgbClr val="0F4662"/>
                </a:solidFill>
                <a:latin typeface="Nazanin Light"/>
                <a:ea typeface="Nazanin Light"/>
                <a:cs typeface="Nazanin Light"/>
                <a:sym typeface="Nazanin Light"/>
              </a:rPr>
              <a:t>Foam</a:t>
            </a:r>
            <a:r>
              <a:rPr lang="ar-EG" sz="2899" dirty="0">
                <a:solidFill>
                  <a:srgbClr val="0F4662"/>
                </a:solidFill>
                <a:latin typeface="Nazanin Light"/>
                <a:ea typeface="Nazanin Light"/>
                <a:cs typeface="Nazanin Light"/>
                <a:sym typeface="Nazanin Light"/>
                <a:rtl/>
              </a:rPr>
              <a:t>).</a:t>
            </a:r>
          </a:p>
          <a:p>
            <a:pPr marL="1252215" lvl="2" indent="-417405" algn="r" rtl="1">
              <a:lnSpc>
                <a:spcPts val="4929"/>
              </a:lnSpc>
              <a:buFont typeface="Arial"/>
              <a:buChar char="⚬"/>
            </a:pPr>
            <a:r>
              <a:rPr lang="ar-EG" sz="2899" dirty="0">
                <a:solidFill>
                  <a:srgbClr val="0F4662"/>
                </a:solidFill>
                <a:latin typeface="Nazanin Light"/>
                <a:ea typeface="Nazanin Light"/>
                <a:cs typeface="Nazanin Light"/>
                <a:sym typeface="Nazanin Light"/>
                <a:rtl/>
              </a:rPr>
              <a:t>بهبود رفتار ویسکوزیته.</a:t>
            </a:r>
          </a:p>
          <a:p>
            <a:pPr marL="0" lvl="0" indent="0" algn="r" rtl="1">
              <a:lnSpc>
                <a:spcPts val="4929"/>
              </a:lnSpc>
            </a:pPr>
            <a:endParaRPr lang="ar-EG" sz="2899" dirty="0">
              <a:solidFill>
                <a:srgbClr val="0F4662"/>
              </a:solidFill>
              <a:latin typeface="Nazanin Light"/>
              <a:ea typeface="Nazanin Light"/>
              <a:cs typeface="Nazanin Light"/>
              <a:sym typeface="Nazanin Light"/>
              <a:rt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E5EA"/>
        </a:solidFill>
        <a:effectLst/>
      </p:bgPr>
    </p:bg>
    <p:spTree>
      <p:nvGrpSpPr>
        <p:cNvPr id="1" name=""/>
        <p:cNvGrpSpPr/>
        <p:nvPr/>
      </p:nvGrpSpPr>
      <p:grpSpPr>
        <a:xfrm>
          <a:off x="0" y="0"/>
          <a:ext cx="0" cy="0"/>
          <a:chOff x="0" y="0"/>
          <a:chExt cx="0" cy="0"/>
        </a:xfrm>
      </p:grpSpPr>
      <p:sp>
        <p:nvSpPr>
          <p:cNvPr id="2" name="TextBox 2"/>
          <p:cNvSpPr txBox="1"/>
          <p:nvPr/>
        </p:nvSpPr>
        <p:spPr>
          <a:xfrm>
            <a:off x="6934200" y="474064"/>
            <a:ext cx="3028062" cy="936154"/>
          </a:xfrm>
          <a:prstGeom prst="rect">
            <a:avLst/>
          </a:prstGeom>
        </p:spPr>
        <p:txBody>
          <a:bodyPr lIns="0" tIns="0" rIns="0" bIns="0" rtlCol="0" anchor="t">
            <a:spAutoFit/>
          </a:bodyPr>
          <a:lstStyle/>
          <a:p>
            <a:pPr marL="0" lvl="0" indent="0" algn="ctr">
              <a:lnSpc>
                <a:spcPts val="7280"/>
              </a:lnSpc>
              <a:spcBef>
                <a:spcPct val="0"/>
              </a:spcBef>
            </a:pPr>
            <a:r>
              <a:rPr lang="ar-EG" sz="5200" b="1" dirty="0">
                <a:solidFill>
                  <a:srgbClr val="0F4662"/>
                </a:solidFill>
                <a:latin typeface="Nazanin Bold"/>
                <a:ea typeface="Nazanin Bold"/>
                <a:cs typeface="Nazanin Bold"/>
                <a:sym typeface="Nazanin Bold"/>
                <a:rtl/>
              </a:rPr>
              <a:t>افزودنی ها</a:t>
            </a:r>
          </a:p>
        </p:txBody>
      </p:sp>
      <p:sp>
        <p:nvSpPr>
          <p:cNvPr id="3" name="TextBox 3"/>
          <p:cNvSpPr txBox="1"/>
          <p:nvPr/>
        </p:nvSpPr>
        <p:spPr>
          <a:xfrm>
            <a:off x="1028700" y="1875449"/>
            <a:ext cx="15772225" cy="8031426"/>
          </a:xfrm>
          <a:prstGeom prst="rect">
            <a:avLst/>
          </a:prstGeom>
        </p:spPr>
        <p:txBody>
          <a:bodyPr lIns="0" tIns="0" rIns="0" bIns="0" rtlCol="0" anchor="t">
            <a:spAutoFit/>
          </a:bodyPr>
          <a:lstStyle/>
          <a:p>
            <a:pPr marL="1300769" lvl="2" indent="-433590" algn="ctr" rtl="1">
              <a:lnSpc>
                <a:spcPts val="5121"/>
              </a:lnSpc>
              <a:buFont typeface="Arial"/>
              <a:buChar char="⚬"/>
            </a:pPr>
            <a:r>
              <a:rPr lang="ar-EG" sz="3012" b="1" dirty="0">
                <a:solidFill>
                  <a:srgbClr val="0F4662"/>
                </a:solidFill>
                <a:latin typeface="Nazanin Bold"/>
                <a:ea typeface="Nazanin Bold"/>
                <a:cs typeface="Nazanin Bold"/>
                <a:sym typeface="Nazanin Bold"/>
                <a:rtl/>
              </a:rPr>
              <a:t>آنتی‌اکسیدان‌ها:</a:t>
            </a:r>
          </a:p>
          <a:p>
            <a:pPr marL="1300769" lvl="2" indent="-433590" algn="ctr" rtl="1">
              <a:lnSpc>
                <a:spcPts val="5121"/>
              </a:lnSpc>
              <a:buFont typeface="Arial"/>
              <a:buChar char="⚬"/>
            </a:pPr>
            <a:r>
              <a:rPr lang="ar-EG" sz="3012" dirty="0">
                <a:solidFill>
                  <a:srgbClr val="0F4662"/>
                </a:solidFill>
                <a:latin typeface="Nazanin Light"/>
                <a:ea typeface="Nazanin Light"/>
                <a:cs typeface="Nazanin Light"/>
                <a:sym typeface="Nazanin Light"/>
                <a:rtl/>
              </a:rPr>
              <a:t>جلوگیری از تخریب روغن در اثر اکسایش</a:t>
            </a:r>
          </a:p>
          <a:p>
            <a:pPr marL="1300769" lvl="2" indent="-433590" algn="ctr" rtl="1">
              <a:lnSpc>
                <a:spcPts val="5121"/>
              </a:lnSpc>
              <a:buFont typeface="Arial"/>
              <a:buChar char="⚬"/>
            </a:pPr>
            <a:r>
              <a:rPr lang="ar-EG" sz="3012" b="1" dirty="0">
                <a:solidFill>
                  <a:srgbClr val="0F4662"/>
                </a:solidFill>
                <a:latin typeface="Nazanin Bold"/>
                <a:ea typeface="Nazanin Bold"/>
                <a:cs typeface="Nazanin Bold"/>
                <a:sym typeface="Nazanin Bold"/>
                <a:rtl/>
              </a:rPr>
              <a:t>ضدسایش (</a:t>
            </a:r>
            <a:r>
              <a:rPr lang="en-US" sz="3012" b="1" dirty="0">
                <a:solidFill>
                  <a:srgbClr val="0F4662"/>
                </a:solidFill>
                <a:latin typeface="Nazanin Bold"/>
                <a:ea typeface="Nazanin Bold"/>
                <a:cs typeface="Nazanin Bold"/>
                <a:sym typeface="Nazanin Bold"/>
              </a:rPr>
              <a:t>AW</a:t>
            </a:r>
            <a:r>
              <a:rPr lang="ar-EG" sz="3012" b="1" dirty="0">
                <a:solidFill>
                  <a:srgbClr val="0F4662"/>
                </a:solidFill>
                <a:latin typeface="Nazanin Bold"/>
                <a:ea typeface="Nazanin Bold"/>
                <a:cs typeface="Nazanin Bold"/>
                <a:sym typeface="Nazanin Bold"/>
                <a:rtl/>
              </a:rPr>
              <a:t>) و فشارپذیر (</a:t>
            </a:r>
            <a:r>
              <a:rPr lang="en-US" sz="3012" b="1" dirty="0">
                <a:solidFill>
                  <a:srgbClr val="0F4662"/>
                </a:solidFill>
                <a:latin typeface="Nazanin Bold"/>
                <a:ea typeface="Nazanin Bold"/>
                <a:cs typeface="Nazanin Bold"/>
                <a:sym typeface="Nazanin Bold"/>
              </a:rPr>
              <a:t>EP</a:t>
            </a:r>
            <a:r>
              <a:rPr lang="ar-EG" sz="3012" b="1" dirty="0">
                <a:solidFill>
                  <a:srgbClr val="0F4662"/>
                </a:solidFill>
                <a:latin typeface="Nazanin Bold"/>
                <a:ea typeface="Nazanin Bold"/>
                <a:cs typeface="Nazanin Bold"/>
                <a:sym typeface="Nazanin Bold"/>
                <a:rtl/>
              </a:rPr>
              <a:t>):</a:t>
            </a:r>
          </a:p>
          <a:p>
            <a:pPr marL="1300769" lvl="2" indent="-433590" algn="ctr" rtl="1">
              <a:lnSpc>
                <a:spcPts val="5121"/>
              </a:lnSpc>
              <a:buFont typeface="Arial"/>
              <a:buChar char="⚬"/>
            </a:pPr>
            <a:r>
              <a:rPr lang="ar-EG" sz="3012" dirty="0">
                <a:solidFill>
                  <a:srgbClr val="0F4662"/>
                </a:solidFill>
                <a:latin typeface="Nazanin Light"/>
                <a:ea typeface="Nazanin Light"/>
                <a:cs typeface="Nazanin Light"/>
                <a:sym typeface="Nazanin Light"/>
                <a:rtl/>
              </a:rPr>
              <a:t>کاهش سایش و محافظت در بارهای بالا</a:t>
            </a:r>
          </a:p>
          <a:p>
            <a:pPr marL="1300769" lvl="2" indent="-433590" algn="ctr" rtl="1">
              <a:lnSpc>
                <a:spcPts val="5121"/>
              </a:lnSpc>
              <a:buFont typeface="Arial"/>
              <a:buChar char="⚬"/>
            </a:pPr>
            <a:r>
              <a:rPr lang="ar-EG" sz="3012" b="1" dirty="0">
                <a:solidFill>
                  <a:srgbClr val="0F4662"/>
                </a:solidFill>
                <a:latin typeface="Nazanin Bold"/>
                <a:ea typeface="Nazanin Bold"/>
                <a:cs typeface="Nazanin Bold"/>
                <a:sym typeface="Nazanin Bold"/>
                <a:rtl/>
              </a:rPr>
              <a:t>دترجنت‌ها ، دیسپرسانت‌ها و آنتی فوم ها</a:t>
            </a:r>
          </a:p>
          <a:p>
            <a:pPr marL="1300769" lvl="2" indent="-433590" algn="ctr" rtl="1">
              <a:lnSpc>
                <a:spcPts val="5121"/>
              </a:lnSpc>
              <a:buFont typeface="Arial"/>
              <a:buChar char="⚬"/>
            </a:pPr>
            <a:r>
              <a:rPr lang="ar-EG" sz="3012" dirty="0">
                <a:solidFill>
                  <a:srgbClr val="0F4662"/>
                </a:solidFill>
                <a:latin typeface="Nazanin Light"/>
                <a:ea typeface="Nazanin Light"/>
                <a:cs typeface="Nazanin Light"/>
                <a:sym typeface="Nazanin Light"/>
                <a:rtl/>
              </a:rPr>
              <a:t>تمیز نگه داشتن سطوح و معلق نگه داشتن ذرات</a:t>
            </a:r>
          </a:p>
          <a:p>
            <a:pPr marL="1300769" lvl="2" indent="-433590" algn="ctr" rtl="1">
              <a:lnSpc>
                <a:spcPts val="5121"/>
              </a:lnSpc>
              <a:buFont typeface="Arial"/>
              <a:buChar char="⚬"/>
            </a:pPr>
            <a:r>
              <a:rPr lang="ar-EG" sz="3012" b="1" dirty="0">
                <a:solidFill>
                  <a:srgbClr val="0F4662"/>
                </a:solidFill>
                <a:latin typeface="Nazanin Bold"/>
                <a:ea typeface="Nazanin Bold"/>
                <a:cs typeface="Nazanin Bold"/>
                <a:sym typeface="Nazanin Bold"/>
                <a:rtl/>
              </a:rPr>
              <a:t>ممانعت‌کننده‌های زنگ و خوردگی:</a:t>
            </a:r>
          </a:p>
          <a:p>
            <a:pPr marL="1300769" lvl="2" indent="-433590" algn="ctr" rtl="1">
              <a:lnSpc>
                <a:spcPts val="5121"/>
              </a:lnSpc>
              <a:buFont typeface="Arial"/>
              <a:buChar char="⚬"/>
            </a:pPr>
            <a:r>
              <a:rPr lang="ar-EG" sz="3012" dirty="0">
                <a:solidFill>
                  <a:srgbClr val="0F4662"/>
                </a:solidFill>
                <a:latin typeface="Nazanin Light"/>
                <a:ea typeface="Nazanin Light"/>
                <a:cs typeface="Nazanin Light"/>
                <a:sym typeface="Nazanin Light"/>
                <a:rtl/>
              </a:rPr>
              <a:t>محافظت از سطوح فلزی</a:t>
            </a:r>
          </a:p>
          <a:p>
            <a:pPr marL="1300769" lvl="2" indent="-433590" algn="ctr" rtl="1">
              <a:lnSpc>
                <a:spcPts val="5121"/>
              </a:lnSpc>
              <a:buFont typeface="Arial"/>
              <a:buChar char="⚬"/>
            </a:pPr>
            <a:r>
              <a:rPr lang="ar-EG" sz="3012" b="1" dirty="0">
                <a:solidFill>
                  <a:srgbClr val="0F4662"/>
                </a:solidFill>
                <a:latin typeface="Nazanin Bold"/>
                <a:ea typeface="Nazanin Bold"/>
                <a:cs typeface="Nazanin Bold"/>
                <a:sym typeface="Nazanin Bold"/>
                <a:rtl/>
              </a:rPr>
              <a:t>بهبوددهنده‌های شاخص ویسکوزیته:</a:t>
            </a:r>
          </a:p>
          <a:p>
            <a:pPr marL="1300769" lvl="2" indent="-433590" algn="ctr" rtl="1">
              <a:lnSpc>
                <a:spcPts val="5121"/>
              </a:lnSpc>
              <a:buFont typeface="Arial"/>
              <a:buChar char="⚬"/>
            </a:pPr>
            <a:r>
              <a:rPr lang="ar-EG" sz="3012" dirty="0">
                <a:solidFill>
                  <a:srgbClr val="0F4662"/>
                </a:solidFill>
                <a:latin typeface="Nazanin Light"/>
                <a:ea typeface="Nazanin Light"/>
                <a:cs typeface="Nazanin Light"/>
                <a:sym typeface="Nazanin Light"/>
                <a:rtl/>
              </a:rPr>
              <a:t>پایدارسازی ویسکوزیته در دماهای مختلف</a:t>
            </a:r>
          </a:p>
          <a:p>
            <a:pPr algn="ctr" rtl="1">
              <a:lnSpc>
                <a:spcPts val="5121"/>
              </a:lnSpc>
            </a:pPr>
            <a:endParaRPr lang="ar-EG" sz="3012" dirty="0">
              <a:solidFill>
                <a:srgbClr val="0F4662"/>
              </a:solidFill>
              <a:latin typeface="Nazanin Light"/>
              <a:ea typeface="Nazanin Light"/>
              <a:cs typeface="Nazanin Light"/>
              <a:sym typeface="Nazanin Light"/>
              <a:rtl/>
            </a:endParaRPr>
          </a:p>
          <a:p>
            <a:pPr marL="0" lvl="0" indent="0" algn="ctr" rtl="1">
              <a:lnSpc>
                <a:spcPts val="5121"/>
              </a:lnSpc>
            </a:pPr>
            <a:endParaRPr lang="ar-EG" sz="3012" dirty="0">
              <a:solidFill>
                <a:srgbClr val="0F4662"/>
              </a:solidFill>
              <a:latin typeface="Nazanin Light"/>
              <a:ea typeface="Nazanin Light"/>
              <a:cs typeface="Nazanin Light"/>
              <a:sym typeface="Nazanin Light"/>
              <a:rt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6159886" y="855400"/>
            <a:ext cx="5968228" cy="1661797"/>
          </a:xfrm>
          <a:prstGeom prst="rect">
            <a:avLst/>
          </a:prstGeom>
        </p:spPr>
        <p:txBody>
          <a:bodyPr lIns="0" tIns="0" rIns="0" bIns="0" rtlCol="0" anchor="t">
            <a:spAutoFit/>
          </a:bodyPr>
          <a:lstStyle/>
          <a:p>
            <a:pPr marL="0" lvl="0" indent="0" algn="ctr" rtl="1">
              <a:lnSpc>
                <a:spcPts val="8679"/>
              </a:lnSpc>
              <a:spcBef>
                <a:spcPct val="0"/>
              </a:spcBef>
            </a:pPr>
            <a:r>
              <a:rPr lang="ar-EG" sz="6199" b="1" dirty="0">
                <a:solidFill>
                  <a:srgbClr val="0F4662"/>
                </a:solidFill>
                <a:latin typeface="Nazanin Bold"/>
                <a:ea typeface="Nazanin Bold"/>
                <a:cs typeface="Nazanin Bold"/>
                <a:sym typeface="Nazanin Bold"/>
                <a:rtl/>
              </a:rPr>
              <a:t>آنتی اکسیدان ها</a:t>
            </a:r>
          </a:p>
        </p:txBody>
      </p:sp>
      <p:sp>
        <p:nvSpPr>
          <p:cNvPr id="6" name="TextBox 6"/>
          <p:cNvSpPr txBox="1"/>
          <p:nvPr/>
        </p:nvSpPr>
        <p:spPr>
          <a:xfrm>
            <a:off x="4190148" y="4835379"/>
            <a:ext cx="9907705" cy="2500685"/>
          </a:xfrm>
          <a:prstGeom prst="rect">
            <a:avLst/>
          </a:prstGeom>
        </p:spPr>
        <p:txBody>
          <a:bodyPr lIns="0" tIns="0" rIns="0" bIns="0" rtlCol="0" anchor="t">
            <a:spAutoFit/>
          </a:bodyPr>
          <a:lstStyle/>
          <a:p>
            <a:pPr algn="ctr" rtl="1">
              <a:lnSpc>
                <a:spcPts val="3919"/>
              </a:lnSpc>
            </a:pPr>
            <a:r>
              <a:rPr lang="ar-EG" sz="2799" b="1" dirty="0">
                <a:solidFill>
                  <a:srgbClr val="0F4662"/>
                </a:solidFill>
                <a:latin typeface="Nazanin Bold"/>
                <a:ea typeface="Nazanin Bold"/>
                <a:cs typeface="Nazanin Bold"/>
                <a:sym typeface="Nazanin Bold"/>
                <a:rtl/>
              </a:rPr>
              <a:t>عملکرد: </a:t>
            </a:r>
            <a:r>
              <a:rPr lang="ar-EG" sz="2799" dirty="0">
                <a:solidFill>
                  <a:srgbClr val="0F4662"/>
                </a:solidFill>
                <a:latin typeface="Nazanin Light"/>
                <a:ea typeface="Nazanin Light"/>
                <a:cs typeface="Nazanin Light"/>
                <a:sym typeface="Nazanin Light"/>
                <a:rtl/>
              </a:rPr>
              <a:t>کند کردن واکنش‌های اکسیداسیون و افزایش عمر روغن.</a:t>
            </a:r>
          </a:p>
          <a:p>
            <a:pPr algn="ctr" rtl="1">
              <a:lnSpc>
                <a:spcPts val="3919"/>
              </a:lnSpc>
            </a:pPr>
            <a:r>
              <a:rPr lang="ar-EG" sz="2799" b="1" dirty="0">
                <a:solidFill>
                  <a:srgbClr val="0F4662"/>
                </a:solidFill>
                <a:latin typeface="Nazanin Bold"/>
                <a:ea typeface="Nazanin Bold"/>
                <a:cs typeface="Nazanin Bold"/>
                <a:sym typeface="Nazanin Bold"/>
                <a:rtl/>
              </a:rPr>
              <a:t>انواع:</a:t>
            </a:r>
            <a:r>
              <a:rPr lang="ar-EG" sz="2799" dirty="0">
                <a:solidFill>
                  <a:srgbClr val="0F4662"/>
                </a:solidFill>
                <a:latin typeface="Nazanin Light"/>
                <a:ea typeface="Nazanin Light"/>
                <a:cs typeface="Nazanin Light"/>
                <a:sym typeface="Nazanin Light"/>
                <a:rtl/>
              </a:rPr>
              <a:t> آنتی‌اکسیدان‌های فنولیک و آمینیک.</a:t>
            </a:r>
          </a:p>
          <a:p>
            <a:pPr algn="ctr" rtl="1">
              <a:lnSpc>
                <a:spcPts val="3919"/>
              </a:lnSpc>
            </a:pPr>
            <a:r>
              <a:rPr lang="ar-EG" sz="2799" b="1" dirty="0">
                <a:solidFill>
                  <a:srgbClr val="0F4662"/>
                </a:solidFill>
                <a:latin typeface="Nazanin Bold"/>
                <a:ea typeface="Nazanin Bold"/>
                <a:cs typeface="Nazanin Bold"/>
                <a:sym typeface="Nazanin Bold"/>
                <a:rtl/>
              </a:rPr>
              <a:t>اهمیت:</a:t>
            </a:r>
            <a:r>
              <a:rPr lang="ar-EG" sz="2799" dirty="0">
                <a:solidFill>
                  <a:srgbClr val="0F4662"/>
                </a:solidFill>
                <a:latin typeface="Nazanin Light"/>
                <a:ea typeface="Nazanin Light"/>
                <a:cs typeface="Nazanin Light"/>
                <a:sym typeface="Nazanin Light"/>
                <a:rtl/>
              </a:rPr>
              <a:t> حیاتی در روغن‌های توربین و کمپرسور و سایر روغن هایی که در معرض حرارت بالا و هوا قرار دارند.</a:t>
            </a:r>
          </a:p>
          <a:p>
            <a:pPr marL="0" lvl="0" indent="0" algn="r" rtl="1">
              <a:lnSpc>
                <a:spcPts val="3919"/>
              </a:lnSpc>
              <a:spcBef>
                <a:spcPct val="0"/>
              </a:spcBef>
            </a:pPr>
            <a:endParaRPr lang="ar-EG" sz="2799" dirty="0">
              <a:solidFill>
                <a:srgbClr val="0F4662"/>
              </a:solidFill>
              <a:latin typeface="Nazanin Light"/>
              <a:ea typeface="Nazanin Light"/>
              <a:cs typeface="Nazanin Light"/>
              <a:sym typeface="Nazanin Light"/>
              <a:rtl/>
            </a:endParaRPr>
          </a:p>
        </p:txBody>
      </p:sp>
      <p:sp>
        <p:nvSpPr>
          <p:cNvPr id="7" name="AutoShape 7"/>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8" name="Freeform 8"/>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4267200" y="2593192"/>
            <a:ext cx="9960491" cy="5142433"/>
          </a:xfrm>
          <a:prstGeom prst="rect">
            <a:avLst/>
          </a:prstGeom>
        </p:spPr>
        <p:txBody>
          <a:bodyPr lIns="0" tIns="0" rIns="0" bIns="0" rtlCol="0" anchor="t">
            <a:spAutoFit/>
          </a:bodyPr>
          <a:lstStyle/>
          <a:p>
            <a:pPr algn="ctr" rtl="1">
              <a:lnSpc>
                <a:spcPts val="3060"/>
              </a:lnSpc>
            </a:pPr>
            <a:r>
              <a:rPr lang="ar-EG" sz="1800" dirty="0">
                <a:solidFill>
                  <a:srgbClr val="0F4662"/>
                </a:solidFill>
                <a:latin typeface="Nazanin Light"/>
                <a:ea typeface="Nazanin Light"/>
                <a:cs typeface="Nazanin Light"/>
                <a:sym typeface="Nazanin Light"/>
                <a:rtl/>
              </a:rPr>
              <a:t>فصل </a:t>
            </a:r>
            <a:r>
              <a:rPr lang="en-US" sz="1800" dirty="0">
                <a:solidFill>
                  <a:srgbClr val="0F4662"/>
                </a:solidFill>
                <a:latin typeface="Nazanin Light"/>
                <a:ea typeface="Nazanin Light"/>
                <a:cs typeface="Nazanin Light"/>
                <a:sym typeface="Nazanin Light"/>
              </a:rPr>
              <a:t>۱</a:t>
            </a:r>
          </a:p>
          <a:p>
            <a:pPr algn="ctr" rtl="1">
              <a:lnSpc>
                <a:spcPts val="4079"/>
              </a:lnSpc>
            </a:pPr>
            <a:r>
              <a:rPr lang="ar-EG" sz="2400" dirty="0">
                <a:solidFill>
                  <a:srgbClr val="0F4662"/>
                </a:solidFill>
                <a:latin typeface="Nazanin Light"/>
                <a:ea typeface="Nazanin Light"/>
                <a:cs typeface="Nazanin Light"/>
                <a:sym typeface="Nazanin Light"/>
                <a:rtl/>
              </a:rPr>
              <a:t>طبقه‌بندی و مشخصات روانکـــــــــــــــــــــــــــــــــارها </a:t>
            </a:r>
          </a:p>
          <a:p>
            <a:pPr algn="ctr" rtl="1">
              <a:lnSpc>
                <a:spcPts val="3060"/>
              </a:lnSpc>
            </a:pPr>
            <a:r>
              <a:rPr lang="ar-EG" sz="1800" dirty="0">
                <a:solidFill>
                  <a:srgbClr val="0F4662"/>
                </a:solidFill>
                <a:latin typeface="Nazanin Light"/>
                <a:ea typeface="Nazanin Light"/>
                <a:cs typeface="Nazanin Light"/>
                <a:sym typeface="Nazanin Light"/>
                <a:rtl/>
              </a:rPr>
              <a:t>فصل </a:t>
            </a:r>
            <a:r>
              <a:rPr lang="en-US" sz="1800" dirty="0">
                <a:solidFill>
                  <a:srgbClr val="0F4662"/>
                </a:solidFill>
                <a:latin typeface="Nazanin Light"/>
                <a:ea typeface="Nazanin Light"/>
                <a:cs typeface="Nazanin Light"/>
                <a:sym typeface="Nazanin Light"/>
              </a:rPr>
              <a:t>۲</a:t>
            </a:r>
          </a:p>
          <a:p>
            <a:pPr algn="ctr" rtl="1">
              <a:lnSpc>
                <a:spcPts val="4079"/>
              </a:lnSpc>
            </a:pPr>
            <a:r>
              <a:rPr lang="ar-EG" sz="2400" dirty="0">
                <a:solidFill>
                  <a:srgbClr val="0F4662"/>
                </a:solidFill>
                <a:latin typeface="Nazanin Light"/>
                <a:ea typeface="Nazanin Light"/>
                <a:cs typeface="Nazanin Light"/>
                <a:sym typeface="Nazanin Light"/>
                <a:rtl/>
              </a:rPr>
              <a:t>مواد افزودنی به روانکــــــــــــــــــــــــــــــــــــــــــــارها</a:t>
            </a:r>
          </a:p>
          <a:p>
            <a:pPr algn="ctr" rtl="1">
              <a:lnSpc>
                <a:spcPts val="3060"/>
              </a:lnSpc>
            </a:pPr>
            <a:r>
              <a:rPr lang="ar-EG" sz="1800" dirty="0">
                <a:solidFill>
                  <a:srgbClr val="0F4662"/>
                </a:solidFill>
                <a:latin typeface="Nazanin Light"/>
                <a:ea typeface="Nazanin Light"/>
                <a:cs typeface="Nazanin Light"/>
                <a:sym typeface="Nazanin Light"/>
                <a:rtl/>
              </a:rPr>
              <a:t>فصل </a:t>
            </a:r>
            <a:r>
              <a:rPr lang="en-US" sz="1800" dirty="0">
                <a:solidFill>
                  <a:srgbClr val="0F4662"/>
                </a:solidFill>
                <a:latin typeface="Nazanin Light"/>
                <a:ea typeface="Nazanin Light"/>
                <a:cs typeface="Nazanin Light"/>
                <a:sym typeface="Nazanin Light"/>
              </a:rPr>
              <a:t>۳</a:t>
            </a:r>
          </a:p>
          <a:p>
            <a:pPr algn="ctr" rtl="1">
              <a:lnSpc>
                <a:spcPts val="4079"/>
              </a:lnSpc>
            </a:pPr>
            <a:r>
              <a:rPr lang="ar-EG" sz="2400" dirty="0">
                <a:solidFill>
                  <a:srgbClr val="0F4662"/>
                </a:solidFill>
                <a:latin typeface="Nazanin Light"/>
                <a:ea typeface="Nazanin Light"/>
                <a:cs typeface="Nazanin Light"/>
                <a:sym typeface="Nazanin Light"/>
                <a:rtl/>
              </a:rPr>
              <a:t>آزمون‌های ضروری آنالیـــــــــــــــــــــــــــــــــــــز روغن</a:t>
            </a:r>
          </a:p>
          <a:p>
            <a:pPr algn="ctr" rtl="1">
              <a:lnSpc>
                <a:spcPts val="3060"/>
              </a:lnSpc>
            </a:pPr>
            <a:r>
              <a:rPr lang="ar-EG" sz="1800" dirty="0">
                <a:solidFill>
                  <a:srgbClr val="0F4662"/>
                </a:solidFill>
                <a:latin typeface="Nazanin Light"/>
                <a:ea typeface="Nazanin Light"/>
                <a:cs typeface="Nazanin Light"/>
                <a:sym typeface="Nazanin Light"/>
                <a:rtl/>
              </a:rPr>
              <a:t>فصل </a:t>
            </a:r>
            <a:r>
              <a:rPr lang="en-US" sz="1800" dirty="0">
                <a:solidFill>
                  <a:srgbClr val="0F4662"/>
                </a:solidFill>
                <a:latin typeface="Nazanin Light"/>
                <a:ea typeface="Nazanin Light"/>
                <a:cs typeface="Nazanin Light"/>
                <a:sym typeface="Nazanin Light"/>
              </a:rPr>
              <a:t>۴</a:t>
            </a:r>
          </a:p>
          <a:p>
            <a:pPr algn="ctr" rtl="1">
              <a:lnSpc>
                <a:spcPts val="4079"/>
              </a:lnSpc>
            </a:pPr>
            <a:r>
              <a:rPr lang="ar-EG" sz="2400" dirty="0">
                <a:solidFill>
                  <a:srgbClr val="0F4662"/>
                </a:solidFill>
                <a:latin typeface="Nazanin Light"/>
                <a:ea typeface="Nazanin Light"/>
                <a:cs typeface="Nazanin Light"/>
                <a:sym typeface="Nazanin Light"/>
                <a:rtl/>
              </a:rPr>
              <a:t>تجهیزات و مواد مورد نیاز برای هر آزمـــــــــــــــــــــایش</a:t>
            </a:r>
          </a:p>
          <a:p>
            <a:pPr algn="ctr" rtl="1">
              <a:lnSpc>
                <a:spcPts val="3060"/>
              </a:lnSpc>
            </a:pPr>
            <a:r>
              <a:rPr lang="ar-EG" sz="1800" dirty="0">
                <a:solidFill>
                  <a:srgbClr val="0F4662"/>
                </a:solidFill>
                <a:latin typeface="Nazanin Light"/>
                <a:ea typeface="Nazanin Light"/>
                <a:cs typeface="Nazanin Light"/>
                <a:sym typeface="Nazanin Light"/>
                <a:rtl/>
              </a:rPr>
              <a:t>فصل </a:t>
            </a:r>
            <a:r>
              <a:rPr lang="en-US" sz="1800" dirty="0">
                <a:solidFill>
                  <a:srgbClr val="0F4662"/>
                </a:solidFill>
                <a:latin typeface="Nazanin Light"/>
                <a:ea typeface="Nazanin Light"/>
                <a:cs typeface="Nazanin Light"/>
                <a:sym typeface="Nazanin Light"/>
              </a:rPr>
              <a:t>۵</a:t>
            </a:r>
          </a:p>
          <a:p>
            <a:pPr algn="ctr" rtl="1">
              <a:lnSpc>
                <a:spcPts val="4079"/>
              </a:lnSpc>
            </a:pPr>
            <a:r>
              <a:rPr lang="ar-EG" sz="2400" dirty="0">
                <a:solidFill>
                  <a:srgbClr val="0F4662"/>
                </a:solidFill>
                <a:latin typeface="Nazanin Light"/>
                <a:ea typeface="Nazanin Light"/>
                <a:cs typeface="Nazanin Light"/>
                <a:sym typeface="Nazanin Light"/>
                <a:rtl/>
              </a:rPr>
              <a:t>تأثیر آنالیز روغن تفسیر نتــــــــــــــــــــــــــــــــــــــایج </a:t>
            </a:r>
            <a:endParaRPr lang="fa-IR" sz="2400" dirty="0">
              <a:solidFill>
                <a:srgbClr val="0F4662"/>
              </a:solidFill>
              <a:latin typeface="Nazanin Light"/>
              <a:ea typeface="Nazanin Light"/>
              <a:cs typeface="Nazanin Light"/>
              <a:sym typeface="Nazanin Light"/>
              <a:rtl/>
            </a:endParaRPr>
          </a:p>
          <a:p>
            <a:pPr marL="0" lvl="0" indent="0" algn="ctr" rtl="1">
              <a:lnSpc>
                <a:spcPts val="4079"/>
              </a:lnSpc>
            </a:pPr>
            <a:endParaRPr lang="ar-EG" sz="2400" dirty="0">
              <a:solidFill>
                <a:srgbClr val="0F4662"/>
              </a:solidFill>
              <a:latin typeface="Nazanin Light"/>
              <a:ea typeface="Nazanin Light"/>
              <a:cs typeface="Nazanin Light"/>
              <a:sym typeface="Nazanin Light"/>
              <a:rtl/>
            </a:endParaRPr>
          </a:p>
        </p:txBody>
      </p:sp>
      <p:sp>
        <p:nvSpPr>
          <p:cNvPr id="3" name="AutoShape 3"/>
          <p:cNvSpPr/>
          <p:nvPr/>
        </p:nvSpPr>
        <p:spPr>
          <a:xfrm>
            <a:off x="5897880" y="1912104"/>
            <a:ext cx="6492240" cy="0"/>
          </a:xfrm>
          <a:prstGeom prst="line">
            <a:avLst/>
          </a:prstGeom>
          <a:ln w="76200" cap="flat">
            <a:solidFill>
              <a:srgbClr val="0F4662"/>
            </a:solidFill>
            <a:prstDash val="solid"/>
            <a:headEnd type="none" w="sm" len="sm"/>
            <a:tailEnd type="none" w="sm" len="sm"/>
          </a:ln>
        </p:spPr>
      </p:sp>
      <p:sp>
        <p:nvSpPr>
          <p:cNvPr id="4" name="AutoShape 4"/>
          <p:cNvSpPr/>
          <p:nvPr/>
        </p:nvSpPr>
        <p:spPr>
          <a:xfrm>
            <a:off x="5897880" y="8159883"/>
            <a:ext cx="6492240" cy="0"/>
          </a:xfrm>
          <a:prstGeom prst="line">
            <a:avLst/>
          </a:prstGeom>
          <a:ln w="76200" cap="flat">
            <a:solidFill>
              <a:srgbClr val="0F4662"/>
            </a:solidFill>
            <a:prstDash val="solid"/>
            <a:headEnd type="none" w="sm" len="sm"/>
            <a:tailEnd type="none" w="sm" len="sm"/>
          </a:ln>
        </p:spPr>
      </p:sp>
      <p:sp>
        <p:nvSpPr>
          <p:cNvPr id="5" name="Freeform 5"/>
          <p:cNvSpPr/>
          <p:nvPr/>
        </p:nvSpPr>
        <p:spPr>
          <a:xfrm>
            <a:off x="8304001" y="813686"/>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8304001" y="90084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2580736" y="855400"/>
            <a:ext cx="13053396" cy="1661797"/>
          </a:xfrm>
          <a:prstGeom prst="rect">
            <a:avLst/>
          </a:prstGeom>
        </p:spPr>
        <p:txBody>
          <a:bodyPr lIns="0" tIns="0" rIns="0" bIns="0" rtlCol="0" anchor="t">
            <a:spAutoFit/>
          </a:bodyPr>
          <a:lstStyle/>
          <a:p>
            <a:pPr marL="0" lvl="0" indent="0" algn="ctr" rtl="1">
              <a:lnSpc>
                <a:spcPts val="8679"/>
              </a:lnSpc>
              <a:spcBef>
                <a:spcPct val="0"/>
              </a:spcBef>
            </a:pPr>
            <a:r>
              <a:rPr lang="ar-EG" sz="6199" b="1">
                <a:solidFill>
                  <a:srgbClr val="0F4662"/>
                </a:solidFill>
                <a:latin typeface="Nazanin Bold"/>
                <a:ea typeface="Nazanin Bold"/>
                <a:cs typeface="Nazanin Bold"/>
                <a:sym typeface="Nazanin Bold"/>
                <a:rtl/>
              </a:rPr>
              <a:t>افزودنی‌های ضدسایش و فشارپذیر ( </a:t>
            </a:r>
            <a:r>
              <a:rPr lang="en-US" sz="6199" b="1">
                <a:solidFill>
                  <a:srgbClr val="0F4662"/>
                </a:solidFill>
                <a:latin typeface="Nazanin Bold"/>
                <a:ea typeface="Nazanin Bold"/>
                <a:cs typeface="Nazanin Bold"/>
                <a:sym typeface="Nazanin Bold"/>
              </a:rPr>
              <a:t>EP AW</a:t>
            </a:r>
            <a:r>
              <a:rPr lang="ar-EG" sz="6199" b="1">
                <a:solidFill>
                  <a:srgbClr val="0F4662"/>
                </a:solidFill>
                <a:latin typeface="Nazanin Bold"/>
                <a:ea typeface="Nazanin Bold"/>
                <a:cs typeface="Nazanin Bold"/>
                <a:sym typeface="Nazanin Bold"/>
                <a:rtl/>
              </a:rPr>
              <a:t>)</a:t>
            </a:r>
          </a:p>
        </p:txBody>
      </p:sp>
      <p:sp>
        <p:nvSpPr>
          <p:cNvPr id="6" name="TextBox 6"/>
          <p:cNvSpPr txBox="1"/>
          <p:nvPr/>
        </p:nvSpPr>
        <p:spPr>
          <a:xfrm>
            <a:off x="2399477" y="4835379"/>
            <a:ext cx="13489047" cy="2000548"/>
          </a:xfrm>
          <a:prstGeom prst="rect">
            <a:avLst/>
          </a:prstGeom>
        </p:spPr>
        <p:txBody>
          <a:bodyPr lIns="0" tIns="0" rIns="0" bIns="0" rtlCol="0" anchor="t">
            <a:spAutoFit/>
          </a:bodyPr>
          <a:lstStyle/>
          <a:p>
            <a:pPr algn="ctr" rtl="1">
              <a:lnSpc>
                <a:spcPts val="3919"/>
              </a:lnSpc>
            </a:pPr>
            <a:r>
              <a:rPr lang="ar-EG" sz="2799" b="1" dirty="0">
                <a:solidFill>
                  <a:srgbClr val="0F4662"/>
                </a:solidFill>
                <a:latin typeface="Nazanin Bold"/>
                <a:ea typeface="Nazanin Bold"/>
                <a:cs typeface="Nazanin Bold"/>
                <a:sym typeface="Nazanin Bold"/>
                <a:rtl/>
              </a:rPr>
              <a:t>افزودنی‌های </a:t>
            </a:r>
            <a:r>
              <a:rPr lang="en-US" sz="2799" b="1" dirty="0">
                <a:solidFill>
                  <a:srgbClr val="0F4662"/>
                </a:solidFill>
                <a:latin typeface="Nazanin Bold"/>
                <a:ea typeface="Nazanin Bold"/>
                <a:cs typeface="Nazanin Bold"/>
                <a:sym typeface="Nazanin Bold"/>
              </a:rPr>
              <a:t>AW</a:t>
            </a:r>
            <a:r>
              <a:rPr lang="ar-EG" sz="2799" b="1" dirty="0">
                <a:solidFill>
                  <a:srgbClr val="0F4662"/>
                </a:solidFill>
                <a:latin typeface="Nazanin Bold"/>
                <a:ea typeface="Nazanin Bold"/>
                <a:cs typeface="Nazanin Bold"/>
                <a:sym typeface="Nazanin Bold"/>
                <a:rtl/>
              </a:rPr>
              <a:t>: </a:t>
            </a:r>
            <a:r>
              <a:rPr lang="ar-EG" sz="2799" dirty="0">
                <a:solidFill>
                  <a:srgbClr val="0F4662"/>
                </a:solidFill>
                <a:latin typeface="Nazanin Light"/>
                <a:ea typeface="Nazanin Light"/>
                <a:cs typeface="Nazanin Light"/>
                <a:sym typeface="Nazanin Light"/>
                <a:rtl/>
              </a:rPr>
              <a:t>از تماس فلز-به-فلز در شرایط عادی جلوگیری می‌کنند (مانند </a:t>
            </a:r>
            <a:r>
              <a:rPr lang="en-US" sz="2799" dirty="0">
                <a:solidFill>
                  <a:srgbClr val="0F4662"/>
                </a:solidFill>
                <a:latin typeface="Nazanin Light"/>
                <a:ea typeface="Nazanin Light"/>
                <a:cs typeface="Nazanin Light"/>
                <a:sym typeface="Nazanin Light"/>
              </a:rPr>
              <a:t>ZDDP</a:t>
            </a:r>
            <a:r>
              <a:rPr lang="ar-EG" sz="2799" dirty="0">
                <a:solidFill>
                  <a:srgbClr val="0F4662"/>
                </a:solidFill>
                <a:latin typeface="Nazanin Light"/>
                <a:ea typeface="Nazanin Light"/>
                <a:cs typeface="Nazanin Light"/>
                <a:sym typeface="Nazanin Light"/>
                <a:rtl/>
              </a:rPr>
              <a:t>).</a:t>
            </a:r>
          </a:p>
          <a:p>
            <a:pPr algn="ctr" rtl="1">
              <a:lnSpc>
                <a:spcPts val="3919"/>
              </a:lnSpc>
            </a:pPr>
            <a:r>
              <a:rPr lang="ar-EG" sz="2799" b="1" dirty="0">
                <a:solidFill>
                  <a:srgbClr val="0F4662"/>
                </a:solidFill>
                <a:latin typeface="Nazanin Bold"/>
                <a:ea typeface="Nazanin Bold"/>
                <a:cs typeface="Nazanin Bold"/>
                <a:sym typeface="Nazanin Bold"/>
                <a:rtl/>
              </a:rPr>
              <a:t>افزودنی‌های </a:t>
            </a:r>
            <a:r>
              <a:rPr lang="en-US" sz="2799" b="1" dirty="0">
                <a:solidFill>
                  <a:srgbClr val="0F4662"/>
                </a:solidFill>
                <a:latin typeface="Nazanin Bold"/>
                <a:ea typeface="Nazanin Bold"/>
                <a:cs typeface="Nazanin Bold"/>
                <a:sym typeface="Nazanin Bold"/>
              </a:rPr>
              <a:t>EP</a:t>
            </a:r>
            <a:r>
              <a:rPr lang="ar-EG" sz="2799" b="1" dirty="0">
                <a:solidFill>
                  <a:srgbClr val="0F4662"/>
                </a:solidFill>
                <a:latin typeface="Nazanin Bold"/>
                <a:ea typeface="Nazanin Bold"/>
                <a:cs typeface="Nazanin Bold"/>
                <a:sym typeface="Nazanin Bold"/>
                <a:rtl/>
              </a:rPr>
              <a:t>: </a:t>
            </a:r>
            <a:r>
              <a:rPr lang="ar-EG" sz="2799" dirty="0">
                <a:solidFill>
                  <a:srgbClr val="0F4662"/>
                </a:solidFill>
                <a:latin typeface="Nazanin Light"/>
                <a:ea typeface="Nazanin Light"/>
                <a:cs typeface="Nazanin Light"/>
                <a:sym typeface="Nazanin Light"/>
                <a:rtl/>
              </a:rPr>
              <a:t>در شرایط فشار و بار شدید با تشکیل لایه محافظ، از جوش خوردن سطوح جلوگیری می‌کنند.</a:t>
            </a:r>
          </a:p>
          <a:p>
            <a:pPr algn="ctr" rtl="1">
              <a:lnSpc>
                <a:spcPts val="3919"/>
              </a:lnSpc>
            </a:pPr>
            <a:r>
              <a:rPr lang="ar-EG" sz="2799" b="1" dirty="0">
                <a:solidFill>
                  <a:srgbClr val="0F4662"/>
                </a:solidFill>
                <a:latin typeface="Nazanin Bold"/>
                <a:ea typeface="Nazanin Bold"/>
                <a:cs typeface="Nazanin Bold"/>
                <a:sym typeface="Nazanin Bold"/>
                <a:rtl/>
              </a:rPr>
              <a:t>کاربرد:</a:t>
            </a:r>
            <a:r>
              <a:rPr lang="ar-EG" sz="2799" dirty="0">
                <a:solidFill>
                  <a:srgbClr val="0F4662"/>
                </a:solidFill>
                <a:latin typeface="Nazanin Light"/>
                <a:ea typeface="Nazanin Light"/>
                <a:cs typeface="Nazanin Light"/>
                <a:sym typeface="Nazanin Light"/>
                <a:rtl/>
              </a:rPr>
              <a:t> روغن‌های گیربکس و کمپرسورها.</a:t>
            </a:r>
          </a:p>
          <a:p>
            <a:pPr marL="0" lvl="0" indent="0" algn="ctr" rtl="1">
              <a:lnSpc>
                <a:spcPts val="3919"/>
              </a:lnSpc>
              <a:spcBef>
                <a:spcPct val="0"/>
              </a:spcBef>
            </a:pPr>
            <a:endParaRPr lang="ar-EG" sz="2799" dirty="0">
              <a:solidFill>
                <a:srgbClr val="0F4662"/>
              </a:solidFill>
              <a:latin typeface="Nazanin Light"/>
              <a:ea typeface="Nazanin Light"/>
              <a:cs typeface="Nazanin Light"/>
              <a:sym typeface="Nazanin Light"/>
              <a:rtl/>
            </a:endParaRPr>
          </a:p>
        </p:txBody>
      </p:sp>
      <p:sp>
        <p:nvSpPr>
          <p:cNvPr id="7" name="AutoShape 7"/>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8" name="Freeform 8"/>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3214541" y="855400"/>
            <a:ext cx="11858919" cy="1661738"/>
          </a:xfrm>
          <a:prstGeom prst="rect">
            <a:avLst/>
          </a:prstGeom>
        </p:spPr>
        <p:txBody>
          <a:bodyPr lIns="0" tIns="0" rIns="0" bIns="0" rtlCol="0" anchor="t">
            <a:spAutoFit/>
          </a:bodyPr>
          <a:lstStyle/>
          <a:p>
            <a:pPr marL="0" lvl="0" indent="0" algn="ctr" rtl="1">
              <a:lnSpc>
                <a:spcPts val="8679"/>
              </a:lnSpc>
              <a:spcBef>
                <a:spcPct val="0"/>
              </a:spcBef>
            </a:pPr>
            <a:r>
              <a:rPr lang="ar-EG" sz="6199" b="1" dirty="0">
                <a:solidFill>
                  <a:srgbClr val="0F4662"/>
                </a:solidFill>
                <a:latin typeface="Nazanin Bold"/>
                <a:ea typeface="Nazanin Bold"/>
                <a:cs typeface="Nazanin Bold"/>
                <a:sym typeface="Nazanin Bold"/>
                <a:rtl/>
              </a:rPr>
              <a:t>دترجنت‌ها و دیسپرسانت‌ها</a:t>
            </a:r>
          </a:p>
        </p:txBody>
      </p:sp>
      <p:sp>
        <p:nvSpPr>
          <p:cNvPr id="6" name="TextBox 6"/>
          <p:cNvSpPr txBox="1"/>
          <p:nvPr/>
        </p:nvSpPr>
        <p:spPr>
          <a:xfrm>
            <a:off x="3770266" y="4835379"/>
            <a:ext cx="10747468" cy="2500685"/>
          </a:xfrm>
          <a:prstGeom prst="rect">
            <a:avLst/>
          </a:prstGeom>
        </p:spPr>
        <p:txBody>
          <a:bodyPr lIns="0" tIns="0" rIns="0" bIns="0" rtlCol="0" anchor="t">
            <a:spAutoFit/>
          </a:bodyPr>
          <a:lstStyle/>
          <a:p>
            <a:pPr algn="ctr" rtl="1">
              <a:lnSpc>
                <a:spcPts val="3919"/>
              </a:lnSpc>
            </a:pPr>
            <a:r>
              <a:rPr lang="ar-EG" sz="2799" b="1" dirty="0">
                <a:solidFill>
                  <a:srgbClr val="0F4662"/>
                </a:solidFill>
                <a:latin typeface="Nazanin Bold"/>
                <a:ea typeface="Nazanin Bold"/>
                <a:cs typeface="Nazanin Bold"/>
                <a:sym typeface="Nazanin Bold"/>
                <a:rtl/>
              </a:rPr>
              <a:t>دترجنت‌ها:</a:t>
            </a:r>
            <a:r>
              <a:rPr lang="ar-EG" sz="2799" dirty="0">
                <a:solidFill>
                  <a:srgbClr val="0F4662"/>
                </a:solidFill>
                <a:latin typeface="Nazanin Light"/>
                <a:ea typeface="Nazanin Light"/>
                <a:cs typeface="Nazanin Light"/>
                <a:sym typeface="Nazanin Light"/>
                <a:rtl/>
              </a:rPr>
              <a:t> اسیدها را خنثی و سطوح را تمیز می‌کنند.</a:t>
            </a:r>
          </a:p>
          <a:p>
            <a:pPr algn="ctr" rtl="1">
              <a:lnSpc>
                <a:spcPts val="3919"/>
              </a:lnSpc>
            </a:pPr>
            <a:r>
              <a:rPr lang="ar-EG" sz="2799" b="1" dirty="0">
                <a:solidFill>
                  <a:srgbClr val="0F4662"/>
                </a:solidFill>
                <a:latin typeface="Nazanin Bold"/>
                <a:ea typeface="Nazanin Bold"/>
                <a:cs typeface="Nazanin Bold"/>
                <a:sym typeface="Nazanin Bold"/>
                <a:rtl/>
              </a:rPr>
              <a:t>دیسپرسانت‌ها: </a:t>
            </a:r>
            <a:r>
              <a:rPr lang="ar-EG" sz="2799" dirty="0">
                <a:solidFill>
                  <a:srgbClr val="0F4662"/>
                </a:solidFill>
                <a:latin typeface="Nazanin Light"/>
                <a:ea typeface="Nazanin Light"/>
                <a:cs typeface="Nazanin Light"/>
                <a:sym typeface="Nazanin Light"/>
                <a:rtl/>
              </a:rPr>
              <a:t>آلودگی‌ها را به صورت معلق در روغن نگه می‌دارند تا از تشکیل لجن جلوگیری شود.</a:t>
            </a:r>
          </a:p>
          <a:p>
            <a:pPr algn="ctr" rtl="1">
              <a:lnSpc>
                <a:spcPts val="3919"/>
              </a:lnSpc>
            </a:pPr>
            <a:r>
              <a:rPr lang="ar-EG" sz="2799" b="1" dirty="0">
                <a:solidFill>
                  <a:srgbClr val="0F4662"/>
                </a:solidFill>
                <a:latin typeface="Nazanin Bold"/>
                <a:ea typeface="Nazanin Bold"/>
                <a:cs typeface="Nazanin Bold"/>
                <a:sym typeface="Nazanin Bold"/>
                <a:rtl/>
              </a:rPr>
              <a:t>کاربرد:</a:t>
            </a:r>
            <a:r>
              <a:rPr lang="ar-EG" sz="2799" dirty="0">
                <a:solidFill>
                  <a:srgbClr val="0F4662"/>
                </a:solidFill>
                <a:latin typeface="Nazanin Light"/>
                <a:ea typeface="Nazanin Light"/>
                <a:cs typeface="Nazanin Light"/>
                <a:sym typeface="Nazanin Light"/>
                <a:rtl/>
              </a:rPr>
              <a:t> بیشتر در روغن‌های کمپرسور گاز</a:t>
            </a:r>
            <a:r>
              <a:rPr lang="fa-IR" sz="2799" dirty="0">
                <a:solidFill>
                  <a:srgbClr val="0F4662"/>
                </a:solidFill>
                <a:latin typeface="Nazanin Light"/>
                <a:ea typeface="Nazanin Light"/>
                <a:cs typeface="Nazanin Light"/>
                <a:sym typeface="Nazanin Light"/>
                <a:rtl/>
              </a:rPr>
              <a:t>سوز </a:t>
            </a:r>
            <a:r>
              <a:rPr lang="ar-EG" sz="2799" dirty="0">
                <a:solidFill>
                  <a:srgbClr val="0F4662"/>
                </a:solidFill>
                <a:latin typeface="Nazanin Light"/>
                <a:ea typeface="Nazanin Light"/>
                <a:cs typeface="Nazanin Light"/>
                <a:sym typeface="Nazanin Light"/>
                <a:rtl/>
              </a:rPr>
              <a:t> و موتور.</a:t>
            </a:r>
          </a:p>
          <a:p>
            <a:pPr marL="0" lvl="0" indent="0" algn="ctr" rtl="1">
              <a:lnSpc>
                <a:spcPts val="3919"/>
              </a:lnSpc>
              <a:spcBef>
                <a:spcPct val="0"/>
              </a:spcBef>
            </a:pPr>
            <a:endParaRPr lang="ar-EG" sz="2799" dirty="0">
              <a:solidFill>
                <a:srgbClr val="0F4662"/>
              </a:solidFill>
              <a:latin typeface="Nazanin Light"/>
              <a:ea typeface="Nazanin Light"/>
              <a:cs typeface="Nazanin Light"/>
              <a:sym typeface="Nazanin Light"/>
              <a:rtl/>
            </a:endParaRPr>
          </a:p>
        </p:txBody>
      </p:sp>
      <p:sp>
        <p:nvSpPr>
          <p:cNvPr id="7" name="AutoShape 7"/>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8" name="Freeform 8"/>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3214541" y="855400"/>
            <a:ext cx="11858919" cy="1115690"/>
          </a:xfrm>
          <a:prstGeom prst="rect">
            <a:avLst/>
          </a:prstGeom>
        </p:spPr>
        <p:txBody>
          <a:bodyPr lIns="0" tIns="0" rIns="0" bIns="0" rtlCol="0" anchor="t">
            <a:spAutoFit/>
          </a:bodyPr>
          <a:lstStyle/>
          <a:p>
            <a:pPr marL="0" lvl="0" indent="0" algn="ctr" rtl="1">
              <a:lnSpc>
                <a:spcPts val="8679"/>
              </a:lnSpc>
              <a:spcBef>
                <a:spcPct val="0"/>
              </a:spcBef>
            </a:pPr>
            <a:r>
              <a:rPr lang="ar-EG" sz="6199" b="1" dirty="0">
                <a:solidFill>
                  <a:srgbClr val="0F4662"/>
                </a:solidFill>
                <a:latin typeface="Nazanin Bold" panose="020B0604020202020204" charset="-78"/>
                <a:ea typeface="Nazanin Light"/>
                <a:cs typeface="Nazanin Bold" panose="020B0604020202020204" charset="-78"/>
                <a:sym typeface="Nazanin Light"/>
                <a:rtl/>
              </a:rPr>
              <a:t>ممانعت‌کننده‌های زنگ و خوردگی</a:t>
            </a:r>
          </a:p>
        </p:txBody>
      </p:sp>
      <p:sp>
        <p:nvSpPr>
          <p:cNvPr id="6" name="TextBox 6"/>
          <p:cNvSpPr txBox="1"/>
          <p:nvPr/>
        </p:nvSpPr>
        <p:spPr>
          <a:xfrm>
            <a:off x="3770266" y="4835379"/>
            <a:ext cx="10747468" cy="2000548"/>
          </a:xfrm>
          <a:prstGeom prst="rect">
            <a:avLst/>
          </a:prstGeom>
        </p:spPr>
        <p:txBody>
          <a:bodyPr lIns="0" tIns="0" rIns="0" bIns="0" rtlCol="0" anchor="t">
            <a:spAutoFit/>
          </a:bodyPr>
          <a:lstStyle/>
          <a:p>
            <a:pPr algn="ctr" rtl="1">
              <a:lnSpc>
                <a:spcPts val="3919"/>
              </a:lnSpc>
            </a:pPr>
            <a:r>
              <a:rPr lang="fa-IR" sz="2799" b="1" dirty="0">
                <a:solidFill>
                  <a:srgbClr val="0F4662"/>
                </a:solidFill>
                <a:latin typeface="Nazanin Light"/>
                <a:ea typeface="Nazanin Light"/>
                <a:cs typeface="Nazanin Light"/>
                <a:sym typeface="Nazanin Light"/>
                <a:rtl/>
              </a:rPr>
              <a:t>عملکرد</a:t>
            </a:r>
            <a:r>
              <a:rPr lang="fa-IR" sz="2799" dirty="0">
                <a:solidFill>
                  <a:srgbClr val="0F4662"/>
                </a:solidFill>
                <a:latin typeface="Nazanin Light"/>
                <a:ea typeface="Nazanin Light"/>
                <a:cs typeface="Nazanin Light"/>
                <a:sym typeface="Nazanin Light"/>
                <a:rtl/>
              </a:rPr>
              <a:t>: </a:t>
            </a:r>
            <a:r>
              <a:rPr lang="ar-EG" sz="2799" dirty="0">
                <a:solidFill>
                  <a:srgbClr val="0F4662"/>
                </a:solidFill>
                <a:latin typeface="Nazanin Light"/>
                <a:ea typeface="Nazanin Light"/>
                <a:cs typeface="Nazanin Light"/>
                <a:sym typeface="Nazanin Light"/>
                <a:rtl/>
              </a:rPr>
              <a:t>با تشکیل یک لایه نازک بر روی سطوح فلزی، از تماس آن‌ها با رطوبت و اسیدها جلوگیری می‌کنند.</a:t>
            </a:r>
          </a:p>
          <a:p>
            <a:pPr algn="ctr" rtl="1">
              <a:lnSpc>
                <a:spcPts val="3919"/>
              </a:lnSpc>
            </a:pPr>
            <a:r>
              <a:rPr lang="ar-EG" sz="2799" b="1" dirty="0">
                <a:solidFill>
                  <a:srgbClr val="0F4662"/>
                </a:solidFill>
                <a:latin typeface="Nazanin Light"/>
                <a:ea typeface="Nazanin Light"/>
                <a:cs typeface="Nazanin Light"/>
                <a:sym typeface="Nazanin Light"/>
                <a:rtl/>
              </a:rPr>
              <a:t>کاربرد</a:t>
            </a:r>
            <a:r>
              <a:rPr lang="ar-EG" sz="2799" dirty="0">
                <a:solidFill>
                  <a:srgbClr val="0F4662"/>
                </a:solidFill>
                <a:latin typeface="Nazanin Light"/>
                <a:ea typeface="Nazanin Light"/>
                <a:cs typeface="Nazanin Light"/>
                <a:sym typeface="Nazanin Light"/>
                <a:rtl/>
              </a:rPr>
              <a:t>: در روغن‌های توربین، هیدرولیک و گیربکس که در معرض آب هستند.</a:t>
            </a:r>
          </a:p>
          <a:p>
            <a:pPr marL="0" lvl="0" indent="0" algn="ctr" rtl="1">
              <a:lnSpc>
                <a:spcPts val="3919"/>
              </a:lnSpc>
              <a:spcBef>
                <a:spcPct val="0"/>
              </a:spcBef>
            </a:pPr>
            <a:endParaRPr lang="ar-EG" sz="2799" dirty="0">
              <a:solidFill>
                <a:srgbClr val="0F4662"/>
              </a:solidFill>
              <a:latin typeface="Nazanin Light"/>
              <a:ea typeface="Nazanin Light"/>
              <a:cs typeface="Nazanin Light"/>
              <a:sym typeface="Nazanin Light"/>
              <a:rtl/>
            </a:endParaRPr>
          </a:p>
        </p:txBody>
      </p:sp>
      <p:sp>
        <p:nvSpPr>
          <p:cNvPr id="7" name="AutoShape 7"/>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8" name="Freeform 8"/>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3214541" y="855400"/>
            <a:ext cx="11858919" cy="1115690"/>
          </a:xfrm>
          <a:prstGeom prst="rect">
            <a:avLst/>
          </a:prstGeom>
        </p:spPr>
        <p:txBody>
          <a:bodyPr lIns="0" tIns="0" rIns="0" bIns="0" rtlCol="0" anchor="t">
            <a:spAutoFit/>
          </a:bodyPr>
          <a:lstStyle/>
          <a:p>
            <a:pPr marL="0" lvl="0" indent="0" algn="ctr" rtl="1">
              <a:lnSpc>
                <a:spcPts val="8679"/>
              </a:lnSpc>
              <a:spcBef>
                <a:spcPct val="0"/>
              </a:spcBef>
            </a:pPr>
            <a:r>
              <a:rPr lang="ar-EG" sz="6199" b="1" dirty="0">
                <a:solidFill>
                  <a:srgbClr val="0F4662"/>
                </a:solidFill>
                <a:latin typeface="Nazanin Bold"/>
                <a:ea typeface="Nazanin Bold"/>
                <a:cs typeface="Nazanin Bold"/>
                <a:sym typeface="Nazanin Bold"/>
                <a:rtl/>
              </a:rPr>
              <a:t>پایش افزودنی‌ها</a:t>
            </a:r>
          </a:p>
        </p:txBody>
      </p:sp>
      <p:sp>
        <p:nvSpPr>
          <p:cNvPr id="6" name="TextBox 6"/>
          <p:cNvSpPr txBox="1"/>
          <p:nvPr/>
        </p:nvSpPr>
        <p:spPr>
          <a:xfrm>
            <a:off x="3770266" y="4835379"/>
            <a:ext cx="10747468" cy="2000548"/>
          </a:xfrm>
          <a:prstGeom prst="rect">
            <a:avLst/>
          </a:prstGeom>
        </p:spPr>
        <p:txBody>
          <a:bodyPr lIns="0" tIns="0" rIns="0" bIns="0" rtlCol="0" anchor="t">
            <a:spAutoFit/>
          </a:bodyPr>
          <a:lstStyle/>
          <a:p>
            <a:pPr algn="ctr" rtl="1">
              <a:lnSpc>
                <a:spcPts val="3919"/>
              </a:lnSpc>
            </a:pPr>
            <a:r>
              <a:rPr lang="ar-EG" sz="2799" dirty="0">
                <a:solidFill>
                  <a:srgbClr val="0F4662"/>
                </a:solidFill>
                <a:latin typeface="Nazanin Light"/>
                <a:ea typeface="Nazanin Light"/>
                <a:cs typeface="Nazanin Light"/>
                <a:sym typeface="Nazanin Light"/>
                <a:rtl/>
              </a:rPr>
              <a:t>افزودنی‌ها در طول زمان استفاده مصرف می‌شوند.</a:t>
            </a:r>
          </a:p>
          <a:p>
            <a:pPr algn="ctr" rtl="1">
              <a:lnSpc>
                <a:spcPts val="3919"/>
              </a:lnSpc>
            </a:pPr>
            <a:r>
              <a:rPr lang="ar-EG" sz="2799" b="1" dirty="0">
                <a:solidFill>
                  <a:srgbClr val="0F4662"/>
                </a:solidFill>
                <a:latin typeface="Nazanin Bold"/>
                <a:ea typeface="Nazanin Bold"/>
                <a:cs typeface="Nazanin Bold"/>
                <a:sym typeface="Nazanin Bold"/>
                <a:rtl/>
              </a:rPr>
              <a:t>پایش:</a:t>
            </a:r>
            <a:r>
              <a:rPr lang="ar-EG" sz="2799" dirty="0">
                <a:solidFill>
                  <a:srgbClr val="0F4662"/>
                </a:solidFill>
                <a:latin typeface="Nazanin Light"/>
                <a:ea typeface="Nazanin Light"/>
                <a:cs typeface="Nazanin Light"/>
                <a:sym typeface="Nazanin Light"/>
                <a:rtl/>
              </a:rPr>
              <a:t> از طریق آنالیز روغن (پایش عناصر افزودنی مانند </a:t>
            </a:r>
            <a:r>
              <a:rPr lang="en-US" sz="2799" dirty="0">
                <a:solidFill>
                  <a:srgbClr val="0F4662"/>
                </a:solidFill>
                <a:latin typeface="Nazanin Light"/>
                <a:ea typeface="Nazanin Light"/>
                <a:cs typeface="Nazanin Light"/>
                <a:sym typeface="Nazanin Light"/>
              </a:rPr>
              <a:t>Zn, P, Ca</a:t>
            </a:r>
            <a:r>
              <a:rPr lang="ar-EG" sz="2799" dirty="0">
                <a:solidFill>
                  <a:srgbClr val="0F4662"/>
                </a:solidFill>
                <a:latin typeface="Nazanin Light"/>
                <a:ea typeface="Nazanin Light"/>
                <a:cs typeface="Nazanin Light"/>
                <a:sym typeface="Nazanin Light"/>
                <a:rtl/>
              </a:rPr>
              <a:t> و آزمایش‌هایی مانند </a:t>
            </a:r>
            <a:r>
              <a:rPr lang="en-US" sz="2799" dirty="0">
                <a:solidFill>
                  <a:srgbClr val="0F4662"/>
                </a:solidFill>
                <a:latin typeface="Nazanin Light"/>
                <a:ea typeface="Nazanin Light"/>
                <a:cs typeface="Nazanin Light"/>
                <a:sym typeface="Nazanin Light"/>
              </a:rPr>
              <a:t>RBOT</a:t>
            </a:r>
            <a:r>
              <a:rPr lang="ar-EG" sz="2799" dirty="0">
                <a:solidFill>
                  <a:srgbClr val="0F4662"/>
                </a:solidFill>
                <a:latin typeface="Nazanin Light"/>
                <a:ea typeface="Nazanin Light"/>
                <a:cs typeface="Nazanin Light"/>
                <a:sym typeface="Nazanin Light"/>
                <a:rtl/>
              </a:rPr>
              <a:t> و </a:t>
            </a:r>
            <a:r>
              <a:rPr lang="en-US" sz="2799" dirty="0">
                <a:solidFill>
                  <a:srgbClr val="0F4662"/>
                </a:solidFill>
                <a:latin typeface="Nazanin Light"/>
                <a:ea typeface="Nazanin Light"/>
                <a:cs typeface="Nazanin Light"/>
                <a:sym typeface="Nazanin Light"/>
              </a:rPr>
              <a:t>MPC</a:t>
            </a:r>
            <a:r>
              <a:rPr lang="ar-EG" sz="2799" dirty="0">
                <a:solidFill>
                  <a:srgbClr val="0F4662"/>
                </a:solidFill>
                <a:latin typeface="Nazanin Light"/>
                <a:ea typeface="Nazanin Light"/>
                <a:cs typeface="Nazanin Light"/>
                <a:sym typeface="Nazanin Light"/>
                <a:rtl/>
              </a:rPr>
              <a:t> می‌توان سلامت افزودنی‌ها را بررسی کرد.</a:t>
            </a:r>
          </a:p>
          <a:p>
            <a:pPr marL="0" lvl="0" indent="0" algn="ctr" rtl="1">
              <a:lnSpc>
                <a:spcPts val="3919"/>
              </a:lnSpc>
              <a:spcBef>
                <a:spcPct val="0"/>
              </a:spcBef>
            </a:pPr>
            <a:endParaRPr lang="ar-EG" sz="2799" dirty="0">
              <a:solidFill>
                <a:srgbClr val="0F4662"/>
              </a:solidFill>
              <a:latin typeface="Nazanin Light"/>
              <a:ea typeface="Nazanin Light"/>
              <a:cs typeface="Nazanin Light"/>
              <a:sym typeface="Nazanin Light"/>
              <a:rtl/>
            </a:endParaRPr>
          </a:p>
        </p:txBody>
      </p:sp>
      <p:sp>
        <p:nvSpPr>
          <p:cNvPr id="7" name="AutoShape 7"/>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8" name="Freeform 8"/>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4" name="Group 4"/>
          <p:cNvGrpSpPr/>
          <p:nvPr/>
        </p:nvGrpSpPr>
        <p:grpSpPr>
          <a:xfrm>
            <a:off x="8449761" y="0"/>
            <a:ext cx="9838239" cy="10287000"/>
            <a:chOff x="0" y="0"/>
            <a:chExt cx="2591141" cy="2709333"/>
          </a:xfrm>
        </p:grpSpPr>
        <p:sp>
          <p:nvSpPr>
            <p:cNvPr id="5" name="Freeform 5"/>
            <p:cNvSpPr/>
            <p:nvPr/>
          </p:nvSpPr>
          <p:spPr>
            <a:xfrm>
              <a:off x="0" y="0"/>
              <a:ext cx="2591141" cy="2709333"/>
            </a:xfrm>
            <a:custGeom>
              <a:avLst/>
              <a:gdLst/>
              <a:ahLst/>
              <a:cxnLst/>
              <a:rect l="l" t="t" r="r" b="b"/>
              <a:pathLst>
                <a:path w="2591141" h="2709333">
                  <a:moveTo>
                    <a:pt x="0" y="0"/>
                  </a:moveTo>
                  <a:lnTo>
                    <a:pt x="2591141" y="0"/>
                  </a:lnTo>
                  <a:lnTo>
                    <a:pt x="2591141" y="2709333"/>
                  </a:lnTo>
                  <a:lnTo>
                    <a:pt x="0" y="2709333"/>
                  </a:lnTo>
                  <a:close/>
                </a:path>
              </a:pathLst>
            </a:custGeom>
            <a:solidFill>
              <a:srgbClr val="DBE5EA"/>
            </a:solidFill>
          </p:spPr>
        </p:sp>
        <p:sp>
          <p:nvSpPr>
            <p:cNvPr id="6" name="TextBox 6"/>
            <p:cNvSpPr txBox="1"/>
            <p:nvPr/>
          </p:nvSpPr>
          <p:spPr>
            <a:xfrm>
              <a:off x="0" y="-123825"/>
              <a:ext cx="2591141" cy="2833158"/>
            </a:xfrm>
            <a:prstGeom prst="rect">
              <a:avLst/>
            </a:prstGeom>
          </p:spPr>
          <p:txBody>
            <a:bodyPr lIns="50800" tIns="50800" rIns="50800" bIns="50800" rtlCol="0" anchor="ctr"/>
            <a:lstStyle/>
            <a:p>
              <a:pPr algn="ctr">
                <a:lnSpc>
                  <a:spcPts val="4079"/>
                </a:lnSpc>
              </a:pPr>
              <a:endParaRPr/>
            </a:p>
          </p:txBody>
        </p:sp>
      </p:grpSp>
      <p:sp>
        <p:nvSpPr>
          <p:cNvPr id="7" name="TextBox 7"/>
          <p:cNvSpPr txBox="1"/>
          <p:nvPr/>
        </p:nvSpPr>
        <p:spPr>
          <a:xfrm>
            <a:off x="-2276036" y="4290601"/>
            <a:ext cx="9480749" cy="1235649"/>
          </a:xfrm>
          <a:prstGeom prst="rect">
            <a:avLst/>
          </a:prstGeom>
        </p:spPr>
        <p:txBody>
          <a:bodyPr lIns="0" tIns="0" rIns="0" bIns="0" rtlCol="0" anchor="t">
            <a:spAutoFit/>
          </a:bodyPr>
          <a:lstStyle/>
          <a:p>
            <a:pPr marL="0" lvl="0" indent="0" algn="just" rtl="1">
              <a:lnSpc>
                <a:spcPts val="6440"/>
              </a:lnSpc>
              <a:spcBef>
                <a:spcPct val="0"/>
              </a:spcBef>
            </a:pPr>
            <a:r>
              <a:rPr lang="ar-EG" sz="4600" b="1" dirty="0">
                <a:solidFill>
                  <a:srgbClr val="0F4662"/>
                </a:solidFill>
                <a:latin typeface="Nazanin Bold"/>
                <a:ea typeface="Nazanin Bold"/>
                <a:cs typeface="Nazanin Bold"/>
                <a:sym typeface="Nazanin Bold"/>
                <a:rtl/>
              </a:rPr>
              <a:t>خلاصه فصل دوم</a:t>
            </a:r>
          </a:p>
        </p:txBody>
      </p:sp>
      <p:sp>
        <p:nvSpPr>
          <p:cNvPr id="8" name="TextBox 8"/>
          <p:cNvSpPr txBox="1"/>
          <p:nvPr/>
        </p:nvSpPr>
        <p:spPr>
          <a:xfrm>
            <a:off x="9686554" y="2373370"/>
            <a:ext cx="8229115" cy="5032375"/>
          </a:xfrm>
          <a:prstGeom prst="rect">
            <a:avLst/>
          </a:prstGeom>
        </p:spPr>
        <p:txBody>
          <a:bodyPr lIns="0" tIns="0" rIns="0" bIns="0" rtlCol="0" anchor="t">
            <a:spAutoFit/>
          </a:bodyPr>
          <a:lstStyle/>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افزودنی‌ها برای عملکرد بهینه روانکارها حیاتی هستند.</a:t>
            </a: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هر افزودنی نقش مشخصی (ضد سایش، </a:t>
            </a:r>
            <a:r>
              <a:rPr lang="en-US" sz="2799">
                <a:solidFill>
                  <a:srgbClr val="0F4662"/>
                </a:solidFill>
                <a:latin typeface="Nazanin Light"/>
                <a:ea typeface="Nazanin Light"/>
                <a:cs typeface="Nazanin Light"/>
                <a:sym typeface="Nazanin Light"/>
              </a:rPr>
              <a:t>EP</a:t>
            </a:r>
            <a:r>
              <a:rPr lang="ar-EG" sz="2799">
                <a:solidFill>
                  <a:srgbClr val="0F4662"/>
                </a:solidFill>
                <a:latin typeface="Nazanin Light"/>
                <a:ea typeface="Nazanin Light"/>
                <a:cs typeface="Nazanin Light"/>
                <a:sym typeface="Nazanin Light"/>
                <a:rtl/>
              </a:rPr>
              <a:t>، آنتی‌اکسیدان و...) دارد.</a:t>
            </a: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انتخاب افزودنی مناسب به نوع تجهیز و شرایط کارکرد بستگی دارد.</a:t>
            </a: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پایش منظم سلامت افزودنی‌ها از طریق آنالیز روغن ضروری است.</a:t>
            </a:r>
          </a:p>
          <a:p>
            <a:pPr algn="r" rtl="1">
              <a:lnSpc>
                <a:spcPts val="4759"/>
              </a:lnSpc>
            </a:pPr>
            <a:endParaRPr lang="ar-EG" sz="2799">
              <a:solidFill>
                <a:srgbClr val="0F4662"/>
              </a:solidFill>
              <a:latin typeface="Nazanin Light"/>
              <a:ea typeface="Nazanin Light"/>
              <a:cs typeface="Nazanin Light"/>
              <a:sym typeface="Nazanin Light"/>
              <a:rtl/>
            </a:endParaRPr>
          </a:p>
        </p:txBody>
      </p:sp>
      <p:sp>
        <p:nvSpPr>
          <p:cNvPr id="9" name="AutoShape 9"/>
          <p:cNvSpPr/>
          <p:nvPr/>
        </p:nvSpPr>
        <p:spPr>
          <a:xfrm>
            <a:off x="1028700" y="9741523"/>
            <a:ext cx="6492240" cy="0"/>
          </a:xfrm>
          <a:prstGeom prst="line">
            <a:avLst/>
          </a:prstGeom>
          <a:ln w="76200" cap="flat">
            <a:solidFill>
              <a:srgbClr val="0F4662"/>
            </a:solidFill>
            <a:prstDash val="solid"/>
            <a:headEnd type="none" w="sm" len="sm"/>
            <a:tailEnd type="none" w="sm" len="sm"/>
          </a:ln>
        </p:spPr>
      </p:sp>
      <p:sp>
        <p:nvSpPr>
          <p:cNvPr id="10" name="AutoShape 10"/>
          <p:cNvSpPr/>
          <p:nvPr/>
        </p:nvSpPr>
        <p:spPr>
          <a:xfrm>
            <a:off x="10767060" y="1028700"/>
            <a:ext cx="6492240" cy="0"/>
          </a:xfrm>
          <a:prstGeom prst="line">
            <a:avLst/>
          </a:prstGeom>
          <a:ln w="76200" cap="flat">
            <a:solidFill>
              <a:srgbClr val="0F4662"/>
            </a:solidFill>
            <a:prstDash val="solid"/>
            <a:headEnd type="none" w="sm" len="sm"/>
            <a:tailEnd type="none" w="sm" len="sm"/>
          </a:ln>
        </p:spPr>
      </p:sp>
      <p:sp>
        <p:nvSpPr>
          <p:cNvPr id="11" name="AutoShape 11"/>
          <p:cNvSpPr/>
          <p:nvPr/>
        </p:nvSpPr>
        <p:spPr>
          <a:xfrm>
            <a:off x="10767060" y="9703423"/>
            <a:ext cx="6492240" cy="0"/>
          </a:xfrm>
          <a:prstGeom prst="line">
            <a:avLst/>
          </a:prstGeom>
          <a:ln w="76200" cap="flat">
            <a:solidFill>
              <a:srgbClr val="0F4662"/>
            </a:solidFill>
            <a:prstDash val="solid"/>
            <a:headEnd type="none" w="sm" len="sm"/>
            <a:tailEnd type="none" w="sm" len="sm"/>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7" name="Freeform 7"/>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7924800" y="451619"/>
            <a:ext cx="9390243" cy="1154162"/>
          </a:xfrm>
          <a:prstGeom prst="rect">
            <a:avLst/>
          </a:prstGeom>
        </p:spPr>
        <p:txBody>
          <a:bodyPr lIns="0" tIns="0" rIns="0" bIns="0" rtlCol="0" anchor="t">
            <a:spAutoFit/>
          </a:bodyPr>
          <a:lstStyle/>
          <a:p>
            <a:pPr marL="0" lvl="0" indent="0" algn="r" rtl="1">
              <a:lnSpc>
                <a:spcPts val="8959"/>
              </a:lnSpc>
              <a:spcBef>
                <a:spcPct val="0"/>
              </a:spcBef>
            </a:pPr>
            <a:r>
              <a:rPr lang="fa-IR" sz="6399" b="1" dirty="0">
                <a:solidFill>
                  <a:srgbClr val="0F4662"/>
                </a:solidFill>
                <a:latin typeface="Nazanin Bold"/>
                <a:ea typeface="Nazanin Bold"/>
                <a:cs typeface="Nazanin Bold"/>
                <a:sym typeface="Nazanin Bold"/>
                <a:rtl/>
              </a:rPr>
              <a:t>پرسش و پاسخ</a:t>
            </a:r>
            <a:endParaRPr lang="ar-EG" sz="6399" b="1" dirty="0">
              <a:solidFill>
                <a:srgbClr val="0F4662"/>
              </a:solidFill>
              <a:latin typeface="Nazanin Bold"/>
              <a:ea typeface="Nazanin Bold"/>
              <a:cs typeface="Nazanin Bold"/>
              <a:sym typeface="Nazanin Bold"/>
              <a:rt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6635340" y="856924"/>
            <a:ext cx="5017320" cy="1661738"/>
          </a:xfrm>
          <a:prstGeom prst="rect">
            <a:avLst/>
          </a:prstGeom>
        </p:spPr>
        <p:txBody>
          <a:bodyPr lIns="0" tIns="0" rIns="0" bIns="0" rtlCol="0" anchor="t">
            <a:spAutoFit/>
          </a:bodyPr>
          <a:lstStyle/>
          <a:p>
            <a:pPr marL="0" lvl="0" indent="0" algn="ctr" rtl="1">
              <a:lnSpc>
                <a:spcPts val="8679"/>
              </a:lnSpc>
              <a:spcBef>
                <a:spcPct val="0"/>
              </a:spcBef>
            </a:pPr>
            <a:r>
              <a:rPr lang="ar-EG" sz="6199" b="1">
                <a:solidFill>
                  <a:srgbClr val="0F4662"/>
                </a:solidFill>
                <a:latin typeface="Nazanin Bold"/>
                <a:ea typeface="Nazanin Bold"/>
                <a:cs typeface="Nazanin Bold"/>
                <a:sym typeface="Nazanin Bold"/>
                <a:rtl/>
              </a:rPr>
              <a:t>فصل سوم</a:t>
            </a:r>
          </a:p>
        </p:txBody>
      </p:sp>
      <p:sp>
        <p:nvSpPr>
          <p:cNvPr id="6" name="TextBox 6"/>
          <p:cNvSpPr txBox="1"/>
          <p:nvPr/>
        </p:nvSpPr>
        <p:spPr>
          <a:xfrm>
            <a:off x="4733524" y="4498338"/>
            <a:ext cx="8820952" cy="1697357"/>
          </a:xfrm>
          <a:prstGeom prst="rect">
            <a:avLst/>
          </a:prstGeom>
        </p:spPr>
        <p:txBody>
          <a:bodyPr lIns="0" tIns="0" rIns="0" bIns="0" rtlCol="0" anchor="t">
            <a:spAutoFit/>
          </a:bodyPr>
          <a:lstStyle/>
          <a:p>
            <a:pPr marL="0" lvl="0" indent="0" algn="ctr" rtl="1">
              <a:lnSpc>
                <a:spcPts val="8819"/>
              </a:lnSpc>
              <a:spcBef>
                <a:spcPct val="0"/>
              </a:spcBef>
            </a:pPr>
            <a:r>
              <a:rPr lang="ar-EG" sz="6299">
                <a:solidFill>
                  <a:srgbClr val="0F4662"/>
                </a:solidFill>
                <a:latin typeface="Nazanin Light"/>
                <a:ea typeface="Nazanin Light"/>
                <a:cs typeface="Nazanin Light"/>
                <a:sym typeface="Nazanin Light"/>
                <a:rtl/>
              </a:rPr>
              <a:t>چرا آنالیز روغن مهم است؟</a:t>
            </a:r>
          </a:p>
        </p:txBody>
      </p:sp>
      <p:sp>
        <p:nvSpPr>
          <p:cNvPr id="7" name="TextBox 7"/>
          <p:cNvSpPr txBox="1"/>
          <p:nvPr/>
        </p:nvSpPr>
        <p:spPr>
          <a:xfrm>
            <a:off x="4733524" y="6057900"/>
            <a:ext cx="8820952" cy="1252736"/>
          </a:xfrm>
          <a:prstGeom prst="rect">
            <a:avLst/>
          </a:prstGeom>
        </p:spPr>
        <p:txBody>
          <a:bodyPr lIns="0" tIns="0" rIns="0" bIns="0" rtlCol="0" anchor="t">
            <a:spAutoFit/>
          </a:bodyPr>
          <a:lstStyle/>
          <a:p>
            <a:pPr marL="0" lvl="0" indent="0" algn="ctr" rtl="1">
              <a:lnSpc>
                <a:spcPts val="3919"/>
              </a:lnSpc>
              <a:spcBef>
                <a:spcPct val="0"/>
              </a:spcBef>
            </a:pPr>
            <a:r>
              <a:rPr lang="ar-EG" sz="2799">
                <a:solidFill>
                  <a:srgbClr val="0F4662"/>
                </a:solidFill>
                <a:latin typeface="Nazanin Light"/>
                <a:ea typeface="Nazanin Light"/>
                <a:cs typeface="Nazanin Light"/>
                <a:sym typeface="Nazanin Light"/>
                <a:rtl/>
              </a:rPr>
              <a:t>آنالیز روغن مانند "آزمایش خون" برای ماشین‌آلات است و وضعیت داخلی آن‌ها را نشان می‌دهد. </a:t>
            </a:r>
          </a:p>
        </p:txBody>
      </p:sp>
      <p:sp>
        <p:nvSpPr>
          <p:cNvPr id="8" name="AutoShape 8"/>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9" name="Freeform 9"/>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27349" cy="10287000"/>
            <a:chOff x="0" y="0"/>
            <a:chExt cx="1218726" cy="2709333"/>
          </a:xfrm>
        </p:grpSpPr>
        <p:sp>
          <p:nvSpPr>
            <p:cNvPr id="3" name="Freeform 3"/>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sp>
        <p:sp>
          <p:nvSpPr>
            <p:cNvPr id="4" name="TextBox 4"/>
            <p:cNvSpPr txBox="1"/>
            <p:nvPr/>
          </p:nvSpPr>
          <p:spPr>
            <a:xfrm>
              <a:off x="0" y="-123825"/>
              <a:ext cx="1218726" cy="2833158"/>
            </a:xfrm>
            <a:prstGeom prst="rect">
              <a:avLst/>
            </a:prstGeom>
          </p:spPr>
          <p:txBody>
            <a:bodyPr lIns="50800" tIns="50800" rIns="50800" bIns="50800" rtlCol="0" anchor="ctr"/>
            <a:lstStyle/>
            <a:p>
              <a:pPr algn="ctr">
                <a:lnSpc>
                  <a:spcPts val="4079"/>
                </a:lnSpc>
              </a:pPr>
              <a:endParaRPr/>
            </a:p>
          </p:txBody>
        </p:sp>
      </p:grpSp>
      <p:sp>
        <p:nvSpPr>
          <p:cNvPr id="7" name="TextBox 7"/>
          <p:cNvSpPr txBox="1"/>
          <p:nvPr/>
        </p:nvSpPr>
        <p:spPr>
          <a:xfrm>
            <a:off x="6731543" y="1256299"/>
            <a:ext cx="10527757" cy="7673976"/>
          </a:xfrm>
          <a:prstGeom prst="rect">
            <a:avLst/>
          </a:prstGeom>
        </p:spPr>
        <p:txBody>
          <a:bodyPr lIns="0" tIns="0" rIns="0" bIns="0" rtlCol="0" anchor="t">
            <a:spAutoFit/>
          </a:bodyPr>
          <a:lstStyle/>
          <a:p>
            <a:pPr algn="r" rtl="1">
              <a:lnSpc>
                <a:spcPts val="4929"/>
              </a:lnSpc>
            </a:pPr>
            <a:r>
              <a:rPr lang="fa-IR" sz="2899" dirty="0">
                <a:solidFill>
                  <a:srgbClr val="0F4662"/>
                </a:solidFill>
                <a:latin typeface="Nazanin Light"/>
                <a:ea typeface="Nazanin Light"/>
                <a:cs typeface="Nazanin Light"/>
                <a:sym typeface="Nazanin Light"/>
                <a:rtl/>
              </a:rPr>
              <a:t>ر</a:t>
            </a:r>
            <a:r>
              <a:rPr lang="ar-EG" sz="2899" dirty="0">
                <a:solidFill>
                  <a:srgbClr val="0F4662"/>
                </a:solidFill>
                <a:latin typeface="Nazanin Light"/>
                <a:ea typeface="Nazanin Light"/>
                <a:cs typeface="Nazanin Light"/>
                <a:sym typeface="Nazanin Light"/>
                <a:rtl/>
              </a:rPr>
              <a:t>وغن‌های نو:</a:t>
            </a:r>
          </a:p>
          <a:p>
            <a:pPr marL="626107" lvl="1" indent="-313054" algn="r" rtl="1">
              <a:lnSpc>
                <a:spcPts val="4929"/>
              </a:lnSpc>
              <a:buFont typeface="Arial"/>
              <a:buChar char="•"/>
            </a:pPr>
            <a:r>
              <a:rPr lang="ar-EG" sz="2899" dirty="0">
                <a:solidFill>
                  <a:srgbClr val="0F4662"/>
                </a:solidFill>
                <a:latin typeface="Nazanin Light"/>
                <a:ea typeface="Nazanin Light"/>
                <a:cs typeface="Nazanin Light"/>
                <a:sym typeface="Nazanin Light"/>
                <a:rtl/>
              </a:rPr>
              <a:t>اطمینان از خلوص و کیفیت روغن</a:t>
            </a:r>
          </a:p>
          <a:p>
            <a:pPr marL="626107" lvl="1" indent="-313054" algn="r" rtl="1">
              <a:lnSpc>
                <a:spcPts val="4929"/>
              </a:lnSpc>
              <a:buFont typeface="Arial"/>
              <a:buChar char="•"/>
            </a:pPr>
            <a:r>
              <a:rPr lang="ar-EG" sz="2899" dirty="0">
                <a:solidFill>
                  <a:srgbClr val="0F4662"/>
                </a:solidFill>
                <a:latin typeface="Nazanin Light"/>
                <a:ea typeface="Nazanin Light"/>
                <a:cs typeface="Nazanin Light"/>
                <a:sym typeface="Nazanin Light"/>
                <a:rtl/>
              </a:rPr>
              <a:t>جلوگیری از آسیب اولیه به تجهیزات</a:t>
            </a:r>
          </a:p>
          <a:p>
            <a:pPr marL="626107" lvl="1" indent="-313054" algn="r" rtl="1">
              <a:lnSpc>
                <a:spcPts val="4929"/>
              </a:lnSpc>
              <a:buFont typeface="Arial"/>
              <a:buChar char="•"/>
            </a:pPr>
            <a:r>
              <a:rPr lang="ar-EG" sz="2899" dirty="0">
                <a:solidFill>
                  <a:srgbClr val="0F4662"/>
                </a:solidFill>
                <a:latin typeface="Nazanin Light"/>
                <a:ea typeface="Nazanin Light"/>
                <a:cs typeface="Nazanin Light"/>
                <a:sym typeface="Nazanin Light"/>
                <a:rtl/>
              </a:rPr>
              <a:t>تضمین خواص روانکاری مورد انتظار</a:t>
            </a:r>
          </a:p>
          <a:p>
            <a:pPr algn="r" rtl="1">
              <a:lnSpc>
                <a:spcPts val="4929"/>
              </a:lnSpc>
            </a:pPr>
            <a:endParaRPr lang="ar-EG" sz="2899" dirty="0">
              <a:solidFill>
                <a:srgbClr val="0F4662"/>
              </a:solidFill>
              <a:latin typeface="Nazanin Light"/>
              <a:ea typeface="Nazanin Light"/>
              <a:cs typeface="Nazanin Light"/>
              <a:sym typeface="Nazanin Light"/>
              <a:rtl/>
            </a:endParaRPr>
          </a:p>
          <a:p>
            <a:pPr algn="r" rtl="1">
              <a:lnSpc>
                <a:spcPts val="4929"/>
              </a:lnSpc>
            </a:pPr>
            <a:r>
              <a:rPr lang="ar-EG" sz="2899" dirty="0">
                <a:solidFill>
                  <a:srgbClr val="0F4662"/>
                </a:solidFill>
                <a:latin typeface="Nazanin Light"/>
                <a:ea typeface="Nazanin Light"/>
                <a:cs typeface="Nazanin Light"/>
                <a:sym typeface="Nazanin Light"/>
                <a:rtl/>
              </a:rPr>
              <a:t>روغن‌های کارکرده:</a:t>
            </a:r>
          </a:p>
          <a:p>
            <a:pPr marL="626107" lvl="1" indent="-313054" algn="r" rtl="1">
              <a:lnSpc>
                <a:spcPts val="4929"/>
              </a:lnSpc>
              <a:buFont typeface="Arial"/>
              <a:buChar char="•"/>
            </a:pPr>
            <a:r>
              <a:rPr lang="ar-EG" sz="2899" dirty="0">
                <a:solidFill>
                  <a:srgbClr val="0F4662"/>
                </a:solidFill>
                <a:latin typeface="Nazanin Light"/>
                <a:ea typeface="Nazanin Light"/>
                <a:cs typeface="Nazanin Light"/>
                <a:sym typeface="Nazanin Light"/>
                <a:rtl/>
              </a:rPr>
              <a:t>پایش سلامت تجهیزات و پیشگیری از خرابی</a:t>
            </a:r>
          </a:p>
          <a:p>
            <a:pPr marL="626107" lvl="1" indent="-313054" algn="r" rtl="1">
              <a:lnSpc>
                <a:spcPts val="4929"/>
              </a:lnSpc>
              <a:buFont typeface="Arial"/>
              <a:buChar char="•"/>
            </a:pPr>
            <a:r>
              <a:rPr lang="ar-EG" sz="2899" dirty="0">
                <a:solidFill>
                  <a:srgbClr val="0F4662"/>
                </a:solidFill>
                <a:latin typeface="Nazanin Light"/>
                <a:ea typeface="Nazanin Light"/>
                <a:cs typeface="Nazanin Light"/>
                <a:sym typeface="Nazanin Light"/>
                <a:rtl/>
              </a:rPr>
              <a:t>تعیین زمان بهینه تعویض روغن</a:t>
            </a:r>
          </a:p>
          <a:p>
            <a:pPr marL="626107" lvl="1" indent="-313054" algn="r" rtl="1">
              <a:lnSpc>
                <a:spcPts val="4929"/>
              </a:lnSpc>
              <a:buFont typeface="Arial"/>
              <a:buChar char="•"/>
            </a:pPr>
            <a:r>
              <a:rPr lang="ar-EG" sz="2899" dirty="0">
                <a:solidFill>
                  <a:srgbClr val="0F4662"/>
                </a:solidFill>
                <a:latin typeface="Nazanin Light"/>
                <a:ea typeface="Nazanin Light"/>
                <a:cs typeface="Nazanin Light"/>
                <a:sym typeface="Nazanin Light"/>
                <a:rtl/>
              </a:rPr>
              <a:t>کاهش هزینه‌ها و افزایش بهره‌وری</a:t>
            </a:r>
          </a:p>
          <a:p>
            <a:pPr marL="626107" lvl="1" indent="-313054" algn="r" rtl="1">
              <a:lnSpc>
                <a:spcPts val="4929"/>
              </a:lnSpc>
              <a:buFont typeface="Arial"/>
              <a:buChar char="•"/>
            </a:pPr>
            <a:r>
              <a:rPr lang="ar-EG" sz="2899" dirty="0">
                <a:solidFill>
                  <a:srgbClr val="0F4662"/>
                </a:solidFill>
                <a:latin typeface="Nazanin Light"/>
                <a:ea typeface="Nazanin Light"/>
                <a:cs typeface="Nazanin Light"/>
                <a:sym typeface="Nazanin Light"/>
                <a:rtl/>
              </a:rPr>
              <a:t>شناسایی ذرات سایشی و آلودگی‌ها</a:t>
            </a:r>
          </a:p>
          <a:p>
            <a:pPr algn="r" rtl="1">
              <a:lnSpc>
                <a:spcPts val="4929"/>
              </a:lnSpc>
            </a:pPr>
            <a:endParaRPr lang="ar-EG" sz="2899" dirty="0">
              <a:solidFill>
                <a:srgbClr val="0F4662"/>
              </a:solidFill>
              <a:latin typeface="Nazanin Light"/>
              <a:ea typeface="Nazanin Light"/>
              <a:cs typeface="Nazanin Light"/>
              <a:sym typeface="Nazanin Light"/>
              <a:rtl/>
            </a:endParaRPr>
          </a:p>
          <a:p>
            <a:pPr algn="r" rtl="1">
              <a:lnSpc>
                <a:spcPts val="4929"/>
              </a:lnSpc>
            </a:pPr>
            <a:endParaRPr lang="ar-EG" sz="2899" dirty="0">
              <a:solidFill>
                <a:srgbClr val="0F4662"/>
              </a:solidFill>
              <a:latin typeface="Nazanin Light"/>
              <a:ea typeface="Nazanin Light"/>
              <a:cs typeface="Nazanin Light"/>
              <a:sym typeface="Nazanin Light"/>
              <a:rt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028700" y="760315"/>
            <a:ext cx="16230600" cy="1723450"/>
          </a:xfrm>
          <a:prstGeom prst="rect">
            <a:avLst/>
          </a:prstGeom>
        </p:spPr>
        <p:txBody>
          <a:bodyPr lIns="0" tIns="0" rIns="0" bIns="0" rtlCol="0" anchor="t">
            <a:spAutoFit/>
          </a:bodyPr>
          <a:lstStyle/>
          <a:p>
            <a:pPr marL="0" lvl="0" indent="0" algn="ctr" rtl="1">
              <a:lnSpc>
                <a:spcPts val="8959"/>
              </a:lnSpc>
              <a:spcBef>
                <a:spcPct val="0"/>
              </a:spcBef>
            </a:pPr>
            <a:r>
              <a:rPr lang="ar-EG" sz="6399" b="1" dirty="0">
                <a:solidFill>
                  <a:srgbClr val="0F4662"/>
                </a:solidFill>
                <a:latin typeface="Nazanin Bold"/>
                <a:ea typeface="Nazanin Bold"/>
                <a:cs typeface="Nazanin Bold"/>
                <a:sym typeface="Nazanin Bold"/>
                <a:rtl/>
              </a:rPr>
              <a:t>نمونه‌برداری صحیح </a:t>
            </a:r>
          </a:p>
        </p:txBody>
      </p:sp>
      <p:sp>
        <p:nvSpPr>
          <p:cNvPr id="3" name="TextBox 3"/>
          <p:cNvSpPr txBox="1"/>
          <p:nvPr/>
        </p:nvSpPr>
        <p:spPr>
          <a:xfrm>
            <a:off x="3377851" y="4562475"/>
            <a:ext cx="11532299" cy="2898777"/>
          </a:xfrm>
          <a:prstGeom prst="rect">
            <a:avLst/>
          </a:prstGeom>
        </p:spPr>
        <p:txBody>
          <a:bodyPr lIns="0" tIns="0" rIns="0" bIns="0" rtlCol="0" anchor="t">
            <a:spAutoFit/>
          </a:bodyPr>
          <a:lstStyle/>
          <a:p>
            <a:pPr algn="ctr" rtl="1">
              <a:lnSpc>
                <a:spcPts val="6799"/>
              </a:lnSpc>
            </a:pPr>
            <a:r>
              <a:rPr lang="ar-EG" sz="3999" b="1">
                <a:solidFill>
                  <a:srgbClr val="0F4662"/>
                </a:solidFill>
                <a:latin typeface="Nazanin Bold"/>
                <a:ea typeface="Nazanin Bold"/>
                <a:cs typeface="Nazanin Bold"/>
                <a:sym typeface="Nazanin Bold"/>
                <a:rtl/>
              </a:rPr>
              <a:t>قانون طلایی: "یک نمونه بد، از یک نمو</a:t>
            </a:r>
            <a:r>
              <a:rPr lang="ar-EG" sz="3999" b="1" u="none" strike="noStrike">
                <a:solidFill>
                  <a:srgbClr val="0F4662"/>
                </a:solidFill>
                <a:latin typeface="Nazanin Bold"/>
                <a:ea typeface="Nazanin Bold"/>
                <a:cs typeface="Nazanin Bold"/>
                <a:sym typeface="Nazanin Bold"/>
                <a:rtl/>
              </a:rPr>
              <a:t>نه گرفته‌نشده بدتر است!"</a:t>
            </a:r>
          </a:p>
          <a:p>
            <a:pPr marL="0" lvl="0" indent="0" algn="ctr">
              <a:lnSpc>
                <a:spcPts val="6799"/>
              </a:lnSpc>
            </a:pPr>
            <a:endParaRPr lang="ar-EG" sz="3999" b="1" u="none" strike="noStrike">
              <a:solidFill>
                <a:srgbClr val="0F4662"/>
              </a:solidFill>
              <a:latin typeface="Nazanin Bold"/>
              <a:ea typeface="Nazanin Bold"/>
              <a:cs typeface="Nazanin Bold"/>
              <a:sym typeface="Nazanin Bold"/>
              <a:rtl/>
            </a:endParaRPr>
          </a:p>
        </p:txBody>
      </p:sp>
      <p:sp>
        <p:nvSpPr>
          <p:cNvPr id="4" name="AutoShape 4"/>
          <p:cNvSpPr/>
          <p:nvPr/>
        </p:nvSpPr>
        <p:spPr>
          <a:xfrm>
            <a:off x="5897880" y="3568974"/>
            <a:ext cx="6492240" cy="0"/>
          </a:xfrm>
          <a:prstGeom prst="line">
            <a:avLst/>
          </a:prstGeom>
          <a:ln w="76200" cap="flat">
            <a:solidFill>
              <a:srgbClr val="0F4662"/>
            </a:solidFill>
            <a:prstDash val="solid"/>
            <a:headEnd type="none" w="sm" len="sm"/>
            <a:tailEnd type="none" w="sm" len="sm"/>
          </a:ln>
        </p:spPr>
      </p:sp>
      <p:sp>
        <p:nvSpPr>
          <p:cNvPr id="5" name="AutoShape 5"/>
          <p:cNvSpPr/>
          <p:nvPr/>
        </p:nvSpPr>
        <p:spPr>
          <a:xfrm>
            <a:off x="5897880" y="7171009"/>
            <a:ext cx="6492240" cy="0"/>
          </a:xfrm>
          <a:prstGeom prst="line">
            <a:avLst/>
          </a:prstGeom>
          <a:ln w="76200" cap="flat">
            <a:solidFill>
              <a:srgbClr val="0F4662"/>
            </a:solidFill>
            <a:prstDash val="solid"/>
            <a:headEnd type="none" w="sm" len="sm"/>
            <a:tailEnd type="none" w="sm" len="sm"/>
          </a:ln>
        </p:spPr>
      </p:sp>
      <p:sp>
        <p:nvSpPr>
          <p:cNvPr id="6" name="Freeform 6"/>
          <p:cNvSpPr/>
          <p:nvPr/>
        </p:nvSpPr>
        <p:spPr>
          <a:xfrm>
            <a:off x="8304001" y="2470557"/>
            <a:ext cx="1679997" cy="2499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304001" y="8019527"/>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7" name="Freeform 7"/>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8127119" y="1028700"/>
            <a:ext cx="9390243" cy="1723450"/>
          </a:xfrm>
          <a:prstGeom prst="rect">
            <a:avLst/>
          </a:prstGeom>
        </p:spPr>
        <p:txBody>
          <a:bodyPr lIns="0" tIns="0" rIns="0" bIns="0" rtlCol="0" anchor="t">
            <a:spAutoFit/>
          </a:bodyPr>
          <a:lstStyle/>
          <a:p>
            <a:pPr marL="0" lvl="0" indent="0" algn="r" rtl="1">
              <a:lnSpc>
                <a:spcPts val="8959"/>
              </a:lnSpc>
              <a:spcBef>
                <a:spcPct val="0"/>
              </a:spcBef>
            </a:pPr>
            <a:r>
              <a:rPr lang="ar-EG" sz="6399" b="1" dirty="0">
                <a:solidFill>
                  <a:srgbClr val="0F4662"/>
                </a:solidFill>
                <a:latin typeface="Nazanin Bold"/>
                <a:ea typeface="Nazanin Bold"/>
                <a:cs typeface="Nazanin Bold"/>
                <a:sym typeface="Nazanin Bold"/>
                <a:rtl/>
              </a:rPr>
              <a:t>نکات کلیدی</a:t>
            </a:r>
          </a:p>
        </p:txBody>
      </p:sp>
      <p:sp>
        <p:nvSpPr>
          <p:cNvPr id="9" name="TextBox 9"/>
          <p:cNvSpPr txBox="1"/>
          <p:nvPr/>
        </p:nvSpPr>
        <p:spPr>
          <a:xfrm>
            <a:off x="8884661" y="3684693"/>
            <a:ext cx="9191801" cy="2542937"/>
          </a:xfrm>
          <a:prstGeom prst="rect">
            <a:avLst/>
          </a:prstGeom>
        </p:spPr>
        <p:txBody>
          <a:bodyPr lIns="0" tIns="0" rIns="0" bIns="0" rtlCol="0" anchor="t">
            <a:spAutoFit/>
          </a:bodyPr>
          <a:lstStyle/>
          <a:p>
            <a:pPr marL="1165857" lvl="2" indent="-388619" algn="r" rtl="1">
              <a:lnSpc>
                <a:spcPts val="4589"/>
              </a:lnSpc>
              <a:buFont typeface="Arial"/>
              <a:buChar char="⚬"/>
            </a:pPr>
            <a:r>
              <a:rPr lang="ar-EG" sz="2699">
                <a:solidFill>
                  <a:srgbClr val="0F4662"/>
                </a:solidFill>
                <a:latin typeface="Nazanin Light"/>
                <a:ea typeface="Nazanin Light"/>
                <a:cs typeface="Nazanin Light"/>
                <a:sym typeface="Nazanin Light"/>
                <a:rtl/>
              </a:rPr>
              <a:t>نمونه‌برداری از نقطه صحیح (جایی که روغن گردشی است).</a:t>
            </a:r>
          </a:p>
          <a:p>
            <a:pPr marL="1165857" lvl="2" indent="-388619" algn="r" rtl="1">
              <a:lnSpc>
                <a:spcPts val="4589"/>
              </a:lnSpc>
              <a:buFont typeface="Arial"/>
              <a:buChar char="⚬"/>
            </a:pPr>
            <a:r>
              <a:rPr lang="ar-EG" sz="2699">
                <a:solidFill>
                  <a:srgbClr val="0F4662"/>
                </a:solidFill>
                <a:latin typeface="Nazanin Light"/>
                <a:ea typeface="Nazanin Light"/>
                <a:cs typeface="Nazanin Light"/>
                <a:sym typeface="Nazanin Light"/>
                <a:rtl/>
              </a:rPr>
              <a:t>استفاده از ظروف نمونه‌برداری تمیز و مناسب.</a:t>
            </a:r>
          </a:p>
          <a:p>
            <a:pPr marL="1165857" lvl="2" indent="-388619" algn="r" rtl="1">
              <a:lnSpc>
                <a:spcPts val="4589"/>
              </a:lnSpc>
              <a:buFont typeface="Arial"/>
              <a:buChar char="⚬"/>
            </a:pPr>
            <a:r>
              <a:rPr lang="ar-EG" sz="2699">
                <a:solidFill>
                  <a:srgbClr val="0F4662"/>
                </a:solidFill>
                <a:latin typeface="Nazanin Light"/>
                <a:ea typeface="Nazanin Light"/>
                <a:cs typeface="Nazanin Light"/>
                <a:sym typeface="Nazanin Light"/>
                <a:rtl/>
              </a:rPr>
              <a:t>اطمینان از تمیز بودن اطراف نقطه نمونه‌برداری.</a:t>
            </a:r>
          </a:p>
          <a:p>
            <a:pPr marL="0" lvl="0" indent="0" algn="r" rtl="1">
              <a:lnSpc>
                <a:spcPts val="4589"/>
              </a:lnSpc>
            </a:pPr>
            <a:endParaRPr lang="ar-EG" sz="2699">
              <a:solidFill>
                <a:srgbClr val="0F4662"/>
              </a:solidFill>
              <a:latin typeface="Nazanin Light"/>
              <a:ea typeface="Nazanin Light"/>
              <a:cs typeface="Nazanin Light"/>
              <a:sym typeface="Nazanin Light"/>
              <a:rt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47625"/>
              <a:ext cx="4816593" cy="1127325"/>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6635340" y="856924"/>
            <a:ext cx="5017320" cy="1661738"/>
          </a:xfrm>
          <a:prstGeom prst="rect">
            <a:avLst/>
          </a:prstGeom>
        </p:spPr>
        <p:txBody>
          <a:bodyPr lIns="0" tIns="0" rIns="0" bIns="0" rtlCol="0" anchor="t">
            <a:spAutoFit/>
          </a:bodyPr>
          <a:lstStyle/>
          <a:p>
            <a:pPr marL="0" lvl="0" indent="0" algn="ctr" rtl="1">
              <a:lnSpc>
                <a:spcPts val="8679"/>
              </a:lnSpc>
              <a:spcBef>
                <a:spcPct val="0"/>
              </a:spcBef>
            </a:pPr>
            <a:r>
              <a:rPr lang="ar-EG" sz="6199" b="1">
                <a:solidFill>
                  <a:srgbClr val="0F4662"/>
                </a:solidFill>
                <a:latin typeface="Nazanin Bold"/>
                <a:ea typeface="Nazanin Bold"/>
                <a:cs typeface="Nazanin Bold"/>
                <a:sym typeface="Nazanin Bold"/>
                <a:rtl/>
              </a:rPr>
              <a:t>فصل اول</a:t>
            </a:r>
          </a:p>
        </p:txBody>
      </p:sp>
      <p:sp>
        <p:nvSpPr>
          <p:cNvPr id="6" name="TextBox 6"/>
          <p:cNvSpPr txBox="1"/>
          <p:nvPr/>
        </p:nvSpPr>
        <p:spPr>
          <a:xfrm>
            <a:off x="2689689" y="4726938"/>
            <a:ext cx="12908623" cy="795089"/>
          </a:xfrm>
          <a:prstGeom prst="rect">
            <a:avLst/>
          </a:prstGeom>
        </p:spPr>
        <p:txBody>
          <a:bodyPr lIns="0" tIns="0" rIns="0" bIns="0" rtlCol="0" anchor="t">
            <a:spAutoFit/>
          </a:bodyPr>
          <a:lstStyle/>
          <a:p>
            <a:pPr marL="0" lvl="0" indent="0" algn="ctr" rtl="1">
              <a:lnSpc>
                <a:spcPts val="6159"/>
              </a:lnSpc>
              <a:spcBef>
                <a:spcPct val="0"/>
              </a:spcBef>
            </a:pPr>
            <a:r>
              <a:rPr lang="ar-EG" sz="4399" dirty="0">
                <a:solidFill>
                  <a:srgbClr val="0F4662"/>
                </a:solidFill>
                <a:latin typeface="Nazanin Light"/>
                <a:ea typeface="Nazanin Light"/>
                <a:cs typeface="Nazanin Light"/>
                <a:sym typeface="Nazanin Light"/>
                <a:rtl/>
              </a:rPr>
              <a:t>طبقه بندی و مشخصات روانکارها</a:t>
            </a:r>
          </a:p>
        </p:txBody>
      </p:sp>
      <p:sp>
        <p:nvSpPr>
          <p:cNvPr id="7" name="TextBox 7"/>
          <p:cNvSpPr txBox="1"/>
          <p:nvPr/>
        </p:nvSpPr>
        <p:spPr>
          <a:xfrm>
            <a:off x="4733524" y="6044063"/>
            <a:ext cx="8820952" cy="2000548"/>
          </a:xfrm>
          <a:prstGeom prst="rect">
            <a:avLst/>
          </a:prstGeom>
        </p:spPr>
        <p:txBody>
          <a:bodyPr lIns="0" tIns="0" rIns="0" bIns="0" rtlCol="0" anchor="t">
            <a:spAutoFit/>
          </a:bodyPr>
          <a:lstStyle/>
          <a:p>
            <a:pPr algn="ctr" rtl="1">
              <a:lnSpc>
                <a:spcPts val="3919"/>
              </a:lnSpc>
            </a:pPr>
            <a:r>
              <a:rPr lang="ar-EG" sz="2799" dirty="0">
                <a:solidFill>
                  <a:srgbClr val="0F4662"/>
                </a:solidFill>
                <a:latin typeface="Nazanin Light"/>
                <a:ea typeface="Nazanin Light"/>
                <a:cs typeface="Nazanin Light"/>
                <a:sym typeface="Nazanin Light"/>
                <a:rtl/>
              </a:rPr>
              <a:t>شناخت روانکارها و دسته‌بندی‌ آن ها</a:t>
            </a:r>
          </a:p>
          <a:p>
            <a:pPr algn="ctr" rtl="1">
              <a:lnSpc>
                <a:spcPts val="3919"/>
              </a:lnSpc>
            </a:pPr>
            <a:r>
              <a:rPr lang="ar-EG" sz="2799" dirty="0">
                <a:solidFill>
                  <a:srgbClr val="0F4662"/>
                </a:solidFill>
                <a:latin typeface="Nazanin Light"/>
                <a:ea typeface="Nazanin Light"/>
                <a:cs typeface="Nazanin Light"/>
                <a:sym typeface="Nazanin Light"/>
                <a:rtl/>
              </a:rPr>
              <a:t>طبقه‌بندی و مشخصات روانکارها در </a:t>
            </a:r>
            <a:r>
              <a:rPr lang="fa-IR" sz="2799" dirty="0">
                <a:solidFill>
                  <a:srgbClr val="0F4662"/>
                </a:solidFill>
                <a:latin typeface="Nazanin Light"/>
                <a:ea typeface="Nazanin Light"/>
                <a:cs typeface="Nazanin Light"/>
                <a:sym typeface="Nazanin Light"/>
                <a:rtl/>
              </a:rPr>
              <a:t>صنعت</a:t>
            </a:r>
            <a:endParaRPr lang="ar-EG" sz="2799" dirty="0">
              <a:solidFill>
                <a:srgbClr val="0F4662"/>
              </a:solidFill>
              <a:latin typeface="Nazanin Light"/>
              <a:ea typeface="Nazanin Light"/>
              <a:cs typeface="Nazanin Light"/>
              <a:sym typeface="Nazanin Light"/>
              <a:rtl/>
            </a:endParaRPr>
          </a:p>
          <a:p>
            <a:pPr algn="ctr" rtl="1">
              <a:lnSpc>
                <a:spcPts val="3919"/>
              </a:lnSpc>
            </a:pPr>
            <a:r>
              <a:rPr lang="ar-EG" sz="2799" dirty="0">
                <a:solidFill>
                  <a:srgbClr val="0F4662"/>
                </a:solidFill>
                <a:latin typeface="Nazanin Light"/>
                <a:ea typeface="Nazanin Light"/>
                <a:cs typeface="Nazanin Light"/>
                <a:sym typeface="Nazanin Light"/>
                <a:rtl/>
              </a:rPr>
              <a:t>استانداردهای سازنده و استانداردهای محصول</a:t>
            </a:r>
          </a:p>
          <a:p>
            <a:pPr marL="0" lvl="0" indent="0" algn="ctr" rtl="1">
              <a:lnSpc>
                <a:spcPts val="3919"/>
              </a:lnSpc>
              <a:spcBef>
                <a:spcPct val="0"/>
              </a:spcBef>
            </a:pPr>
            <a:endParaRPr lang="ar-EG" sz="2799" dirty="0">
              <a:solidFill>
                <a:srgbClr val="0F4662"/>
              </a:solidFill>
              <a:latin typeface="Nazanin Light"/>
              <a:ea typeface="Nazanin Light"/>
              <a:cs typeface="Nazanin Light"/>
              <a:sym typeface="Nazanin Light"/>
              <a:rtl/>
            </a:endParaRPr>
          </a:p>
        </p:txBody>
      </p:sp>
      <p:sp>
        <p:nvSpPr>
          <p:cNvPr id="8" name="AutoShape 8"/>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9" name="Freeform 9"/>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grpSp>
        <p:nvGrpSpPr>
          <p:cNvPr id="5" name="Group 5"/>
          <p:cNvGrpSpPr/>
          <p:nvPr/>
        </p:nvGrpSpPr>
        <p:grpSpPr>
          <a:xfrm>
            <a:off x="1681603" y="1929967"/>
            <a:ext cx="12480843" cy="7573376"/>
            <a:chOff x="0" y="0"/>
            <a:chExt cx="16641124" cy="10097834"/>
          </a:xfrm>
        </p:grpSpPr>
        <p:pic>
          <p:nvPicPr>
            <p:cNvPr id="6" name="Picture 6"/>
            <p:cNvPicPr>
              <a:picLocks noChangeAspect="1"/>
            </p:cNvPicPr>
            <p:nvPr/>
          </p:nvPicPr>
          <p:blipFill>
            <a:blip r:embed="rId2"/>
            <a:srcRect t="4546" b="4546"/>
            <a:stretch>
              <a:fillRect/>
            </a:stretch>
          </p:blipFill>
          <p:spPr>
            <a:xfrm>
              <a:off x="0" y="0"/>
              <a:ext cx="16641124" cy="10097834"/>
            </a:xfrm>
            <a:prstGeom prst="rect">
              <a:avLst/>
            </a:prstGeom>
          </p:spPr>
        </p:pic>
      </p:grpSp>
      <p:sp>
        <p:nvSpPr>
          <p:cNvPr id="7" name="Freeform 7"/>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334000" y="571500"/>
            <a:ext cx="12292366" cy="1723450"/>
          </a:xfrm>
          <a:prstGeom prst="rect">
            <a:avLst/>
          </a:prstGeom>
        </p:spPr>
        <p:txBody>
          <a:bodyPr lIns="0" tIns="0" rIns="0" bIns="0" rtlCol="0" anchor="t">
            <a:spAutoFit/>
          </a:bodyPr>
          <a:lstStyle/>
          <a:p>
            <a:pPr marL="0" lvl="0" indent="0" algn="r" rtl="1">
              <a:lnSpc>
                <a:spcPts val="8959"/>
              </a:lnSpc>
              <a:spcBef>
                <a:spcPct val="0"/>
              </a:spcBef>
            </a:pPr>
            <a:r>
              <a:rPr lang="ar-EG" sz="6399" b="1" dirty="0">
                <a:solidFill>
                  <a:srgbClr val="0F4662"/>
                </a:solidFill>
                <a:latin typeface="Nazanin Bold"/>
                <a:ea typeface="Nazanin Bold"/>
                <a:cs typeface="Nazanin Bold"/>
                <a:sym typeface="Nazanin Bold"/>
                <a:rtl/>
              </a:rPr>
              <a:t>ویسکوزیته کینماتیک </a:t>
            </a:r>
            <a:r>
              <a:rPr lang="en-US" sz="6399" b="1" dirty="0">
                <a:solidFill>
                  <a:srgbClr val="0F4662"/>
                </a:solidFill>
                <a:latin typeface="Nazanin Bold"/>
                <a:ea typeface="Nazanin Bold"/>
                <a:cs typeface="Nazanin Bold"/>
                <a:sym typeface="Nazanin Bold"/>
              </a:rPr>
              <a:t>ASTM D445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04346" y="3231889"/>
            <a:ext cx="15891657" cy="3904274"/>
          </a:xfrm>
          <a:prstGeom prst="rect">
            <a:avLst/>
          </a:prstGeom>
        </p:spPr>
        <p:txBody>
          <a:bodyPr lIns="0" tIns="0" rIns="0" bIns="0" rtlCol="0" anchor="t">
            <a:spAutoFit/>
          </a:bodyPr>
          <a:lstStyle/>
          <a:p>
            <a:pPr algn="ctr" rtl="1">
              <a:lnSpc>
                <a:spcPts val="5439"/>
              </a:lnSpc>
            </a:pPr>
            <a:r>
              <a:rPr lang="ar-EG" sz="3199" b="1" dirty="0">
                <a:solidFill>
                  <a:srgbClr val="0F4662"/>
                </a:solidFill>
                <a:latin typeface="Nazanin Bold"/>
                <a:ea typeface="Nazanin Bold"/>
                <a:cs typeface="Nazanin Bold"/>
                <a:sym typeface="Nazanin Bold"/>
                <a:rtl/>
              </a:rPr>
              <a:t>مهمترین ویژگی روغن که قابلیت جریان و تشکیل لایه روانکاری را نشان می‌دهد</a:t>
            </a:r>
          </a:p>
          <a:p>
            <a:pPr algn="ctr" rtl="1">
              <a:lnSpc>
                <a:spcPts val="3400"/>
              </a:lnSpc>
            </a:pPr>
            <a:endParaRPr lang="ar-EG" sz="3199" b="1" dirty="0">
              <a:solidFill>
                <a:srgbClr val="0F4662"/>
              </a:solidFill>
              <a:latin typeface="Nazanin Bold"/>
              <a:ea typeface="Nazanin Bold"/>
              <a:cs typeface="Nazanin Bold"/>
              <a:sym typeface="Nazanin Bold"/>
              <a:rtl/>
            </a:endParaRPr>
          </a:p>
          <a:p>
            <a:pPr marL="0" lvl="0" indent="0" algn="ctr" rtl="1">
              <a:lnSpc>
                <a:spcPts val="4249"/>
              </a:lnSpc>
            </a:pPr>
            <a:r>
              <a:rPr lang="ar-EG" sz="2499" dirty="0">
                <a:solidFill>
                  <a:srgbClr val="0F4662"/>
                </a:solidFill>
                <a:latin typeface="Nazanin Light"/>
                <a:ea typeface="Nazanin Light"/>
                <a:cs typeface="Nazanin Light"/>
                <a:sym typeface="Nazanin Light"/>
                <a:rtl/>
              </a:rPr>
              <a:t>انتخاب گرید ویسکوزیته مطابق توصیه سازنده تضمین می‌کند که روغن در شرایط عملیاتی فیلم روانکار کافی ایجاد کرده و جریان مناسبی در دماهای پایین و محافظت کافی در دماهای بالا داشته باشد؛ انتخاب اشتباه می‌توا</a:t>
            </a:r>
            <a:r>
              <a:rPr lang="ar-EG" sz="2499" u="none" strike="noStrike" dirty="0">
                <a:solidFill>
                  <a:srgbClr val="0F4662"/>
                </a:solidFill>
                <a:latin typeface="Nazanin Light"/>
                <a:ea typeface="Nazanin Light"/>
                <a:cs typeface="Nazanin Light"/>
                <a:sym typeface="Nazanin Light"/>
                <a:rtl/>
              </a:rPr>
              <a:t>ند باعث سایش، افزایش مصرف انرژی، یا خرابی زودرس تجهیزات شود.</a:t>
            </a:r>
          </a:p>
          <a:p>
            <a:pPr marL="0" lvl="0" indent="0" algn="ctr" rtl="1">
              <a:lnSpc>
                <a:spcPts val="3230"/>
              </a:lnSpc>
            </a:pPr>
            <a:endParaRPr lang="ar-EG" sz="2499" dirty="0">
              <a:solidFill>
                <a:srgbClr val="0F4662"/>
              </a:solidFill>
              <a:latin typeface="Nazanin Light"/>
              <a:cs typeface="Nazanin Light"/>
              <a:sym typeface="Nazanin Light"/>
              <a:rtl/>
            </a:endParaRPr>
          </a:p>
          <a:p>
            <a:pPr algn="ctr" rtl="1">
              <a:lnSpc>
                <a:spcPts val="3230"/>
              </a:lnSpc>
            </a:pPr>
            <a:r>
              <a:rPr lang="ar-EG" sz="2499" dirty="0">
                <a:solidFill>
                  <a:srgbClr val="0F4662"/>
                </a:solidFill>
                <a:latin typeface="Nazanin Light"/>
                <a:cs typeface="Nazanin Light"/>
                <a:sym typeface="Nazanin Light"/>
                <a:rtl/>
              </a:rPr>
              <a:t>سنجش مقاومت روغن در برابر جریان برای اطمینان از حفظ خواص روانکاری؛ تغییر آن می‌تواند نشانه آلودگی با سوخت، اکسیداسیون، دوده یا تخریب افزودنی‌ها باشد و بر عملکرد و عمر تجهیزات اثر مستقیم دارد.</a:t>
            </a:r>
          </a:p>
          <a:p>
            <a:pPr marL="0" lvl="0" indent="0" algn="ctr">
              <a:lnSpc>
                <a:spcPts val="4079"/>
              </a:lnSpc>
            </a:pPr>
            <a:endParaRPr lang="ar-EG" sz="1900" u="none" strike="noStrike" dirty="0">
              <a:solidFill>
                <a:srgbClr val="0F4662"/>
              </a:solidFill>
              <a:latin typeface="Nazanin Light"/>
              <a:ea typeface="Nazanin Light"/>
              <a:cs typeface="Nazanin Light"/>
              <a:sym typeface="Nazanin Light"/>
              <a:rt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grpSp>
        <p:nvGrpSpPr>
          <p:cNvPr id="5" name="Group 5"/>
          <p:cNvGrpSpPr/>
          <p:nvPr/>
        </p:nvGrpSpPr>
        <p:grpSpPr>
          <a:xfrm>
            <a:off x="1731001" y="2411596"/>
            <a:ext cx="12856081" cy="5976901"/>
            <a:chOff x="0" y="0"/>
            <a:chExt cx="17141441" cy="7969201"/>
          </a:xfrm>
        </p:grpSpPr>
        <p:pic>
          <p:nvPicPr>
            <p:cNvPr id="6" name="Picture 6"/>
            <p:cNvPicPr>
              <a:picLocks noChangeAspect="1"/>
            </p:cNvPicPr>
            <p:nvPr/>
          </p:nvPicPr>
          <p:blipFill>
            <a:blip r:embed="rId2"/>
            <a:srcRect t="933" b="933"/>
            <a:stretch>
              <a:fillRect/>
            </a:stretch>
          </p:blipFill>
          <p:spPr>
            <a:xfrm>
              <a:off x="0" y="0"/>
              <a:ext cx="17141441" cy="7969201"/>
            </a:xfrm>
            <a:prstGeom prst="rect">
              <a:avLst/>
            </a:prstGeom>
          </p:spPr>
        </p:pic>
      </p:grpSp>
      <p:sp>
        <p:nvSpPr>
          <p:cNvPr id="7" name="Freeform 7"/>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221695" y="529857"/>
            <a:ext cx="12292366" cy="1723450"/>
          </a:xfrm>
          <a:prstGeom prst="rect">
            <a:avLst/>
          </a:prstGeom>
        </p:spPr>
        <p:txBody>
          <a:bodyPr lIns="0" tIns="0" rIns="0" bIns="0" rtlCol="0" anchor="t">
            <a:spAutoFit/>
          </a:bodyPr>
          <a:lstStyle/>
          <a:p>
            <a:pPr marL="0" lvl="0" indent="0" algn="r" rtl="1">
              <a:lnSpc>
                <a:spcPts val="8959"/>
              </a:lnSpc>
              <a:spcBef>
                <a:spcPct val="0"/>
              </a:spcBef>
            </a:pPr>
            <a:r>
              <a:rPr lang="ar-EG" sz="6399" b="1" dirty="0">
                <a:solidFill>
                  <a:srgbClr val="0F4662"/>
                </a:solidFill>
                <a:latin typeface="Nazanin Bold"/>
                <a:ea typeface="Nazanin Bold"/>
                <a:cs typeface="Nazanin Bold"/>
                <a:sym typeface="Nazanin Bold"/>
                <a:rtl/>
              </a:rPr>
              <a:t>نقطه اشتعال </a:t>
            </a:r>
            <a:r>
              <a:rPr lang="en-US" sz="6399" b="1" dirty="0">
                <a:solidFill>
                  <a:srgbClr val="0F4662"/>
                </a:solidFill>
                <a:latin typeface="Nazanin Bold"/>
                <a:ea typeface="Nazanin Bold"/>
                <a:cs typeface="Nazanin Bold"/>
                <a:sym typeface="Nazanin Bold"/>
              </a:rPr>
              <a:t>ASTM D92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04346" y="3231889"/>
            <a:ext cx="15891657" cy="3289300"/>
          </a:xfrm>
          <a:prstGeom prst="rect">
            <a:avLst/>
          </a:prstGeom>
        </p:spPr>
        <p:txBody>
          <a:bodyPr lIns="0" tIns="0" rIns="0" bIns="0" rtlCol="0" anchor="t">
            <a:spAutoFit/>
          </a:bodyPr>
          <a:lstStyle/>
          <a:p>
            <a:pPr algn="ctr" rtl="1">
              <a:lnSpc>
                <a:spcPts val="5439"/>
              </a:lnSpc>
            </a:pPr>
            <a:r>
              <a:rPr lang="ar-EG" sz="3199" b="1">
                <a:solidFill>
                  <a:srgbClr val="0F4662"/>
                </a:solidFill>
                <a:latin typeface="Nazanin Bold"/>
                <a:ea typeface="Nazanin Bold"/>
                <a:cs typeface="Nazanin Bold"/>
                <a:sym typeface="Nazanin Bold"/>
                <a:rtl/>
              </a:rPr>
              <a:t>نقطه اشتعال دمایی است که بخارات روغن در حضور منبع اشتعال لحظه‌ای آتش می‌گیرند.</a:t>
            </a:r>
          </a:p>
          <a:p>
            <a:pPr algn="ctr" rtl="1">
              <a:lnSpc>
                <a:spcPts val="4759"/>
              </a:lnSpc>
            </a:pPr>
            <a:endParaRPr lang="ar-EG" sz="3199" b="1">
              <a:solidFill>
                <a:srgbClr val="0F4662"/>
              </a:solidFill>
              <a:latin typeface="Nazanin Bold"/>
              <a:ea typeface="Nazanin Bold"/>
              <a:cs typeface="Nazanin Bold"/>
              <a:sym typeface="Nazanin Bold"/>
              <a:rtl/>
            </a:endParaRPr>
          </a:p>
          <a:p>
            <a:pPr marL="0" lvl="0" indent="0" algn="ctr" rtl="1">
              <a:lnSpc>
                <a:spcPts val="4759"/>
              </a:lnSpc>
            </a:pPr>
            <a:r>
              <a:rPr lang="ar-EG" sz="2799" b="1">
                <a:solidFill>
                  <a:srgbClr val="0F4662"/>
                </a:solidFill>
                <a:latin typeface="Nazanin Bold"/>
                <a:ea typeface="Nazanin Bold"/>
                <a:cs typeface="Nazanin Bold"/>
                <a:sym typeface="Nazanin Bold"/>
                <a:rtl/>
              </a:rPr>
              <a:t>اهمیت در روغن نو: </a:t>
            </a:r>
            <a:r>
              <a:rPr lang="ar-EG" sz="2799">
                <a:solidFill>
                  <a:srgbClr val="0F4662"/>
                </a:solidFill>
                <a:latin typeface="Nazanin Light"/>
                <a:ea typeface="Nazanin Light"/>
                <a:cs typeface="Nazanin Light"/>
                <a:sym typeface="Nazanin Light"/>
                <a:rtl/>
              </a:rPr>
              <a:t>کنترل کیفیت، ایمنی و تشخیص</a:t>
            </a:r>
            <a:r>
              <a:rPr lang="ar-EG" sz="2799" u="none" strike="noStrike">
                <a:solidFill>
                  <a:srgbClr val="0F4662"/>
                </a:solidFill>
                <a:latin typeface="Nazanin Light"/>
                <a:ea typeface="Nazanin Light"/>
                <a:cs typeface="Nazanin Light"/>
                <a:sym typeface="Nazanin Light"/>
                <a:rtl/>
              </a:rPr>
              <a:t> ناخالصی یا تقلب در روغن.</a:t>
            </a:r>
          </a:p>
          <a:p>
            <a:pPr algn="ctr" rtl="1">
              <a:lnSpc>
                <a:spcPts val="4759"/>
              </a:lnSpc>
            </a:pPr>
            <a:r>
              <a:rPr lang="ar-EG" sz="2799" b="1" u="none" strike="noStrike">
                <a:solidFill>
                  <a:srgbClr val="0F4662"/>
                </a:solidFill>
                <a:latin typeface="Nazanin Bold"/>
                <a:ea typeface="Nazanin Bold"/>
                <a:cs typeface="Nazanin Bold"/>
                <a:sym typeface="Nazanin Bold"/>
                <a:rtl/>
              </a:rPr>
              <a:t>اهمیت در روغن کارکرده:</a:t>
            </a:r>
            <a:r>
              <a:rPr lang="ar-EG" sz="2799" u="none" strike="noStrike">
                <a:solidFill>
                  <a:srgbClr val="0F4662"/>
                </a:solidFill>
                <a:latin typeface="Nazanin Light"/>
                <a:ea typeface="Nazanin Light"/>
                <a:cs typeface="Nazanin Light"/>
                <a:sym typeface="Nazanin Light"/>
                <a:rtl/>
              </a:rPr>
              <a:t> شناسایی آلودگی به سوخت، بررسی تخریب روغن و پیشگیری از خطرات ایمنی.</a:t>
            </a:r>
          </a:p>
          <a:p>
            <a:pPr marL="0" lvl="0" indent="0" algn="ctr" rtl="1">
              <a:lnSpc>
                <a:spcPts val="4079"/>
              </a:lnSpc>
            </a:pPr>
            <a:endParaRPr lang="ar-EG" sz="2799" u="none" strike="noStrike">
              <a:solidFill>
                <a:srgbClr val="0F4662"/>
              </a:solidFill>
              <a:latin typeface="Nazanin Light"/>
              <a:ea typeface="Nazanin Light"/>
              <a:cs typeface="Nazanin Light"/>
              <a:sym typeface="Nazanin Light"/>
              <a:rt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443232" y="2370984"/>
            <a:ext cx="5155158" cy="6603947"/>
          </a:xfrm>
          <a:custGeom>
            <a:avLst/>
            <a:gdLst/>
            <a:ahLst/>
            <a:cxnLst/>
            <a:rect l="l" t="t" r="r" b="b"/>
            <a:pathLst>
              <a:path w="5155158" h="6603947">
                <a:moveTo>
                  <a:pt x="0" y="0"/>
                </a:moveTo>
                <a:lnTo>
                  <a:pt x="5155159" y="0"/>
                </a:lnTo>
                <a:lnTo>
                  <a:pt x="5155159" y="6603947"/>
                </a:lnTo>
                <a:lnTo>
                  <a:pt x="0" y="6603947"/>
                </a:lnTo>
                <a:lnTo>
                  <a:pt x="0" y="0"/>
                </a:lnTo>
                <a:close/>
              </a:path>
            </a:pathLst>
          </a:custGeom>
          <a:blipFill>
            <a:blip r:embed="rId4"/>
            <a:stretch>
              <a:fillRect l="-1056" t="-1705" r="-1056"/>
            </a:stretch>
          </a:blipFill>
        </p:spPr>
      </p:sp>
      <p:sp>
        <p:nvSpPr>
          <p:cNvPr id="7" name="TextBox 7"/>
          <p:cNvSpPr txBox="1"/>
          <p:nvPr/>
        </p:nvSpPr>
        <p:spPr>
          <a:xfrm>
            <a:off x="5334000" y="642962"/>
            <a:ext cx="12292366" cy="1723450"/>
          </a:xfrm>
          <a:prstGeom prst="rect">
            <a:avLst/>
          </a:prstGeom>
        </p:spPr>
        <p:txBody>
          <a:bodyPr lIns="0" tIns="0" rIns="0" bIns="0" rtlCol="0" anchor="t">
            <a:spAutoFit/>
          </a:bodyPr>
          <a:lstStyle/>
          <a:p>
            <a:pPr marL="0" lvl="0" indent="0" algn="r" rtl="1">
              <a:lnSpc>
                <a:spcPts val="8959"/>
              </a:lnSpc>
              <a:spcBef>
                <a:spcPct val="0"/>
              </a:spcBef>
            </a:pPr>
            <a:r>
              <a:rPr lang="ar-EG" sz="6399" b="1" dirty="0">
                <a:solidFill>
                  <a:srgbClr val="0F4662"/>
                </a:solidFill>
                <a:latin typeface="Nazanin Bold"/>
                <a:ea typeface="Nazanin Bold"/>
                <a:cs typeface="Nazanin Bold"/>
                <a:sym typeface="Nazanin Bold"/>
                <a:rtl/>
              </a:rPr>
              <a:t>اندازه‌گیری رنگ </a:t>
            </a:r>
            <a:r>
              <a:rPr lang="en-US" sz="6399" b="1" dirty="0">
                <a:solidFill>
                  <a:srgbClr val="0F4662"/>
                </a:solidFill>
                <a:latin typeface="Nazanin Bold"/>
                <a:ea typeface="Nazanin Bold"/>
                <a:cs typeface="Nazanin Bold"/>
                <a:sym typeface="Nazanin Bold"/>
              </a:rPr>
              <a:t>ASTM D1500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437456" y="1755638"/>
            <a:ext cx="11476059" cy="3971105"/>
          </a:xfrm>
          <a:prstGeom prst="rect">
            <a:avLst/>
          </a:prstGeom>
        </p:spPr>
        <p:txBody>
          <a:bodyPr lIns="0" tIns="0" rIns="0" bIns="0" rtlCol="0" anchor="t">
            <a:spAutoFit/>
          </a:bodyPr>
          <a:lstStyle/>
          <a:p>
            <a:pPr algn="ctr" rtl="1">
              <a:lnSpc>
                <a:spcPts val="3693"/>
              </a:lnSpc>
              <a:spcBef>
                <a:spcPct val="0"/>
              </a:spcBef>
            </a:pPr>
            <a:r>
              <a:rPr lang="ar-EG" sz="2638" b="1">
                <a:solidFill>
                  <a:srgbClr val="000000"/>
                </a:solidFill>
                <a:latin typeface="Nazanin Bold"/>
                <a:ea typeface="Nazanin Bold"/>
                <a:cs typeface="Nazanin Bold"/>
                <a:sym typeface="Nazanin Bold"/>
                <a:rtl/>
              </a:rPr>
              <a:t>آزمون رنگ روغن</a:t>
            </a:r>
            <a:r>
              <a:rPr lang="ar-EG" sz="2638">
                <a:solidFill>
                  <a:srgbClr val="000000"/>
                </a:solidFill>
                <a:latin typeface="Nazanin Light"/>
                <a:ea typeface="Nazanin Light"/>
                <a:cs typeface="Nazanin Light"/>
                <a:sym typeface="Nazanin Light"/>
                <a:rtl/>
              </a:rPr>
              <a:t> یک روش استاندارد برای تعیین و مقایسه رنگ روغن‌های شفاف با مقیاس رنگی مرجع</a:t>
            </a:r>
          </a:p>
          <a:p>
            <a:pPr algn="ctr" rtl="1">
              <a:lnSpc>
                <a:spcPts val="3693"/>
              </a:lnSpc>
              <a:spcBef>
                <a:spcPct val="0"/>
              </a:spcBef>
            </a:pPr>
            <a:r>
              <a:rPr lang="ar-EG" sz="2638" b="1">
                <a:solidFill>
                  <a:srgbClr val="000000"/>
                </a:solidFill>
                <a:latin typeface="Nazanin Bold"/>
                <a:ea typeface="Nazanin Bold"/>
                <a:cs typeface="Nazanin Bold"/>
                <a:sym typeface="Nazanin Bold"/>
                <a:rtl/>
              </a:rPr>
              <a:t>(از </a:t>
            </a:r>
            <a:r>
              <a:rPr lang="en-US" sz="2638" b="1">
                <a:solidFill>
                  <a:srgbClr val="000000"/>
                </a:solidFill>
                <a:latin typeface="Nazanin Bold"/>
                <a:ea typeface="Nazanin Bold"/>
                <a:cs typeface="Nazanin Bold"/>
                <a:sym typeface="Nazanin Bold"/>
              </a:rPr>
              <a:t>0.5</a:t>
            </a:r>
            <a:r>
              <a:rPr lang="ar-EG" sz="2638" b="1">
                <a:solidFill>
                  <a:srgbClr val="000000"/>
                </a:solidFill>
                <a:latin typeface="Nazanin Bold"/>
                <a:ea typeface="Nazanin Bold"/>
                <a:cs typeface="Nazanin Bold"/>
                <a:sym typeface="Nazanin Bold"/>
                <a:rtl/>
              </a:rPr>
              <a:t> تا </a:t>
            </a:r>
            <a:r>
              <a:rPr lang="en-US" sz="2638" b="1">
                <a:solidFill>
                  <a:srgbClr val="000000"/>
                </a:solidFill>
                <a:latin typeface="Nazanin Bold"/>
                <a:ea typeface="Nazanin Bold"/>
                <a:cs typeface="Nazanin Bold"/>
                <a:sym typeface="Nazanin Bold"/>
              </a:rPr>
              <a:t>8</a:t>
            </a:r>
            <a:r>
              <a:rPr lang="ar-EG" sz="2638" b="1">
                <a:solidFill>
                  <a:srgbClr val="000000"/>
                </a:solidFill>
                <a:latin typeface="Nazanin Bold"/>
                <a:ea typeface="Nazanin Bold"/>
                <a:cs typeface="Nazanin Bold"/>
                <a:sym typeface="Nazanin Bold"/>
                <a:rtl/>
              </a:rPr>
              <a:t>)</a:t>
            </a:r>
            <a:r>
              <a:rPr lang="ar-EG" sz="2638">
                <a:solidFill>
                  <a:srgbClr val="000000"/>
                </a:solidFill>
                <a:latin typeface="Nazanin Light"/>
                <a:ea typeface="Nazanin Light"/>
                <a:cs typeface="Nazanin Light"/>
                <a:sym typeface="Nazanin Light"/>
                <a:rtl/>
              </a:rPr>
              <a:t> به‌صورت بصری یا دستگاهی است.</a:t>
            </a:r>
          </a:p>
          <a:p>
            <a:pPr algn="ctr" rtl="1">
              <a:lnSpc>
                <a:spcPts val="3693"/>
              </a:lnSpc>
              <a:spcBef>
                <a:spcPct val="0"/>
              </a:spcBef>
            </a:pPr>
            <a:endParaRPr lang="ar-EG" sz="2638">
              <a:solidFill>
                <a:srgbClr val="000000"/>
              </a:solidFill>
              <a:latin typeface="Nazanin Light"/>
              <a:ea typeface="Nazanin Light"/>
              <a:cs typeface="Nazanin Light"/>
              <a:sym typeface="Nazanin Light"/>
              <a:rtl/>
            </a:endParaRPr>
          </a:p>
          <a:p>
            <a:pPr algn="ctr" rtl="1">
              <a:lnSpc>
                <a:spcPts val="3693"/>
              </a:lnSpc>
              <a:spcBef>
                <a:spcPct val="0"/>
              </a:spcBef>
            </a:pPr>
            <a:r>
              <a:rPr lang="ar-EG" sz="2638" b="1">
                <a:solidFill>
                  <a:srgbClr val="000000"/>
                </a:solidFill>
                <a:latin typeface="Nazanin Bold"/>
                <a:ea typeface="Nazanin Bold"/>
                <a:cs typeface="Nazanin Bold"/>
                <a:sym typeface="Nazanin Bold"/>
                <a:rtl/>
              </a:rPr>
              <a:t> کنترل رنگ</a:t>
            </a:r>
            <a:r>
              <a:rPr lang="ar-EG" sz="2638">
                <a:solidFill>
                  <a:srgbClr val="000000"/>
                </a:solidFill>
                <a:latin typeface="Nazanin Light"/>
                <a:ea typeface="Nazanin Light"/>
                <a:cs typeface="Nazanin Light"/>
                <a:sym typeface="Nazanin Light"/>
                <a:rtl/>
              </a:rPr>
              <a:t> در روغن‌های نو به‌عنوان شاخصی از کیفیت فرآیند پالایش، میزان خلوص و یکنواختی محصول نهایی به‌کار می‌رود.</a:t>
            </a:r>
          </a:p>
          <a:p>
            <a:pPr algn="ctr" rtl="1">
              <a:lnSpc>
                <a:spcPts val="3693"/>
              </a:lnSpc>
              <a:spcBef>
                <a:spcPct val="0"/>
              </a:spcBef>
            </a:pPr>
            <a:endParaRPr lang="ar-EG" sz="2638">
              <a:solidFill>
                <a:srgbClr val="000000"/>
              </a:solidFill>
              <a:latin typeface="Nazanin Light"/>
              <a:ea typeface="Nazanin Light"/>
              <a:cs typeface="Nazanin Light"/>
              <a:sym typeface="Nazanin Light"/>
              <a:rtl/>
            </a:endParaRPr>
          </a:p>
          <a:p>
            <a:pPr algn="ctr" rtl="1">
              <a:lnSpc>
                <a:spcPts val="3693"/>
              </a:lnSpc>
              <a:spcBef>
                <a:spcPct val="0"/>
              </a:spcBef>
            </a:pPr>
            <a:r>
              <a:rPr lang="ar-EG" sz="2638">
                <a:solidFill>
                  <a:srgbClr val="000000"/>
                </a:solidFill>
                <a:latin typeface="Nazanin Light"/>
                <a:ea typeface="Nazanin Light"/>
                <a:cs typeface="Nazanin Light"/>
                <a:sym typeface="Nazanin Light"/>
                <a:rtl/>
              </a:rPr>
              <a:t> تغییر رنگ در روغن‌های کارکرده نشان‌دهنده </a:t>
            </a:r>
            <a:r>
              <a:rPr lang="ar-EG" sz="2638" b="1">
                <a:solidFill>
                  <a:srgbClr val="000000"/>
                </a:solidFill>
                <a:latin typeface="Nazanin Bold"/>
                <a:ea typeface="Nazanin Bold"/>
                <a:cs typeface="Nazanin Bold"/>
                <a:sym typeface="Nazanin Bold"/>
                <a:rtl/>
              </a:rPr>
              <a:t>اکسیداسیون، آلودگی، تجزیه افزودنی‌ها و افزایش محصولات جانبی ناشی از کارکرد</a:t>
            </a:r>
            <a:r>
              <a:rPr lang="ar-EG" sz="2638">
                <a:solidFill>
                  <a:srgbClr val="000000"/>
                </a:solidFill>
                <a:latin typeface="Nazanin Light"/>
                <a:ea typeface="Nazanin Light"/>
                <a:cs typeface="Nazanin Light"/>
                <a:sym typeface="Nazanin Light"/>
                <a:rtl/>
              </a:rPr>
              <a:t> است و به‌عنوان شاخص اولیه پایش وضعیت روغن استفاده می‌شود.</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65123" y="2534881"/>
            <a:ext cx="8678877" cy="5836545"/>
          </a:xfrm>
          <a:custGeom>
            <a:avLst/>
            <a:gdLst/>
            <a:ahLst/>
            <a:cxnLst/>
            <a:rect l="l" t="t" r="r" b="b"/>
            <a:pathLst>
              <a:path w="8678877" h="5836545">
                <a:moveTo>
                  <a:pt x="0" y="0"/>
                </a:moveTo>
                <a:lnTo>
                  <a:pt x="8678877" y="0"/>
                </a:lnTo>
                <a:lnTo>
                  <a:pt x="8678877" y="5836544"/>
                </a:lnTo>
                <a:lnTo>
                  <a:pt x="0" y="5836544"/>
                </a:lnTo>
                <a:lnTo>
                  <a:pt x="0" y="0"/>
                </a:lnTo>
                <a:close/>
              </a:path>
            </a:pathLst>
          </a:custGeom>
          <a:blipFill>
            <a:blip r:embed="rId5"/>
            <a:stretch>
              <a:fillRect/>
            </a:stretch>
          </a:blipFill>
        </p:spPr>
      </p:sp>
      <p:sp>
        <p:nvSpPr>
          <p:cNvPr id="7" name="TextBox 7"/>
          <p:cNvSpPr txBox="1"/>
          <p:nvPr/>
        </p:nvSpPr>
        <p:spPr>
          <a:xfrm>
            <a:off x="5317145" y="642167"/>
            <a:ext cx="12292366" cy="1723450"/>
          </a:xfrm>
          <a:prstGeom prst="rect">
            <a:avLst/>
          </a:prstGeom>
        </p:spPr>
        <p:txBody>
          <a:bodyPr lIns="0" tIns="0" rIns="0" bIns="0" rtlCol="0" anchor="t">
            <a:spAutoFit/>
          </a:bodyPr>
          <a:lstStyle/>
          <a:p>
            <a:pPr marL="0" lvl="0" indent="0" algn="r" rtl="1">
              <a:lnSpc>
                <a:spcPts val="8959"/>
              </a:lnSpc>
              <a:spcBef>
                <a:spcPct val="0"/>
              </a:spcBef>
            </a:pPr>
            <a:r>
              <a:rPr lang="ar-EG" sz="6399" b="1" dirty="0">
                <a:solidFill>
                  <a:srgbClr val="0F4662"/>
                </a:solidFill>
                <a:latin typeface="Nazanin Bold"/>
                <a:ea typeface="Nazanin Bold"/>
                <a:cs typeface="Nazanin Bold"/>
                <a:sym typeface="Nazanin Bold"/>
                <a:rtl/>
              </a:rPr>
              <a:t>اندازه‌گیری کف </a:t>
            </a:r>
            <a:r>
              <a:rPr lang="en-US" sz="6399" b="1" dirty="0">
                <a:solidFill>
                  <a:srgbClr val="0F4662"/>
                </a:solidFill>
                <a:latin typeface="Nazanin Bold"/>
                <a:ea typeface="Nazanin Bold"/>
                <a:cs typeface="Nazanin Bold"/>
                <a:sym typeface="Nazanin Bold"/>
              </a:rPr>
              <a:t>ASTM D892</a:t>
            </a:r>
          </a:p>
        </p:txBody>
      </p:sp>
      <p:sp>
        <p:nvSpPr>
          <p:cNvPr id="8" name="TextBox 8"/>
          <p:cNvSpPr txBox="1"/>
          <p:nvPr/>
        </p:nvSpPr>
        <p:spPr>
          <a:xfrm>
            <a:off x="10303142" y="3382803"/>
            <a:ext cx="6956158" cy="2584742"/>
          </a:xfrm>
          <a:prstGeom prst="rect">
            <a:avLst/>
          </a:prstGeom>
        </p:spPr>
        <p:txBody>
          <a:bodyPr lIns="0" tIns="0" rIns="0" bIns="0" rtlCol="0" anchor="t">
            <a:spAutoFit/>
          </a:bodyPr>
          <a:lstStyle/>
          <a:p>
            <a:pPr algn="r" rtl="1">
              <a:lnSpc>
                <a:spcPts val="4533"/>
              </a:lnSpc>
              <a:spcBef>
                <a:spcPct val="0"/>
              </a:spcBef>
            </a:pPr>
            <a:r>
              <a:rPr lang="ar-EG" sz="3238">
                <a:solidFill>
                  <a:srgbClr val="000000"/>
                </a:solidFill>
                <a:latin typeface="Nazanin Light"/>
                <a:ea typeface="Nazanin Light"/>
                <a:cs typeface="Nazanin Light"/>
                <a:sym typeface="Nazanin Light"/>
                <a:rtl/>
              </a:rPr>
              <a:t>این آزمون میزان تمایل روغن به ایجاد و پایدار ماندن کف در شرایط مختلف دما و هواگیری را در سه مرحله اندازه‌گیری می‌کند.</a:t>
            </a:r>
          </a:p>
          <a:p>
            <a:pPr algn="r" rtl="1">
              <a:lnSpc>
                <a:spcPts val="4533"/>
              </a:lnSpc>
              <a:spcBef>
                <a:spcPct val="0"/>
              </a:spcBef>
            </a:pPr>
            <a:endParaRPr lang="ar-EG" sz="3238">
              <a:solidFill>
                <a:srgbClr val="000000"/>
              </a:solidFill>
              <a:latin typeface="Nazanin Light"/>
              <a:ea typeface="Nazanin Light"/>
              <a:cs typeface="Nazanin Light"/>
              <a:sym typeface="Nazanin Light"/>
              <a:rt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7869057" y="600075"/>
            <a:ext cx="9390243" cy="2306318"/>
          </a:xfrm>
          <a:prstGeom prst="rect">
            <a:avLst/>
          </a:prstGeom>
        </p:spPr>
        <p:txBody>
          <a:bodyPr lIns="0" tIns="0" rIns="0" bIns="0" rtlCol="0" anchor="t">
            <a:spAutoFit/>
          </a:bodyPr>
          <a:lstStyle/>
          <a:p>
            <a:pPr algn="r" rtl="1">
              <a:lnSpc>
                <a:spcPts val="5180"/>
              </a:lnSpc>
            </a:pPr>
            <a:r>
              <a:rPr lang="ar-EG" sz="3700" b="1">
                <a:solidFill>
                  <a:srgbClr val="0F4662"/>
                </a:solidFill>
                <a:latin typeface="Nazanin Bold"/>
                <a:ea typeface="Nazanin Bold"/>
                <a:cs typeface="Nazanin Bold"/>
                <a:sym typeface="Nazanin Bold"/>
                <a:rtl/>
              </a:rPr>
              <a:t>اهمیت در روغن‌های نو</a:t>
            </a:r>
          </a:p>
          <a:p>
            <a:pPr algn="r" rtl="1">
              <a:lnSpc>
                <a:spcPts val="5180"/>
              </a:lnSpc>
            </a:pPr>
            <a:endParaRPr lang="ar-EG" sz="3700" b="1">
              <a:solidFill>
                <a:srgbClr val="0F4662"/>
              </a:solidFill>
              <a:latin typeface="Nazanin Bold"/>
              <a:ea typeface="Nazanin Bold"/>
              <a:cs typeface="Nazanin Bold"/>
              <a:sym typeface="Nazanin Bold"/>
              <a:rtl/>
            </a:endParaRPr>
          </a:p>
          <a:p>
            <a:pPr marL="0" lvl="0" indent="0" algn="r" rtl="1">
              <a:lnSpc>
                <a:spcPts val="5180"/>
              </a:lnSpc>
              <a:spcBef>
                <a:spcPct val="0"/>
              </a:spcBef>
            </a:pPr>
            <a:endParaRPr lang="ar-EG" sz="3700" b="1">
              <a:solidFill>
                <a:srgbClr val="0F4662"/>
              </a:solidFill>
              <a:latin typeface="Nazanin Bold"/>
              <a:ea typeface="Nazanin Bold"/>
              <a:cs typeface="Nazanin Bold"/>
              <a:sym typeface="Nazanin Bold"/>
              <a:rtl/>
            </a:endParaRPr>
          </a:p>
        </p:txBody>
      </p:sp>
      <p:sp>
        <p:nvSpPr>
          <p:cNvPr id="7" name="TextBox 7"/>
          <p:cNvSpPr txBox="1"/>
          <p:nvPr/>
        </p:nvSpPr>
        <p:spPr>
          <a:xfrm>
            <a:off x="4599400" y="2935801"/>
            <a:ext cx="12550853" cy="3704868"/>
          </a:xfrm>
          <a:prstGeom prst="rect">
            <a:avLst/>
          </a:prstGeom>
        </p:spPr>
        <p:txBody>
          <a:bodyPr lIns="0" tIns="0" rIns="0" bIns="0" rtlCol="0" anchor="t">
            <a:spAutoFit/>
          </a:bodyPr>
          <a:lstStyle/>
          <a:p>
            <a:pPr marL="1165857" lvl="2" indent="-388619" algn="r" rtl="1">
              <a:lnSpc>
                <a:spcPts val="4589"/>
              </a:lnSpc>
              <a:buFont typeface="Arial"/>
              <a:buChar char="⚬"/>
            </a:pPr>
            <a:r>
              <a:rPr lang="ar-EG" sz="2699" b="1">
                <a:solidFill>
                  <a:srgbClr val="0F4662"/>
                </a:solidFill>
                <a:latin typeface="Nazanin Bold"/>
                <a:ea typeface="Nazanin Bold"/>
                <a:cs typeface="Nazanin Bold"/>
                <a:sym typeface="Nazanin Bold"/>
                <a:rtl/>
              </a:rPr>
              <a:t>آزمون کف روغن در روغن </a:t>
            </a:r>
            <a:r>
              <a:rPr lang="ar-EG" sz="2699">
                <a:solidFill>
                  <a:srgbClr val="0F4662"/>
                </a:solidFill>
                <a:latin typeface="Nazanin Light"/>
                <a:ea typeface="Nazanin Light"/>
                <a:cs typeface="Nazanin Light"/>
                <a:sym typeface="Nazanin Light"/>
                <a:rtl/>
              </a:rPr>
              <a:t>نو نشان می‌دهد که روغن پایه و افزودنی‌های آن مناسب است و در شرایط عملیاتی، از تشکیل حباب پایدار و آسیب‌های ناشی از آن جلوگیری می‌کند.</a:t>
            </a:r>
          </a:p>
          <a:p>
            <a:pPr marL="1165857" lvl="2" indent="-388619" algn="r" rtl="1">
              <a:lnSpc>
                <a:spcPts val="4589"/>
              </a:lnSpc>
              <a:buFont typeface="Arial"/>
              <a:buChar char="⚬"/>
            </a:pPr>
            <a:r>
              <a:rPr lang="ar-EG" sz="2699" b="1">
                <a:solidFill>
                  <a:srgbClr val="0F4662"/>
                </a:solidFill>
                <a:latin typeface="Nazanin Bold"/>
                <a:ea typeface="Nazanin Bold"/>
                <a:cs typeface="Nazanin Bold"/>
                <a:sym typeface="Nazanin Bold"/>
                <a:rtl/>
              </a:rPr>
              <a:t>در روغن‌های کارکرده،</a:t>
            </a:r>
            <a:r>
              <a:rPr lang="ar-EG" sz="2699">
                <a:solidFill>
                  <a:srgbClr val="0F4662"/>
                </a:solidFill>
                <a:latin typeface="Nazanin Light"/>
                <a:ea typeface="Nazanin Light"/>
                <a:cs typeface="Nazanin Light"/>
                <a:sym typeface="Nazanin Light"/>
                <a:rtl/>
              </a:rPr>
              <a:t> آزمون کف به پایش کاهش عملکرد افزودنی ضدکف، آلودگی‌ها و اکسیداسیون کمک می‌کند و می‌تواند نشانه‌ای از ورود آلودگی‌های سطح‌فعال (مثل شوینده‌ها، رطوبت یا گرد و غبار) یا تخریب شیمیایی روغن باشد.</a:t>
            </a:r>
          </a:p>
          <a:p>
            <a:pPr marL="0" lvl="0" indent="0" algn="r" rtl="1">
              <a:lnSpc>
                <a:spcPts val="4589"/>
              </a:lnSpc>
            </a:pPr>
            <a:endParaRPr lang="ar-EG" sz="2699">
              <a:solidFill>
                <a:srgbClr val="0F4662"/>
              </a:solidFill>
              <a:latin typeface="Nazanin Light"/>
              <a:ea typeface="Nazanin Light"/>
              <a:cs typeface="Nazanin Light"/>
              <a:sym typeface="Nazanin Light"/>
              <a:rt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62574" y="2658474"/>
            <a:ext cx="8024255" cy="5958009"/>
          </a:xfrm>
          <a:custGeom>
            <a:avLst/>
            <a:gdLst/>
            <a:ahLst/>
            <a:cxnLst/>
            <a:rect l="l" t="t" r="r" b="b"/>
            <a:pathLst>
              <a:path w="8024255" h="5958009">
                <a:moveTo>
                  <a:pt x="0" y="0"/>
                </a:moveTo>
                <a:lnTo>
                  <a:pt x="8024255" y="0"/>
                </a:lnTo>
                <a:lnTo>
                  <a:pt x="8024255" y="5958009"/>
                </a:lnTo>
                <a:lnTo>
                  <a:pt x="0" y="5958009"/>
                </a:lnTo>
                <a:lnTo>
                  <a:pt x="0" y="0"/>
                </a:lnTo>
                <a:close/>
              </a:path>
            </a:pathLst>
          </a:custGeom>
          <a:blipFill>
            <a:blip r:embed="rId5"/>
            <a:stretch>
              <a:fillRect/>
            </a:stretch>
          </a:blipFill>
        </p:spPr>
      </p:sp>
      <p:sp>
        <p:nvSpPr>
          <p:cNvPr id="7" name="TextBox 7"/>
          <p:cNvSpPr txBox="1"/>
          <p:nvPr/>
        </p:nvSpPr>
        <p:spPr>
          <a:xfrm>
            <a:off x="3048000" y="480969"/>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پایداری اکسیداسیون </a:t>
            </a:r>
            <a:r>
              <a:rPr lang="en-US" sz="5700" b="1" dirty="0">
                <a:solidFill>
                  <a:srgbClr val="0F4662"/>
                </a:solidFill>
                <a:latin typeface="Nazanin Bold"/>
                <a:ea typeface="Nazanin Bold"/>
                <a:cs typeface="Nazanin Bold"/>
                <a:sym typeface="Nazanin Bold"/>
              </a:rPr>
              <a:t>ASTM D2272 (RPVOT)</a:t>
            </a:r>
          </a:p>
        </p:txBody>
      </p:sp>
      <p:sp>
        <p:nvSpPr>
          <p:cNvPr id="8" name="TextBox 8"/>
          <p:cNvSpPr txBox="1"/>
          <p:nvPr/>
        </p:nvSpPr>
        <p:spPr>
          <a:xfrm>
            <a:off x="9327535" y="2363199"/>
            <a:ext cx="7931765" cy="5565626"/>
          </a:xfrm>
          <a:prstGeom prst="rect">
            <a:avLst/>
          </a:prstGeom>
        </p:spPr>
        <p:txBody>
          <a:bodyPr lIns="0" tIns="0" rIns="0" bIns="0" rtlCol="0" anchor="t">
            <a:spAutoFit/>
          </a:bodyPr>
          <a:lstStyle/>
          <a:p>
            <a:pPr algn="ctr" rtl="1">
              <a:lnSpc>
                <a:spcPts val="3553"/>
              </a:lnSpc>
              <a:spcBef>
                <a:spcPct val="0"/>
              </a:spcBef>
            </a:pPr>
            <a:endParaRPr lang="fa-IR" sz="2538" dirty="0">
              <a:solidFill>
                <a:srgbClr val="000000"/>
              </a:solidFill>
              <a:latin typeface="Nazanin Light"/>
              <a:ea typeface="Nazanin Light"/>
              <a:cs typeface="Nazanin Light"/>
              <a:sym typeface="Nazanin Light"/>
              <a:rtl/>
            </a:endParaRPr>
          </a:p>
          <a:p>
            <a:pPr algn="ctr" rtl="1">
              <a:lnSpc>
                <a:spcPts val="3553"/>
              </a:lnSpc>
              <a:spcBef>
                <a:spcPct val="0"/>
              </a:spcBef>
            </a:pPr>
            <a:r>
              <a:rPr lang="ar-EG" sz="2538" dirty="0">
                <a:solidFill>
                  <a:srgbClr val="000000"/>
                </a:solidFill>
                <a:latin typeface="Nazanin Light"/>
                <a:ea typeface="Nazanin Light"/>
                <a:cs typeface="Nazanin Light"/>
                <a:sym typeface="Nazanin Light"/>
                <a:rtl/>
              </a:rPr>
              <a:t>آزمون </a:t>
            </a:r>
            <a:r>
              <a:rPr lang="en-US" sz="2538" b="1" dirty="0">
                <a:solidFill>
                  <a:srgbClr val="000000"/>
                </a:solidFill>
                <a:latin typeface="Nazanin Bold"/>
                <a:ea typeface="Nazanin Bold"/>
                <a:cs typeface="Nazanin Bold"/>
                <a:sym typeface="Nazanin Bold"/>
              </a:rPr>
              <a:t>RPVOT</a:t>
            </a:r>
            <a:r>
              <a:rPr lang="ar-EG" sz="2538" dirty="0">
                <a:solidFill>
                  <a:srgbClr val="000000"/>
                </a:solidFill>
                <a:latin typeface="Nazanin Light"/>
                <a:ea typeface="Nazanin Light"/>
                <a:cs typeface="Nazanin Light"/>
                <a:sym typeface="Nazanin Light"/>
                <a:rtl/>
              </a:rPr>
              <a:t> سنجش مقاومت اکسیداسیونی روغن تحت دما و فشار کنترل‌شده است. در این روش روغن در مجاورت هوا یا اکسیژن و کاتالیزور فلزی قرار گرفته و زمان تا شروع اکسیداسیون شدید اندازه‌گیری می‌شود</a:t>
            </a:r>
          </a:p>
          <a:p>
            <a:pPr algn="ctr" rtl="1">
              <a:lnSpc>
                <a:spcPts val="3553"/>
              </a:lnSpc>
              <a:spcBef>
                <a:spcPct val="0"/>
              </a:spcBef>
            </a:pPr>
            <a:endParaRPr lang="ar-EG" sz="2538" dirty="0">
              <a:solidFill>
                <a:srgbClr val="000000"/>
              </a:solidFill>
              <a:latin typeface="Nazanin Light"/>
              <a:ea typeface="Nazanin Light"/>
              <a:cs typeface="Nazanin Light"/>
              <a:sym typeface="Nazanin Light"/>
              <a:rtl/>
            </a:endParaRPr>
          </a:p>
          <a:p>
            <a:pPr algn="ctr" rtl="1">
              <a:lnSpc>
                <a:spcPts val="3553"/>
              </a:lnSpc>
              <a:spcBef>
                <a:spcPct val="0"/>
              </a:spcBef>
            </a:pPr>
            <a:r>
              <a:rPr lang="ar-EG" sz="2538" dirty="0">
                <a:solidFill>
                  <a:srgbClr val="000000"/>
                </a:solidFill>
                <a:latin typeface="Nazanin Light"/>
                <a:ea typeface="Nazanin Light"/>
                <a:cs typeface="Nazanin Light"/>
                <a:sym typeface="Nazanin Light"/>
                <a:rtl/>
              </a:rPr>
              <a:t>این آزمون مشخص می‌کند روغن تازه چقدر در برابر اکسیداسیون و تخریب حرارتی مقاوم است و اطمینان می‌دهد روغن قبل از استفاده طول عمر کافی دارد.</a:t>
            </a:r>
          </a:p>
          <a:p>
            <a:pPr algn="ctr" rtl="1">
              <a:lnSpc>
                <a:spcPts val="3553"/>
              </a:lnSpc>
              <a:spcBef>
                <a:spcPct val="0"/>
              </a:spcBef>
            </a:pPr>
            <a:endParaRPr lang="ar-EG" sz="2538" dirty="0">
              <a:solidFill>
                <a:srgbClr val="000000"/>
              </a:solidFill>
              <a:latin typeface="Nazanin Light"/>
              <a:ea typeface="Nazanin Light"/>
              <a:cs typeface="Nazanin Light"/>
              <a:sym typeface="Nazanin Light"/>
              <a:rtl/>
            </a:endParaRPr>
          </a:p>
          <a:p>
            <a:pPr algn="ctr" rtl="1">
              <a:lnSpc>
                <a:spcPts val="3693"/>
              </a:lnSpc>
              <a:spcBef>
                <a:spcPct val="0"/>
              </a:spcBef>
            </a:pPr>
            <a:r>
              <a:rPr lang="ar-EG" sz="2638" dirty="0">
                <a:solidFill>
                  <a:srgbClr val="000000"/>
                </a:solidFill>
                <a:latin typeface="Nazanin Light"/>
                <a:ea typeface="Nazanin Light"/>
                <a:cs typeface="Nazanin Light"/>
                <a:sym typeface="Nazanin Light"/>
                <a:rtl/>
              </a:rPr>
              <a:t>با این آزمون می‌توان کاهش مقاومت اکسیداسیونی روغن را شناسایی کرد و زمان تعویض را تعیین کرد، تا از خرابی تجهیزات جلوگیری شود.</a:t>
            </a:r>
          </a:p>
          <a:p>
            <a:pPr algn="ctr" rtl="1">
              <a:lnSpc>
                <a:spcPts val="3553"/>
              </a:lnSpc>
              <a:spcBef>
                <a:spcPct val="0"/>
              </a:spcBef>
            </a:pPr>
            <a:endParaRPr lang="ar-EG" sz="2638" dirty="0">
              <a:solidFill>
                <a:srgbClr val="000000"/>
              </a:solidFill>
              <a:latin typeface="Nazanin Light"/>
              <a:ea typeface="Nazanin Light"/>
              <a:cs typeface="Nazanin Light"/>
              <a:sym typeface="Nazanin Light"/>
              <a:rt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56084" y="2114379"/>
            <a:ext cx="4950481" cy="6356958"/>
          </a:xfrm>
          <a:custGeom>
            <a:avLst/>
            <a:gdLst/>
            <a:ahLst/>
            <a:cxnLst/>
            <a:rect l="l" t="t" r="r" b="b"/>
            <a:pathLst>
              <a:path w="4950481" h="6356958">
                <a:moveTo>
                  <a:pt x="0" y="0"/>
                </a:moveTo>
                <a:lnTo>
                  <a:pt x="4950482" y="0"/>
                </a:lnTo>
                <a:lnTo>
                  <a:pt x="4950482" y="6356958"/>
                </a:lnTo>
                <a:lnTo>
                  <a:pt x="0" y="6356958"/>
                </a:lnTo>
                <a:lnTo>
                  <a:pt x="0" y="0"/>
                </a:lnTo>
                <a:close/>
              </a:path>
            </a:pathLst>
          </a:custGeom>
          <a:blipFill>
            <a:blip r:embed="rId5"/>
            <a:stretch>
              <a:fillRect/>
            </a:stretch>
          </a:blipFill>
        </p:spPr>
      </p:sp>
      <p:sp>
        <p:nvSpPr>
          <p:cNvPr id="7" name="TextBox 7"/>
          <p:cNvSpPr txBox="1"/>
          <p:nvPr/>
        </p:nvSpPr>
        <p:spPr>
          <a:xfrm>
            <a:off x="2971800" y="814010"/>
            <a:ext cx="14675811" cy="2003305"/>
          </a:xfrm>
          <a:prstGeom prst="rect">
            <a:avLst/>
          </a:prstGeom>
        </p:spPr>
        <p:txBody>
          <a:bodyPr lIns="0" tIns="0" rIns="0" bIns="0" rtlCol="0" anchor="t">
            <a:spAutoFit/>
          </a:bodyPr>
          <a:lstStyle/>
          <a:p>
            <a:pPr algn="r" rtl="1">
              <a:lnSpc>
                <a:spcPts val="5320"/>
              </a:lnSpc>
            </a:pPr>
            <a:r>
              <a:rPr lang="ar-EG" sz="3800" b="1" dirty="0">
                <a:solidFill>
                  <a:srgbClr val="0F4662"/>
                </a:solidFill>
                <a:latin typeface="Nazanin Bold"/>
                <a:ea typeface="Nazanin Bold"/>
                <a:cs typeface="Nazanin Bold"/>
                <a:sym typeface="Nazanin Bold"/>
                <a:rtl/>
              </a:rPr>
              <a:t>اندازه‌گیری آب موجود در روغن به روش کارل فیشر </a:t>
            </a:r>
            <a:r>
              <a:rPr lang="en-US" sz="3800" b="1" dirty="0">
                <a:solidFill>
                  <a:srgbClr val="0F4662"/>
                </a:solidFill>
                <a:latin typeface="Nazanin Bold"/>
                <a:ea typeface="Nazanin Bold"/>
                <a:cs typeface="Nazanin Bold"/>
                <a:sym typeface="Nazanin Bold"/>
              </a:rPr>
              <a:t>ASTM D6304</a:t>
            </a:r>
          </a:p>
          <a:p>
            <a:pPr marL="0" lvl="0" indent="0" algn="r" rtl="1">
              <a:lnSpc>
                <a:spcPts val="7980"/>
              </a:lnSpc>
              <a:spcBef>
                <a:spcPct val="0"/>
              </a:spcBef>
            </a:pPr>
            <a:endParaRPr lang="en-US" sz="3800" b="1" dirty="0">
              <a:solidFill>
                <a:srgbClr val="0F4662"/>
              </a:solidFill>
              <a:latin typeface="Nazanin Bold"/>
              <a:ea typeface="Nazanin Bold"/>
              <a:cs typeface="Nazanin Bold"/>
              <a:sym typeface="Nazanin Bold"/>
            </a:endParaRPr>
          </a:p>
        </p:txBody>
      </p:sp>
      <p:sp>
        <p:nvSpPr>
          <p:cNvPr id="8" name="TextBox 8"/>
          <p:cNvSpPr txBox="1"/>
          <p:nvPr/>
        </p:nvSpPr>
        <p:spPr>
          <a:xfrm>
            <a:off x="9327535" y="2363199"/>
            <a:ext cx="7931765" cy="4708142"/>
          </a:xfrm>
          <a:prstGeom prst="rect">
            <a:avLst/>
          </a:prstGeom>
        </p:spPr>
        <p:txBody>
          <a:bodyPr lIns="0" tIns="0" rIns="0" bIns="0" rtlCol="0" anchor="t">
            <a:spAutoFit/>
          </a:bodyPr>
          <a:lstStyle/>
          <a:p>
            <a:pPr algn="r" rtl="1">
              <a:lnSpc>
                <a:spcPts val="3553"/>
              </a:lnSpc>
              <a:spcBef>
                <a:spcPct val="0"/>
              </a:spcBef>
            </a:pPr>
            <a:r>
              <a:rPr lang="ar-EG" sz="2538">
                <a:solidFill>
                  <a:srgbClr val="000000"/>
                </a:solidFill>
                <a:latin typeface="Nazanin Light"/>
                <a:ea typeface="Nazanin Light"/>
                <a:cs typeface="Nazanin Light"/>
                <a:sym typeface="Nazanin Light"/>
                <a:rtl/>
              </a:rPr>
              <a:t>روش دقیق و استاندارد شیمیایی برای اندازه‌گیری کمی مقدار آب (آزاد، امولسیون‌شده و محلول) در روغن بر اساس واکنش ید با آب.</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a:p>
            <a:pPr algn="r" rtl="1">
              <a:lnSpc>
                <a:spcPts val="3553"/>
              </a:lnSpc>
              <a:spcBef>
                <a:spcPct val="0"/>
              </a:spcBef>
            </a:pPr>
            <a:r>
              <a:rPr lang="ar-EG" sz="2538">
                <a:solidFill>
                  <a:srgbClr val="000000"/>
                </a:solidFill>
                <a:latin typeface="Nazanin Light"/>
                <a:ea typeface="Nazanin Light"/>
                <a:cs typeface="Nazanin Light"/>
                <a:sym typeface="Nazanin Light"/>
                <a:rtl/>
              </a:rPr>
              <a:t>اطمینان از اینکه روغن در فرآیند تولید، حمل‌ونقل و ذخیره‌سازی به رطوبت آلوده نشده و کیفیت اولیه آن حفظ شده است.</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a:p>
            <a:pPr algn="r" rtl="1">
              <a:lnSpc>
                <a:spcPts val="3553"/>
              </a:lnSpc>
              <a:spcBef>
                <a:spcPct val="0"/>
              </a:spcBef>
            </a:pPr>
            <a:r>
              <a:rPr lang="ar-EG" sz="2538">
                <a:solidFill>
                  <a:srgbClr val="000000"/>
                </a:solidFill>
                <a:latin typeface="Nazanin Light"/>
                <a:ea typeface="Nazanin Light"/>
                <a:cs typeface="Nazanin Light"/>
                <a:sym typeface="Nazanin Light"/>
                <a:rtl/>
              </a:rPr>
              <a:t>تشخیص ورود رطوبت در حین سرویس تجهیز</a:t>
            </a:r>
          </a:p>
          <a:p>
            <a:pPr algn="r" rtl="1">
              <a:lnSpc>
                <a:spcPts val="3553"/>
              </a:lnSpc>
              <a:spcBef>
                <a:spcPct val="0"/>
              </a:spcBef>
            </a:pPr>
            <a:r>
              <a:rPr lang="ar-EG" sz="2538">
                <a:solidFill>
                  <a:srgbClr val="000000"/>
                </a:solidFill>
                <a:latin typeface="Nazanin Light"/>
                <a:ea typeface="Nazanin Light"/>
                <a:cs typeface="Nazanin Light"/>
                <a:sym typeface="Nazanin Light"/>
                <a:rtl/>
              </a:rPr>
              <a:t> (به دلیل نشتی، میعان یا مشکلات مکانیکی) و جلوگیری از تخریب سریع روغن و اجزای سیستم.</a:t>
            </a:r>
          </a:p>
          <a:p>
            <a:pPr algn="ctr" rtl="1">
              <a:lnSpc>
                <a:spcPts val="3553"/>
              </a:lnSpc>
              <a:spcBef>
                <a:spcPct val="0"/>
              </a:spcBef>
            </a:pPr>
            <a:endParaRPr lang="ar-EG" sz="2538">
              <a:solidFill>
                <a:srgbClr val="000000"/>
              </a:solidFill>
              <a:latin typeface="Nazanin Light"/>
              <a:ea typeface="Nazanin Light"/>
              <a:cs typeface="Nazanin Light"/>
              <a:sym typeface="Nazanin Light"/>
              <a:rt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49905" y="2424953"/>
            <a:ext cx="5421566" cy="5825403"/>
          </a:xfrm>
          <a:custGeom>
            <a:avLst/>
            <a:gdLst/>
            <a:ahLst/>
            <a:cxnLst/>
            <a:rect l="l" t="t" r="r" b="b"/>
            <a:pathLst>
              <a:path w="5421566" h="5825403">
                <a:moveTo>
                  <a:pt x="0" y="0"/>
                </a:moveTo>
                <a:lnTo>
                  <a:pt x="5421566" y="0"/>
                </a:lnTo>
                <a:lnTo>
                  <a:pt x="5421566" y="5825404"/>
                </a:lnTo>
                <a:lnTo>
                  <a:pt x="0" y="5825404"/>
                </a:lnTo>
                <a:lnTo>
                  <a:pt x="0" y="0"/>
                </a:lnTo>
                <a:close/>
              </a:path>
            </a:pathLst>
          </a:custGeom>
          <a:blipFill>
            <a:blip r:embed="rId5"/>
            <a:stretch>
              <a:fillRect l="-34850" r="-26422"/>
            </a:stretch>
          </a:blipFill>
        </p:spPr>
      </p:sp>
      <p:sp>
        <p:nvSpPr>
          <p:cNvPr id="7" name="TextBox 7"/>
          <p:cNvSpPr txBox="1"/>
          <p:nvPr/>
        </p:nvSpPr>
        <p:spPr>
          <a:xfrm>
            <a:off x="8219267" y="448250"/>
            <a:ext cx="9390243" cy="1723450"/>
          </a:xfrm>
          <a:prstGeom prst="rect">
            <a:avLst/>
          </a:prstGeom>
        </p:spPr>
        <p:txBody>
          <a:bodyPr lIns="0" tIns="0" rIns="0" bIns="0" rtlCol="0" anchor="t">
            <a:spAutoFit/>
          </a:bodyPr>
          <a:lstStyle/>
          <a:p>
            <a:pPr marL="0" lvl="0" indent="0" algn="r" rtl="1">
              <a:lnSpc>
                <a:spcPts val="8959"/>
              </a:lnSpc>
              <a:spcBef>
                <a:spcPct val="0"/>
              </a:spcBef>
            </a:pPr>
            <a:r>
              <a:rPr lang="ar-EG" sz="6399" b="1" dirty="0">
                <a:solidFill>
                  <a:srgbClr val="0F4662"/>
                </a:solidFill>
                <a:latin typeface="Nazanin Bold"/>
                <a:ea typeface="Nazanin Bold"/>
                <a:cs typeface="Nazanin Bold"/>
                <a:sym typeface="Nazanin Bold"/>
                <a:rtl/>
              </a:rPr>
              <a:t>روانکار چیست؟</a:t>
            </a:r>
          </a:p>
        </p:txBody>
      </p:sp>
      <p:sp>
        <p:nvSpPr>
          <p:cNvPr id="8" name="TextBox 8"/>
          <p:cNvSpPr txBox="1"/>
          <p:nvPr/>
        </p:nvSpPr>
        <p:spPr>
          <a:xfrm>
            <a:off x="4719635" y="3423916"/>
            <a:ext cx="13035742" cy="3013646"/>
          </a:xfrm>
          <a:prstGeom prst="rect">
            <a:avLst/>
          </a:prstGeom>
        </p:spPr>
        <p:txBody>
          <a:bodyPr lIns="0" tIns="0" rIns="0" bIns="0" rtlCol="0" anchor="t">
            <a:spAutoFit/>
          </a:bodyPr>
          <a:lstStyle/>
          <a:p>
            <a:pPr marL="592752" lvl="1" indent="-296376" algn="just" rtl="1">
              <a:lnSpc>
                <a:spcPts val="4667"/>
              </a:lnSpc>
              <a:buFont typeface="Arial"/>
              <a:buChar char="•"/>
            </a:pPr>
            <a:r>
              <a:rPr lang="ar-EG" sz="2745" dirty="0">
                <a:solidFill>
                  <a:srgbClr val="0F4662"/>
                </a:solidFill>
                <a:latin typeface="Nazanin Light"/>
                <a:ea typeface="Nazanin Light"/>
                <a:cs typeface="Nazanin Light"/>
                <a:sym typeface="Nazanin Light"/>
                <a:rtl/>
              </a:rPr>
              <a:t>ماده‌ای است که برای کاهش اصطکاک و سایش بین قطعات متحرک به کار می‌رود</a:t>
            </a:r>
            <a:endParaRPr lang="fa-IR" sz="2745" dirty="0">
              <a:solidFill>
                <a:srgbClr val="0F4662"/>
              </a:solidFill>
              <a:latin typeface="Nazanin Light"/>
              <a:ea typeface="Nazanin Light"/>
              <a:cs typeface="Nazanin Light"/>
              <a:sym typeface="Nazanin Light"/>
              <a:rtl/>
            </a:endParaRPr>
          </a:p>
          <a:p>
            <a:pPr marL="296376" lvl="1" algn="just" rtl="1">
              <a:lnSpc>
                <a:spcPts val="4667"/>
              </a:lnSpc>
            </a:pPr>
            <a:endParaRPr lang="ar-EG" sz="2745" dirty="0">
              <a:solidFill>
                <a:srgbClr val="0F4662"/>
              </a:solidFill>
              <a:latin typeface="Nazanin Light"/>
              <a:ea typeface="Nazanin Light"/>
              <a:cs typeface="Nazanin Light"/>
              <a:sym typeface="Nazanin Light"/>
              <a:rtl/>
            </a:endParaRPr>
          </a:p>
          <a:p>
            <a:pPr marL="592752" lvl="1" indent="-296376" algn="just" rtl="1">
              <a:lnSpc>
                <a:spcPts val="4667"/>
              </a:lnSpc>
              <a:buFont typeface="Arial"/>
              <a:buChar char="•"/>
            </a:pPr>
            <a:r>
              <a:rPr lang="ar-EG" sz="2745" dirty="0">
                <a:solidFill>
                  <a:srgbClr val="0F4662"/>
                </a:solidFill>
                <a:latin typeface="Nazanin Light"/>
                <a:ea typeface="Nazanin Light"/>
                <a:cs typeface="Nazanin Light"/>
                <a:sym typeface="Nazanin Light"/>
                <a:rtl/>
              </a:rPr>
              <a:t>روانکاری، خنک‌کاری، آب‌بندی، محافظت در برابر خوردگی و تمیز نگه داشتن سطوح</a:t>
            </a:r>
            <a:endParaRPr lang="fa-IR" sz="2745" dirty="0">
              <a:solidFill>
                <a:srgbClr val="0F4662"/>
              </a:solidFill>
              <a:latin typeface="Nazanin Light"/>
              <a:ea typeface="Nazanin Light"/>
              <a:cs typeface="Nazanin Light"/>
              <a:sym typeface="Nazanin Light"/>
              <a:rtl/>
            </a:endParaRPr>
          </a:p>
          <a:p>
            <a:pPr marL="296376" lvl="1" algn="just" rtl="1">
              <a:lnSpc>
                <a:spcPts val="4667"/>
              </a:lnSpc>
            </a:pPr>
            <a:endParaRPr lang="ar-EG" sz="2745" dirty="0">
              <a:solidFill>
                <a:srgbClr val="0F4662"/>
              </a:solidFill>
              <a:latin typeface="Nazanin Light"/>
              <a:ea typeface="Nazanin Light"/>
              <a:cs typeface="Nazanin Light"/>
              <a:sym typeface="Nazanin Light"/>
              <a:rtl/>
            </a:endParaRPr>
          </a:p>
          <a:p>
            <a:pPr marL="592752" lvl="1" indent="-296376" algn="just" rtl="1">
              <a:lnSpc>
                <a:spcPts val="4667"/>
              </a:lnSpc>
              <a:buFont typeface="Arial"/>
              <a:buChar char="•"/>
            </a:pPr>
            <a:r>
              <a:rPr lang="ar-EG" sz="2745" dirty="0">
                <a:solidFill>
                  <a:srgbClr val="0F4662"/>
                </a:solidFill>
                <a:latin typeface="Nazanin Light"/>
                <a:ea typeface="Nazanin Light"/>
                <a:cs typeface="Nazanin Light"/>
                <a:sym typeface="Nazanin Light"/>
                <a:rtl/>
              </a:rPr>
              <a:t>روغن پایه (</a:t>
            </a:r>
            <a:r>
              <a:rPr lang="en-US" sz="2745" dirty="0">
                <a:solidFill>
                  <a:srgbClr val="0F4662"/>
                </a:solidFill>
                <a:latin typeface="Nazanin Light"/>
                <a:ea typeface="Nazanin Light"/>
                <a:cs typeface="Nazanin Light"/>
                <a:sym typeface="Nazanin Light"/>
              </a:rPr>
              <a:t>70</a:t>
            </a:r>
            <a:r>
              <a:rPr lang="ar-EG" sz="2745" dirty="0">
                <a:solidFill>
                  <a:srgbClr val="0F4662"/>
                </a:solidFill>
                <a:latin typeface="Nazanin Light"/>
                <a:ea typeface="Nazanin Light"/>
                <a:cs typeface="Nazanin Light"/>
                <a:sym typeface="Nazanin Light"/>
                <a:rtl/>
              </a:rPr>
              <a:t>-</a:t>
            </a:r>
            <a:r>
              <a:rPr lang="en-US" sz="2745" dirty="0">
                <a:solidFill>
                  <a:srgbClr val="0F4662"/>
                </a:solidFill>
                <a:latin typeface="Nazanin Light"/>
                <a:ea typeface="Nazanin Light"/>
                <a:cs typeface="Nazanin Light"/>
                <a:sym typeface="Nazanin Light"/>
              </a:rPr>
              <a:t>100</a:t>
            </a:r>
            <a:r>
              <a:rPr lang="ar-EG" sz="2745" dirty="0">
                <a:solidFill>
                  <a:srgbClr val="0F4662"/>
                </a:solidFill>
                <a:latin typeface="Nazanin Light"/>
                <a:ea typeface="Nazanin Light"/>
                <a:cs typeface="Nazanin Light"/>
                <a:sym typeface="Nazanin Light"/>
                <a:rtl/>
              </a:rPr>
              <a:t>٪) و مواد افزودنی  (</a:t>
            </a:r>
            <a:r>
              <a:rPr lang="en-US" sz="2745" dirty="0">
                <a:solidFill>
                  <a:srgbClr val="0F4662"/>
                </a:solidFill>
                <a:latin typeface="Nazanin Light"/>
                <a:ea typeface="Nazanin Light"/>
                <a:cs typeface="Nazanin Light"/>
                <a:sym typeface="Nazanin Light"/>
              </a:rPr>
              <a:t>0</a:t>
            </a:r>
            <a:r>
              <a:rPr lang="ar-EG" sz="2745" dirty="0">
                <a:solidFill>
                  <a:srgbClr val="0F4662"/>
                </a:solidFill>
                <a:latin typeface="Nazanin Light"/>
                <a:ea typeface="Nazanin Light"/>
                <a:cs typeface="Nazanin Light"/>
                <a:sym typeface="Nazanin Light"/>
                <a:rtl/>
              </a:rPr>
              <a:t>-</a:t>
            </a:r>
            <a:r>
              <a:rPr lang="en-US" sz="2745" dirty="0">
                <a:solidFill>
                  <a:srgbClr val="0F4662"/>
                </a:solidFill>
                <a:latin typeface="Nazanin Light"/>
                <a:ea typeface="Nazanin Light"/>
                <a:cs typeface="Nazanin Light"/>
                <a:sym typeface="Nazanin Light"/>
              </a:rPr>
              <a:t>30</a:t>
            </a:r>
            <a:r>
              <a:rPr lang="ar-EG" sz="2745" dirty="0">
                <a:solidFill>
                  <a:srgbClr val="0F4662"/>
                </a:solidFill>
                <a:latin typeface="Nazanin Light"/>
                <a:ea typeface="Nazanin Light"/>
                <a:cs typeface="Nazanin Light"/>
                <a:sym typeface="Nazanin Light"/>
                <a:rtl/>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024091" y="2332176"/>
            <a:ext cx="11301259" cy="5919034"/>
          </a:xfrm>
          <a:custGeom>
            <a:avLst/>
            <a:gdLst/>
            <a:ahLst/>
            <a:cxnLst/>
            <a:rect l="l" t="t" r="r" b="b"/>
            <a:pathLst>
              <a:path w="11301259" h="5919034">
                <a:moveTo>
                  <a:pt x="0" y="0"/>
                </a:moveTo>
                <a:lnTo>
                  <a:pt x="11301259" y="0"/>
                </a:lnTo>
                <a:lnTo>
                  <a:pt x="11301259" y="5919035"/>
                </a:lnTo>
                <a:lnTo>
                  <a:pt x="0" y="5919035"/>
                </a:lnTo>
                <a:lnTo>
                  <a:pt x="0" y="0"/>
                </a:lnTo>
                <a:close/>
              </a:path>
            </a:pathLst>
          </a:custGeom>
          <a:blipFill>
            <a:blip r:embed="rId5"/>
            <a:stretch>
              <a:fillRect/>
            </a:stretch>
          </a:blipFill>
        </p:spPr>
      </p:sp>
      <p:sp>
        <p:nvSpPr>
          <p:cNvPr id="7" name="TextBox 7"/>
          <p:cNvSpPr txBox="1"/>
          <p:nvPr/>
        </p:nvSpPr>
        <p:spPr>
          <a:xfrm>
            <a:off x="3024091" y="723900"/>
            <a:ext cx="14675811" cy="1874519"/>
          </a:xfrm>
          <a:prstGeom prst="rect">
            <a:avLst/>
          </a:prstGeom>
        </p:spPr>
        <p:txBody>
          <a:bodyPr lIns="0" tIns="0" rIns="0" bIns="0" rtlCol="0" anchor="t">
            <a:spAutoFit/>
          </a:bodyPr>
          <a:lstStyle/>
          <a:p>
            <a:pPr marL="0" lvl="0" indent="0" algn="r" rtl="1">
              <a:lnSpc>
                <a:spcPts val="5880"/>
              </a:lnSpc>
              <a:spcBef>
                <a:spcPct val="0"/>
              </a:spcBef>
            </a:pPr>
            <a:r>
              <a:rPr lang="ar-EG" sz="4200" b="1" dirty="0">
                <a:solidFill>
                  <a:srgbClr val="0F4662"/>
                </a:solidFill>
                <a:latin typeface="Nazanin Bold"/>
                <a:ea typeface="Nazanin Bold"/>
                <a:cs typeface="Nazanin Bold"/>
                <a:sym typeface="Nazanin Bold"/>
                <a:rtl/>
              </a:rPr>
              <a:t>قابلیت جداپذیری آب از روغن </a:t>
            </a:r>
            <a:r>
              <a:rPr lang="en-US" sz="4200" b="1" dirty="0">
                <a:solidFill>
                  <a:srgbClr val="0F4662"/>
                </a:solidFill>
                <a:latin typeface="Nazanin Bold"/>
                <a:ea typeface="Nazanin Bold"/>
                <a:cs typeface="Nazanin Bold"/>
                <a:sym typeface="Nazanin Bold"/>
              </a:rPr>
              <a:t>ASTM D1401 (</a:t>
            </a:r>
            <a:r>
              <a:rPr lang="en-US" sz="4200" b="1" dirty="0" err="1">
                <a:solidFill>
                  <a:srgbClr val="0F4662"/>
                </a:solidFill>
                <a:latin typeface="Nazanin Bold"/>
                <a:ea typeface="Nazanin Bold"/>
                <a:cs typeface="Nazanin Bold"/>
                <a:sym typeface="Nazanin Bold"/>
              </a:rPr>
              <a:t>Demulsibility</a:t>
            </a:r>
            <a:r>
              <a:rPr lang="en-US" sz="4200" b="1" dirty="0">
                <a:solidFill>
                  <a:srgbClr val="0F4662"/>
                </a:solidFill>
                <a:latin typeface="Nazanin Bold"/>
                <a:ea typeface="Nazanin Bold"/>
                <a:cs typeface="Nazanin Bold"/>
                <a:sym typeface="Nazanin Bold"/>
              </a:rPr>
              <a:t> Test)</a:t>
            </a:r>
          </a:p>
          <a:p>
            <a:pPr marL="0" lvl="0" indent="0" algn="r" rtl="1">
              <a:lnSpc>
                <a:spcPts val="5880"/>
              </a:lnSpc>
              <a:spcBef>
                <a:spcPct val="0"/>
              </a:spcBef>
            </a:pPr>
            <a:endParaRPr lang="en-US" sz="4200" b="1" dirty="0">
              <a:solidFill>
                <a:srgbClr val="0F4662"/>
              </a:solidFill>
              <a:latin typeface="Nazanin Bold"/>
              <a:ea typeface="Nazanin Bold"/>
              <a:cs typeface="Nazanin Bold"/>
              <a:sym typeface="Nazanin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4333385" y="1941797"/>
            <a:ext cx="13180675" cy="5447764"/>
          </a:xfrm>
          <a:prstGeom prst="rect">
            <a:avLst/>
          </a:prstGeom>
        </p:spPr>
        <p:txBody>
          <a:bodyPr lIns="0" tIns="0" rIns="0" bIns="0" rtlCol="0" anchor="t">
            <a:spAutoFit/>
          </a:bodyPr>
          <a:lstStyle/>
          <a:p>
            <a:pPr marL="1165857" lvl="2" indent="-388619" algn="r" rtl="1">
              <a:lnSpc>
                <a:spcPts val="4589"/>
              </a:lnSpc>
              <a:buFont typeface="Arial"/>
              <a:buChar char="⚬"/>
            </a:pPr>
            <a:r>
              <a:rPr lang="ar-EG" sz="2699" dirty="0">
                <a:solidFill>
                  <a:srgbClr val="0F4662"/>
                </a:solidFill>
                <a:latin typeface="Nazanin Light"/>
                <a:ea typeface="Nazanin Light"/>
                <a:cs typeface="Nazanin Light"/>
                <a:sym typeface="Nazanin Light"/>
                <a:rtl/>
              </a:rPr>
              <a:t>این آزمون میزان توانایی روغن برای </a:t>
            </a:r>
            <a:r>
              <a:rPr lang="ar-EG" sz="2699" b="1" dirty="0">
                <a:solidFill>
                  <a:srgbClr val="0F4662"/>
                </a:solidFill>
                <a:latin typeface="Nazanin Bold"/>
                <a:ea typeface="Nazanin Bold"/>
                <a:cs typeface="Nazanin Bold"/>
                <a:sym typeface="Nazanin Bold"/>
                <a:rtl/>
              </a:rPr>
              <a:t>جدا شدن از آب</a:t>
            </a:r>
            <a:r>
              <a:rPr lang="ar-EG" sz="2699" dirty="0">
                <a:solidFill>
                  <a:srgbClr val="0F4662"/>
                </a:solidFill>
                <a:latin typeface="Nazanin Light"/>
                <a:ea typeface="Nazanin Light"/>
                <a:cs typeface="Nazanin Light"/>
                <a:sym typeface="Nazanin Light"/>
                <a:rtl/>
              </a:rPr>
              <a:t> و تشکیل دو فاز مجزا (روغن و آب) را در شرایط استاندارد دما و زمان مشخص ارزیابی می‌کند.</a:t>
            </a:r>
          </a:p>
          <a:p>
            <a:pPr marL="1165857" lvl="2" indent="-388619" algn="r" rtl="1">
              <a:lnSpc>
                <a:spcPts val="4589"/>
              </a:lnSpc>
              <a:buFont typeface="Arial"/>
              <a:buChar char="⚬"/>
            </a:pPr>
            <a:r>
              <a:rPr lang="ar-EG" sz="2699" dirty="0">
                <a:solidFill>
                  <a:srgbClr val="0F4662"/>
                </a:solidFill>
                <a:latin typeface="Nazanin Light"/>
                <a:ea typeface="Nazanin Light"/>
                <a:cs typeface="Nazanin Light"/>
                <a:sym typeface="Nazanin Light"/>
                <a:rtl/>
              </a:rPr>
              <a:t>روغن‌های روانکار در تماس با رطوبت </a:t>
            </a:r>
            <a:r>
              <a:rPr lang="fa-IR" sz="2699" dirty="0">
                <a:solidFill>
                  <a:srgbClr val="0F4662"/>
                </a:solidFill>
                <a:latin typeface="Nazanin Light"/>
                <a:ea typeface="Nazanin Light"/>
                <a:cs typeface="Nazanin Light"/>
                <a:sym typeface="Nazanin Light"/>
                <a:rtl/>
              </a:rPr>
              <a:t> </a:t>
            </a:r>
            <a:r>
              <a:rPr lang="ar-EG" sz="2699" dirty="0">
                <a:solidFill>
                  <a:srgbClr val="0F4662"/>
                </a:solidFill>
                <a:latin typeface="Nazanin Light"/>
                <a:ea typeface="Nazanin Light"/>
                <a:cs typeface="Nazanin Light"/>
                <a:sym typeface="Nazanin Light"/>
                <a:rtl/>
              </a:rPr>
              <a:t>ممکن است دچار آلودگی آب شوند.قابلیت جداپذیری نشان می‌دهد که آیا روغن می‌تواند آب را سریع و کامل جدا کند یا خیر.</a:t>
            </a:r>
          </a:p>
          <a:p>
            <a:pPr marL="1165857" lvl="2" indent="-388619" algn="r" rtl="1">
              <a:lnSpc>
                <a:spcPts val="4589"/>
              </a:lnSpc>
              <a:buFont typeface="Arial"/>
              <a:buChar char="⚬"/>
            </a:pPr>
            <a:r>
              <a:rPr lang="ar-EG" sz="2699" dirty="0">
                <a:solidFill>
                  <a:srgbClr val="0F4662"/>
                </a:solidFill>
                <a:latin typeface="Nazanin Light"/>
                <a:ea typeface="Nazanin Light"/>
                <a:cs typeface="Nazanin Light"/>
                <a:sym typeface="Nazanin Light"/>
                <a:rtl/>
              </a:rPr>
              <a:t>اطمینان از اینکه روغن تازه از کیفیت افزودنی‌های </a:t>
            </a:r>
            <a:r>
              <a:rPr lang="ar-EG" sz="2699" b="1" dirty="0">
                <a:solidFill>
                  <a:srgbClr val="0F4662"/>
                </a:solidFill>
                <a:latin typeface="Nazanin Bold"/>
                <a:ea typeface="Nazanin Bold"/>
                <a:cs typeface="Nazanin Bold"/>
                <a:sym typeface="Nazanin Bold"/>
                <a:rtl/>
              </a:rPr>
              <a:t>ضدکف و ضد امولسیون</a:t>
            </a:r>
            <a:r>
              <a:rPr lang="ar-EG" sz="2699" dirty="0">
                <a:solidFill>
                  <a:srgbClr val="0F4662"/>
                </a:solidFill>
                <a:latin typeface="Nazanin Light"/>
                <a:ea typeface="Nazanin Light"/>
                <a:cs typeface="Nazanin Light"/>
                <a:sym typeface="Nazanin Light"/>
                <a:rtl/>
              </a:rPr>
              <a:t> مناسب برخوردار است و می‌تواند در سرویس عملکرد بهینه در برابر آلودگی آب داشته باشد.</a:t>
            </a:r>
          </a:p>
          <a:p>
            <a:pPr marL="1165857" lvl="2" indent="-388619" algn="r" rtl="1">
              <a:lnSpc>
                <a:spcPts val="4589"/>
              </a:lnSpc>
              <a:buFont typeface="Arial"/>
              <a:buChar char="⚬"/>
            </a:pPr>
            <a:r>
              <a:rPr lang="ar-EG" sz="2699" dirty="0">
                <a:solidFill>
                  <a:srgbClr val="0F4662"/>
                </a:solidFill>
                <a:latin typeface="Nazanin Light"/>
                <a:ea typeface="Nazanin Light"/>
                <a:cs typeface="Nazanin Light"/>
                <a:sym typeface="Nazanin Light"/>
                <a:rtl/>
              </a:rPr>
              <a:t>تشخیص تخریب افزودنی‌ها یا آلودگی روغن </a:t>
            </a:r>
            <a:r>
              <a:rPr lang="ar-EG" sz="2699" b="1" dirty="0">
                <a:solidFill>
                  <a:srgbClr val="0F4662"/>
                </a:solidFill>
                <a:latin typeface="Nazanin Bold"/>
                <a:ea typeface="Nazanin Bold"/>
                <a:cs typeface="Nazanin Bold"/>
                <a:sym typeface="Nazanin Bold"/>
                <a:rtl/>
              </a:rPr>
              <a:t>(با آب، محصولات اکسیداسیون، یا مواد افزودنی ناسازگار)</a:t>
            </a:r>
            <a:r>
              <a:rPr lang="ar-EG" sz="2699" dirty="0">
                <a:solidFill>
                  <a:srgbClr val="0F4662"/>
                </a:solidFill>
                <a:latin typeface="Nazanin Light"/>
                <a:ea typeface="Nazanin Light"/>
                <a:cs typeface="Nazanin Light"/>
                <a:sym typeface="Nazanin Light"/>
                <a:rtl/>
              </a:rPr>
              <a:t> که می‌تواند منجر به امولسیون پایدار و مشکلات جدی در سیستم شود.</a:t>
            </a:r>
          </a:p>
          <a:p>
            <a:pPr marL="0" lvl="0" indent="0" algn="r" rtl="1">
              <a:lnSpc>
                <a:spcPts val="4589"/>
              </a:lnSpc>
            </a:pPr>
            <a:endParaRPr lang="ar-EG" sz="2699" dirty="0">
              <a:solidFill>
                <a:srgbClr val="0F4662"/>
              </a:solidFill>
              <a:latin typeface="Nazanin Light"/>
              <a:ea typeface="Nazanin Light"/>
              <a:cs typeface="Nazanin Light"/>
              <a:sym typeface="Nazanin Light"/>
              <a:rt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93069" y="2546106"/>
            <a:ext cx="7602075" cy="5194788"/>
          </a:xfrm>
          <a:custGeom>
            <a:avLst/>
            <a:gdLst/>
            <a:ahLst/>
            <a:cxnLst/>
            <a:rect l="l" t="t" r="r" b="b"/>
            <a:pathLst>
              <a:path w="7602075" h="5194788">
                <a:moveTo>
                  <a:pt x="0" y="0"/>
                </a:moveTo>
                <a:lnTo>
                  <a:pt x="7602075" y="0"/>
                </a:lnTo>
                <a:lnTo>
                  <a:pt x="7602075" y="5194788"/>
                </a:lnTo>
                <a:lnTo>
                  <a:pt x="0" y="5194788"/>
                </a:lnTo>
                <a:lnTo>
                  <a:pt x="0" y="0"/>
                </a:lnTo>
                <a:close/>
              </a:path>
            </a:pathLst>
          </a:custGeom>
          <a:blipFill>
            <a:blip r:embed="rId5"/>
            <a:stretch>
              <a:fillRect l="-2" r="-120"/>
            </a:stretch>
          </a:blipFill>
        </p:spPr>
      </p:sp>
      <p:sp>
        <p:nvSpPr>
          <p:cNvPr id="7" name="TextBox 7"/>
          <p:cNvSpPr txBox="1"/>
          <p:nvPr/>
        </p:nvSpPr>
        <p:spPr>
          <a:xfrm>
            <a:off x="2933700" y="47259"/>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a:solidFill>
                  <a:srgbClr val="0F4662"/>
                </a:solidFill>
                <a:latin typeface="Nazanin Bold"/>
                <a:ea typeface="Nazanin Bold"/>
                <a:cs typeface="Nazanin Bold"/>
                <a:sym typeface="Nazanin Bold"/>
                <a:rtl/>
              </a:rPr>
              <a:t>عدد اسیدی کل (</a:t>
            </a:r>
            <a:r>
              <a:rPr lang="en-US" sz="5700" b="1">
                <a:solidFill>
                  <a:srgbClr val="0F4662"/>
                </a:solidFill>
                <a:latin typeface="Nazanin Bold"/>
                <a:ea typeface="Nazanin Bold"/>
                <a:cs typeface="Nazanin Bold"/>
                <a:sym typeface="Nazanin Bold"/>
              </a:rPr>
              <a:t>TAN</a:t>
            </a:r>
            <a:r>
              <a:rPr lang="ar-EG" sz="5700" b="1">
                <a:solidFill>
                  <a:srgbClr val="0F4662"/>
                </a:solidFill>
                <a:latin typeface="Nazanin Bold"/>
                <a:ea typeface="Nazanin Bold"/>
                <a:cs typeface="Nazanin Bold"/>
                <a:sym typeface="Nazanin Bold"/>
                <a:rtl/>
              </a:rPr>
              <a:t>) </a:t>
            </a:r>
            <a:r>
              <a:rPr lang="en-US" sz="5700" b="1">
                <a:solidFill>
                  <a:srgbClr val="0F4662"/>
                </a:solidFill>
                <a:latin typeface="Nazanin Bold"/>
                <a:ea typeface="Nazanin Bold"/>
                <a:cs typeface="Nazanin Bold"/>
                <a:sym typeface="Nazanin Bold"/>
              </a:rPr>
              <a:t>ASTM D664</a:t>
            </a:r>
          </a:p>
        </p:txBody>
      </p:sp>
      <p:sp>
        <p:nvSpPr>
          <p:cNvPr id="8" name="TextBox 8"/>
          <p:cNvSpPr txBox="1"/>
          <p:nvPr/>
        </p:nvSpPr>
        <p:spPr>
          <a:xfrm>
            <a:off x="8977172" y="2999034"/>
            <a:ext cx="8536889" cy="3364938"/>
          </a:xfrm>
          <a:prstGeom prst="rect">
            <a:avLst/>
          </a:prstGeom>
        </p:spPr>
        <p:txBody>
          <a:bodyPr lIns="0" tIns="0" rIns="0" bIns="0" rtlCol="0" anchor="t">
            <a:spAutoFit/>
          </a:bodyPr>
          <a:lstStyle/>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معیاری برای اندازه‌گیری مقدار اسیدهای آزاد در روغن که به صورت میلی‌گرم </a:t>
            </a:r>
            <a:r>
              <a:rPr lang="en-US" sz="2538">
                <a:solidFill>
                  <a:srgbClr val="000000"/>
                </a:solidFill>
                <a:latin typeface="Nazanin Light"/>
                <a:ea typeface="Nazanin Light"/>
                <a:cs typeface="Nazanin Light"/>
                <a:sym typeface="Nazanin Light"/>
              </a:rPr>
              <a:t>KOH</a:t>
            </a:r>
            <a:r>
              <a:rPr lang="ar-EG" sz="2538">
                <a:solidFill>
                  <a:srgbClr val="000000"/>
                </a:solidFill>
                <a:latin typeface="Nazanin Light"/>
                <a:ea typeface="Nazanin Light"/>
                <a:cs typeface="Nazanin Light"/>
                <a:sym typeface="Nazanin Light"/>
                <a:rtl/>
              </a:rPr>
              <a:t> موردنیاز برای خنثی‌سازی اسیدهای موجود در یک گرم روغن است</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افزایش عدد اسیدی نشانه اکسیداسیون و کاهش کیفیت روغن است و می‌تواند موجب خوردگی قطعات فلزی، کاهش عملکرد روانکاری شود.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شاخصی کلیدی در کنترل کیفیت، ایمنی و افزایش طول عمر محصولات و تجهیزات.</a:t>
            </a:r>
          </a:p>
          <a:p>
            <a:pPr algn="ctr" rtl="1">
              <a:lnSpc>
                <a:spcPts val="3553"/>
              </a:lnSpc>
              <a:spcBef>
                <a:spcPct val="0"/>
              </a:spcBef>
            </a:pPr>
            <a:endParaRPr lang="ar-EG" sz="2538">
              <a:solidFill>
                <a:srgbClr val="000000"/>
              </a:solidFill>
              <a:latin typeface="Nazanin Light"/>
              <a:ea typeface="Nazanin Light"/>
              <a:cs typeface="Nazanin Light"/>
              <a:sym typeface="Nazanin Light"/>
              <a:rt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5B280-731D-743B-3AC8-8E5C88D1554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4AED970-A8FB-1A4F-ED04-40C3446C91C9}"/>
              </a:ext>
            </a:extLst>
          </p:cNvPr>
          <p:cNvGrpSpPr/>
          <p:nvPr/>
        </p:nvGrpSpPr>
        <p:grpSpPr>
          <a:xfrm>
            <a:off x="0" y="15849"/>
            <a:ext cx="4194107" cy="10271151"/>
            <a:chOff x="0" y="0"/>
            <a:chExt cx="1104621" cy="2705159"/>
          </a:xfrm>
        </p:grpSpPr>
        <p:sp>
          <p:nvSpPr>
            <p:cNvPr id="3" name="Freeform 3">
              <a:extLst>
                <a:ext uri="{FF2B5EF4-FFF2-40B4-BE49-F238E27FC236}">
                  <a16:creationId xmlns:a16="http://schemas.microsoft.com/office/drawing/2014/main" id="{4DB3E2F6-0986-C889-714B-5657409FD074}"/>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a:extLst>
                <a:ext uri="{FF2B5EF4-FFF2-40B4-BE49-F238E27FC236}">
                  <a16:creationId xmlns:a16="http://schemas.microsoft.com/office/drawing/2014/main" id="{ED7CA784-7B5C-3EA8-8235-FAB44FC06A3C}"/>
                </a:ext>
              </a:extLst>
            </p:cNvPr>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a:extLst>
              <a:ext uri="{FF2B5EF4-FFF2-40B4-BE49-F238E27FC236}">
                <a16:creationId xmlns:a16="http://schemas.microsoft.com/office/drawing/2014/main" id="{832A5D3C-C744-0566-A772-C4AD77012FF6}"/>
              </a:ext>
            </a:extLst>
          </p:cNvPr>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3CB459BF-75F9-AAD3-E8E4-7949F48F6A18}"/>
              </a:ext>
            </a:extLst>
          </p:cNvPr>
          <p:cNvSpPr/>
          <p:nvPr/>
        </p:nvSpPr>
        <p:spPr>
          <a:xfrm>
            <a:off x="393069" y="2546106"/>
            <a:ext cx="7602075" cy="5194788"/>
          </a:xfrm>
          <a:custGeom>
            <a:avLst/>
            <a:gdLst/>
            <a:ahLst/>
            <a:cxnLst/>
            <a:rect l="l" t="t" r="r" b="b"/>
            <a:pathLst>
              <a:path w="7602075" h="5194788">
                <a:moveTo>
                  <a:pt x="0" y="0"/>
                </a:moveTo>
                <a:lnTo>
                  <a:pt x="7602075" y="0"/>
                </a:lnTo>
                <a:lnTo>
                  <a:pt x="7602075" y="5194788"/>
                </a:lnTo>
                <a:lnTo>
                  <a:pt x="0" y="5194788"/>
                </a:lnTo>
                <a:lnTo>
                  <a:pt x="0" y="0"/>
                </a:lnTo>
                <a:close/>
              </a:path>
            </a:pathLst>
          </a:custGeom>
          <a:blipFill>
            <a:blip r:embed="rId5"/>
            <a:stretch>
              <a:fillRect l="-2" r="-120"/>
            </a:stretch>
          </a:blipFill>
        </p:spPr>
      </p:sp>
      <p:sp>
        <p:nvSpPr>
          <p:cNvPr id="7" name="TextBox 7">
            <a:extLst>
              <a:ext uri="{FF2B5EF4-FFF2-40B4-BE49-F238E27FC236}">
                <a16:creationId xmlns:a16="http://schemas.microsoft.com/office/drawing/2014/main" id="{8D85D2B5-7185-7226-94F1-B5E1C35DF51B}"/>
              </a:ext>
            </a:extLst>
          </p:cNvPr>
          <p:cNvSpPr txBox="1"/>
          <p:nvPr/>
        </p:nvSpPr>
        <p:spPr>
          <a:xfrm>
            <a:off x="2971800" y="767372"/>
            <a:ext cx="14675811" cy="846386"/>
          </a:xfrm>
          <a:prstGeom prst="rect">
            <a:avLst/>
          </a:prstGeom>
        </p:spPr>
        <p:txBody>
          <a:bodyPr lIns="0" tIns="0" rIns="0" bIns="0" rtlCol="0" anchor="t">
            <a:spAutoFit/>
          </a:bodyPr>
          <a:lstStyle/>
          <a:p>
            <a:pPr lvl="0" algn="just" rtl="1">
              <a:lnSpc>
                <a:spcPts val="6440"/>
              </a:lnSpc>
              <a:spcBef>
                <a:spcPct val="0"/>
              </a:spcBef>
            </a:pPr>
            <a:r>
              <a:rPr lang="ar-EG" sz="6000" b="1" dirty="0">
                <a:solidFill>
                  <a:srgbClr val="0F4662"/>
                </a:solidFill>
                <a:latin typeface="Nazanin Bold"/>
                <a:ea typeface="Nazanin Bold"/>
                <a:cs typeface="Nazanin Bold"/>
                <a:sym typeface="Nazanin Bold"/>
                <a:rtl/>
              </a:rPr>
              <a:t>اندازه‌گیری عدد بازی </a:t>
            </a:r>
            <a:r>
              <a:rPr lang="en-US" sz="6000" b="1" dirty="0">
                <a:solidFill>
                  <a:srgbClr val="0F4662"/>
                </a:solidFill>
                <a:latin typeface="Nazanin Bold"/>
                <a:ea typeface="Nazanin Bold"/>
                <a:cs typeface="Nazanin Bold"/>
                <a:sym typeface="Nazanin Bold"/>
              </a:rPr>
              <a:t>ASTM D2896 (TBN)</a:t>
            </a:r>
          </a:p>
        </p:txBody>
      </p:sp>
      <p:sp>
        <p:nvSpPr>
          <p:cNvPr id="8" name="TextBox 8">
            <a:extLst>
              <a:ext uri="{FF2B5EF4-FFF2-40B4-BE49-F238E27FC236}">
                <a16:creationId xmlns:a16="http://schemas.microsoft.com/office/drawing/2014/main" id="{71C5CA8D-A9A1-12BB-BC19-02647AF9F3F3}"/>
              </a:ext>
            </a:extLst>
          </p:cNvPr>
          <p:cNvSpPr txBox="1"/>
          <p:nvPr/>
        </p:nvSpPr>
        <p:spPr>
          <a:xfrm>
            <a:off x="8977172" y="2999034"/>
            <a:ext cx="8536889" cy="5309146"/>
          </a:xfrm>
          <a:prstGeom prst="rect">
            <a:avLst/>
          </a:prstGeom>
        </p:spPr>
        <p:txBody>
          <a:bodyPr lIns="0" tIns="0" rIns="0" bIns="0" rtlCol="0" anchor="t">
            <a:spAutoFit/>
          </a:bodyPr>
          <a:lstStyle/>
          <a:p>
            <a:pPr marL="539749" lvl="1" indent="-269875" algn="r" rtl="1">
              <a:lnSpc>
                <a:spcPts val="4249"/>
              </a:lnSpc>
              <a:buFont typeface="Arial"/>
              <a:buChar char="•"/>
            </a:pPr>
            <a:r>
              <a:rPr lang="ar-EG" sz="2499" b="1" dirty="0">
                <a:solidFill>
                  <a:srgbClr val="0F4662"/>
                </a:solidFill>
                <a:latin typeface="Nazanin Bold"/>
                <a:ea typeface="Nazanin Bold"/>
                <a:cs typeface="Nazanin Bold"/>
                <a:sym typeface="Nazanin Bold"/>
                <a:rtl/>
              </a:rPr>
              <a:t>عدد بازی </a:t>
            </a:r>
            <a:r>
              <a:rPr lang="ar-EG" sz="2499" dirty="0">
                <a:solidFill>
                  <a:srgbClr val="0F4662"/>
                </a:solidFill>
                <a:latin typeface="Nazanin Light"/>
                <a:ea typeface="Nazanin Light"/>
                <a:cs typeface="Nazanin Light"/>
                <a:sym typeface="Nazanin Light"/>
                <a:rtl/>
              </a:rPr>
              <a:t>نشان‌دهنده مقدار قلیائیت موجود در روغن برای خنثی کردن اسیدهای تولیدی در حین کارکرد موتور یا تجهیز است.</a:t>
            </a:r>
          </a:p>
          <a:p>
            <a:pPr algn="r" rtl="1">
              <a:lnSpc>
                <a:spcPts val="4249"/>
              </a:lnSpc>
            </a:pPr>
            <a:endParaRPr lang="ar-EG" sz="2499" dirty="0">
              <a:solidFill>
                <a:srgbClr val="0F4662"/>
              </a:solidFill>
              <a:latin typeface="Nazanin Light"/>
              <a:ea typeface="Nazanin Light"/>
              <a:cs typeface="Nazanin Light"/>
              <a:sym typeface="Nazanin Light"/>
              <a:rtl/>
            </a:endParaRPr>
          </a:p>
          <a:p>
            <a:pPr marL="539749" lvl="1" indent="-269875" algn="r" rtl="1">
              <a:lnSpc>
                <a:spcPts val="4249"/>
              </a:lnSpc>
              <a:buFont typeface="Arial"/>
              <a:buChar char="•"/>
            </a:pPr>
            <a:r>
              <a:rPr lang="ar-EG" sz="2499" dirty="0">
                <a:solidFill>
                  <a:srgbClr val="0F4662"/>
                </a:solidFill>
                <a:latin typeface="Nazanin Light"/>
                <a:ea typeface="Nazanin Light"/>
                <a:cs typeface="Nazanin Light"/>
                <a:sym typeface="Nazanin Light"/>
                <a:rtl/>
              </a:rPr>
              <a:t>تعیین عدد بازی در روغن نو جهت اطمینان از کیفیت و میزان افزودنی‌های قلیایی (مانند دترجنت‌ها) برای</a:t>
            </a:r>
            <a:r>
              <a:rPr lang="ar-EG" sz="2499" b="1" dirty="0">
                <a:solidFill>
                  <a:srgbClr val="0F4662"/>
                </a:solidFill>
                <a:latin typeface="Nazanin Bold"/>
                <a:ea typeface="Nazanin Bold"/>
                <a:cs typeface="Nazanin Bold"/>
                <a:sym typeface="Nazanin Bold"/>
                <a:rtl/>
              </a:rPr>
              <a:t> محافظت از موتور و تجهیزات در برابر خوردگی و رسوب</a:t>
            </a:r>
            <a:r>
              <a:rPr lang="ar-EG" sz="2499" dirty="0">
                <a:solidFill>
                  <a:srgbClr val="0F4662"/>
                </a:solidFill>
                <a:latin typeface="Nazanin Light"/>
                <a:ea typeface="Nazanin Light"/>
                <a:cs typeface="Nazanin Light"/>
                <a:sym typeface="Nazanin Light"/>
                <a:rtl/>
              </a:rPr>
              <a:t>.</a:t>
            </a:r>
          </a:p>
          <a:p>
            <a:pPr algn="r" rtl="1">
              <a:lnSpc>
                <a:spcPts val="4249"/>
              </a:lnSpc>
            </a:pPr>
            <a:endParaRPr lang="ar-EG" sz="2499" dirty="0">
              <a:solidFill>
                <a:srgbClr val="0F4662"/>
              </a:solidFill>
              <a:latin typeface="Nazanin Light"/>
              <a:ea typeface="Nazanin Light"/>
              <a:cs typeface="Nazanin Light"/>
              <a:sym typeface="Nazanin Light"/>
              <a:rtl/>
            </a:endParaRPr>
          </a:p>
          <a:p>
            <a:pPr marL="539749" lvl="1" indent="-269875" algn="r" rtl="1">
              <a:lnSpc>
                <a:spcPts val="4249"/>
              </a:lnSpc>
              <a:buFont typeface="Arial"/>
              <a:buChar char="•"/>
            </a:pPr>
            <a:r>
              <a:rPr lang="ar-EG" sz="2499" dirty="0">
                <a:solidFill>
                  <a:srgbClr val="0F4662"/>
                </a:solidFill>
                <a:latin typeface="Nazanin Light"/>
                <a:ea typeface="Nazanin Light"/>
                <a:cs typeface="Nazanin Light"/>
                <a:sym typeface="Nazanin Light"/>
                <a:rtl/>
              </a:rPr>
              <a:t>پایش کاهش عدد بازی در روغن کارکرده برای ارزیابی توان باقیمانده روغن در خنثی‌سازی اسیدها و تعیین </a:t>
            </a:r>
            <a:r>
              <a:rPr lang="ar-EG" sz="2499" b="1" dirty="0">
                <a:solidFill>
                  <a:srgbClr val="0F4662"/>
                </a:solidFill>
                <a:latin typeface="Nazanin Bold"/>
                <a:ea typeface="Nazanin Bold"/>
                <a:cs typeface="Nazanin Bold"/>
                <a:sym typeface="Nazanin Bold"/>
                <a:rtl/>
              </a:rPr>
              <a:t>زمان تعویض یا احیای روغن.</a:t>
            </a:r>
          </a:p>
          <a:p>
            <a:pPr algn="ctr" rtl="1">
              <a:lnSpc>
                <a:spcPts val="3553"/>
              </a:lnSpc>
              <a:spcBef>
                <a:spcPct val="0"/>
              </a:spcBef>
            </a:pPr>
            <a:endParaRPr lang="ar-EG" sz="2538" dirty="0">
              <a:solidFill>
                <a:srgbClr val="000000"/>
              </a:solidFill>
              <a:latin typeface="Nazanin Light"/>
              <a:ea typeface="Nazanin Light"/>
              <a:cs typeface="Nazanin Light"/>
              <a:sym typeface="Nazanin Light"/>
              <a:rtl/>
            </a:endParaRPr>
          </a:p>
        </p:txBody>
      </p:sp>
    </p:spTree>
    <p:extLst>
      <p:ext uri="{BB962C8B-B14F-4D97-AF65-F5344CB8AC3E}">
        <p14:creationId xmlns:p14="http://schemas.microsoft.com/office/powerpoint/2010/main" val="3290438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893987" y="2291540"/>
            <a:ext cx="6600239" cy="5970671"/>
          </a:xfrm>
          <a:custGeom>
            <a:avLst/>
            <a:gdLst/>
            <a:ahLst/>
            <a:cxnLst/>
            <a:rect l="l" t="t" r="r" b="b"/>
            <a:pathLst>
              <a:path w="6600239" h="5970671">
                <a:moveTo>
                  <a:pt x="0" y="0"/>
                </a:moveTo>
                <a:lnTo>
                  <a:pt x="6600239" y="0"/>
                </a:lnTo>
                <a:lnTo>
                  <a:pt x="6600239" y="5970671"/>
                </a:lnTo>
                <a:lnTo>
                  <a:pt x="0" y="5970671"/>
                </a:lnTo>
                <a:lnTo>
                  <a:pt x="0" y="0"/>
                </a:lnTo>
                <a:close/>
              </a:path>
            </a:pathLst>
          </a:custGeom>
          <a:blipFill>
            <a:blip r:embed="rId5"/>
            <a:stretch>
              <a:fillRect l="-8640" r="-11974"/>
            </a:stretch>
          </a:blipFill>
        </p:spPr>
      </p:sp>
      <p:sp>
        <p:nvSpPr>
          <p:cNvPr id="7" name="TextBox 7"/>
          <p:cNvSpPr txBox="1"/>
          <p:nvPr/>
        </p:nvSpPr>
        <p:spPr>
          <a:xfrm>
            <a:off x="2933700" y="384051"/>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آنالیز عنصری</a:t>
            </a:r>
            <a:r>
              <a:rPr lang="en-US" sz="5700" b="1" dirty="0">
                <a:solidFill>
                  <a:srgbClr val="0F4662"/>
                </a:solidFill>
                <a:latin typeface="Nazanin Bold"/>
                <a:ea typeface="Nazanin Bold"/>
                <a:cs typeface="Nazanin Bold"/>
                <a:sym typeface="Nazanin Bold"/>
              </a:rPr>
              <a:t>ASTM D5185 (ICP)</a:t>
            </a:r>
            <a:r>
              <a:rPr lang="ar-EG" sz="5700" b="1" dirty="0">
                <a:solidFill>
                  <a:srgbClr val="0F4662"/>
                </a:solidFill>
                <a:latin typeface="Nazanin Bold"/>
                <a:ea typeface="Nazanin Bold"/>
                <a:cs typeface="Nazanin Bold"/>
                <a:sym typeface="Nazanin Bold"/>
                <a:rtl/>
              </a:rPr>
              <a:t> </a:t>
            </a:r>
          </a:p>
        </p:txBody>
      </p:sp>
      <p:sp>
        <p:nvSpPr>
          <p:cNvPr id="8" name="TextBox 8"/>
          <p:cNvSpPr txBox="1"/>
          <p:nvPr/>
        </p:nvSpPr>
        <p:spPr>
          <a:xfrm>
            <a:off x="8672232" y="1915611"/>
            <a:ext cx="9006168" cy="6155531"/>
          </a:xfrm>
          <a:prstGeom prst="rect">
            <a:avLst/>
          </a:prstGeom>
        </p:spPr>
        <p:txBody>
          <a:bodyPr lIns="0" tIns="0" rIns="0" bIns="0" rtlCol="0" anchor="t">
            <a:spAutoFit/>
          </a:bodyPr>
          <a:lstStyle/>
          <a:p>
            <a:pPr marL="688053" lvl="2" algn="r" rtl="1">
              <a:lnSpc>
                <a:spcPts val="2993"/>
              </a:lnSpc>
              <a:spcBef>
                <a:spcPct val="0"/>
              </a:spcBef>
            </a:pPr>
            <a:r>
              <a:rPr lang="fa-IR" sz="2499" dirty="0">
                <a:solidFill>
                  <a:srgbClr val="0F4662"/>
                </a:solidFill>
                <a:latin typeface="Nazanin Light"/>
                <a:cs typeface="Nazanin Light"/>
                <a:rtl/>
              </a:rPr>
              <a:t>آزمونی برای اندازه‌گیری همزمان فلزات و عناصر موجود در روغن (افزودنی‌ها، ذرات سایش و آلودگی‌ها)</a:t>
            </a:r>
          </a:p>
          <a:p>
            <a:pPr marL="688053" lvl="2" algn="r" rtl="1">
              <a:lnSpc>
                <a:spcPts val="2993"/>
              </a:lnSpc>
              <a:spcBef>
                <a:spcPct val="0"/>
              </a:spcBef>
            </a:pPr>
            <a:endParaRPr lang="en-US" sz="2138" b="1" dirty="0">
              <a:solidFill>
                <a:srgbClr val="000000"/>
              </a:solidFill>
              <a:latin typeface="Nazanin Bold"/>
              <a:ea typeface="Nazanin Bold"/>
              <a:cs typeface="Nazanin Bold"/>
              <a:sym typeface="Nazanin Bold"/>
              <a:rtl/>
            </a:endParaRPr>
          </a:p>
          <a:p>
            <a:pPr marL="461706" lvl="1" indent="-230853" algn="r" rtl="1">
              <a:lnSpc>
                <a:spcPts val="2993"/>
              </a:lnSpc>
              <a:spcBef>
                <a:spcPct val="0"/>
              </a:spcBef>
              <a:buFont typeface="Arial"/>
              <a:buChar char="•"/>
            </a:pPr>
            <a:r>
              <a:rPr lang="ar-EG" sz="2138" b="1" dirty="0">
                <a:solidFill>
                  <a:srgbClr val="000000"/>
                </a:solidFill>
                <a:latin typeface="Nazanin Bold"/>
                <a:ea typeface="Nazanin Bold"/>
                <a:cs typeface="Nazanin Bold"/>
                <a:sym typeface="Nazanin Bold"/>
                <a:rtl/>
              </a:rPr>
              <a:t>آلودگی </a:t>
            </a:r>
            <a:r>
              <a:rPr lang="en-US" sz="2138" b="1" dirty="0">
                <a:solidFill>
                  <a:srgbClr val="000000"/>
                </a:solidFill>
                <a:latin typeface="Nazanin Bold"/>
                <a:ea typeface="Nazanin Bold"/>
                <a:cs typeface="Nazanin Bold"/>
                <a:sym typeface="Nazanin Bold"/>
              </a:rPr>
              <a:t>Contamination</a:t>
            </a:r>
            <a:r>
              <a:rPr lang="ar-EG" sz="2138" dirty="0">
                <a:solidFill>
                  <a:srgbClr val="000000"/>
                </a:solidFill>
                <a:latin typeface="Nazanin Light"/>
                <a:ea typeface="Nazanin Light"/>
                <a:cs typeface="Nazanin Light"/>
                <a:sym typeface="Nazanin Light"/>
                <a:rtl/>
              </a:rPr>
              <a:t> -شناسایی ورود مواد خارجی مانند خاک، گردوغبار یا مایعات دیگر به روغن (</a:t>
            </a:r>
            <a:r>
              <a:rPr lang="en-US" sz="2138" dirty="0" err="1">
                <a:solidFill>
                  <a:srgbClr val="000000"/>
                </a:solidFill>
                <a:latin typeface="Nazanin Light"/>
                <a:ea typeface="Nazanin Light"/>
                <a:cs typeface="Nazanin Light"/>
                <a:sym typeface="Nazanin Light"/>
              </a:rPr>
              <a:t>Na,Al,Si</a:t>
            </a:r>
            <a:r>
              <a:rPr lang="ar-EG" sz="2138" dirty="0">
                <a:solidFill>
                  <a:srgbClr val="000000"/>
                </a:solidFill>
                <a:latin typeface="Nazanin Light"/>
                <a:ea typeface="Nazanin Light"/>
                <a:cs typeface="Nazanin Light"/>
                <a:sym typeface="Nazanin Light"/>
                <a:rtl/>
              </a:rPr>
              <a:t>) </a:t>
            </a:r>
          </a:p>
          <a:p>
            <a:pPr marL="461706" lvl="1" indent="-230853" algn="r" rtl="1">
              <a:lnSpc>
                <a:spcPts val="2993"/>
              </a:lnSpc>
              <a:spcBef>
                <a:spcPct val="0"/>
              </a:spcBef>
              <a:buFont typeface="Arial"/>
              <a:buChar char="•"/>
            </a:pPr>
            <a:r>
              <a:rPr lang="ar-EG" sz="2138" b="1" dirty="0">
                <a:solidFill>
                  <a:srgbClr val="000000"/>
                </a:solidFill>
                <a:latin typeface="Nazanin Bold"/>
                <a:ea typeface="Nazanin Bold"/>
                <a:cs typeface="Nazanin Bold"/>
                <a:sym typeface="Nazanin Bold"/>
                <a:rtl/>
              </a:rPr>
              <a:t>سایش </a:t>
            </a:r>
            <a:r>
              <a:rPr lang="en-US" sz="2138" b="1" dirty="0">
                <a:solidFill>
                  <a:srgbClr val="000000"/>
                </a:solidFill>
                <a:latin typeface="Nazanin Bold"/>
                <a:ea typeface="Nazanin Bold"/>
                <a:cs typeface="Nazanin Bold"/>
                <a:sym typeface="Nazanin Bold"/>
              </a:rPr>
              <a:t>Wear</a:t>
            </a:r>
            <a:r>
              <a:rPr lang="ar-EG" sz="2138" dirty="0">
                <a:solidFill>
                  <a:srgbClr val="000000"/>
                </a:solidFill>
                <a:latin typeface="Nazanin Light"/>
                <a:ea typeface="Nazanin Light"/>
                <a:cs typeface="Nazanin Light"/>
                <a:sym typeface="Nazanin Light"/>
                <a:rtl/>
              </a:rPr>
              <a:t> - اندازه‌گیری فلزات ناشی از سایش قطعات برای تشخیص زودهنگام خرابی مکانیکی(</a:t>
            </a:r>
            <a:r>
              <a:rPr lang="en-US" sz="2138" dirty="0" err="1">
                <a:solidFill>
                  <a:srgbClr val="000000"/>
                </a:solidFill>
                <a:latin typeface="Nazanin Light"/>
                <a:ea typeface="Nazanin Light"/>
                <a:cs typeface="Nazanin Light"/>
                <a:sym typeface="Nazanin Light"/>
              </a:rPr>
              <a:t>Ni,Cr,Pb,Cu,Fe</a:t>
            </a:r>
            <a:r>
              <a:rPr lang="ar-EG" sz="2138" dirty="0">
                <a:solidFill>
                  <a:srgbClr val="000000"/>
                </a:solidFill>
                <a:latin typeface="Nazanin Light"/>
                <a:ea typeface="Nazanin Light"/>
                <a:cs typeface="Nazanin Light"/>
                <a:sym typeface="Nazanin Light"/>
                <a:rtl/>
              </a:rPr>
              <a:t>) </a:t>
            </a:r>
          </a:p>
          <a:p>
            <a:pPr marL="461706" lvl="1" indent="-230853" algn="r" rtl="1">
              <a:lnSpc>
                <a:spcPts val="2993"/>
              </a:lnSpc>
              <a:spcBef>
                <a:spcPct val="0"/>
              </a:spcBef>
              <a:buFont typeface="Arial"/>
              <a:buChar char="•"/>
            </a:pPr>
            <a:r>
              <a:rPr lang="ar-EG" sz="2138" b="1" dirty="0">
                <a:solidFill>
                  <a:srgbClr val="000000"/>
                </a:solidFill>
                <a:latin typeface="Nazanin Bold"/>
                <a:ea typeface="Nazanin Bold"/>
                <a:cs typeface="Nazanin Bold"/>
                <a:sym typeface="Nazanin Bold"/>
                <a:rtl/>
              </a:rPr>
              <a:t>افزودنی‌ها </a:t>
            </a:r>
            <a:r>
              <a:rPr lang="en-US" sz="2138" b="1" dirty="0">
                <a:solidFill>
                  <a:srgbClr val="000000"/>
                </a:solidFill>
                <a:latin typeface="Nazanin Bold"/>
                <a:ea typeface="Nazanin Bold"/>
                <a:cs typeface="Nazanin Bold"/>
                <a:sym typeface="Nazanin Bold"/>
              </a:rPr>
              <a:t>Additive</a:t>
            </a:r>
            <a:r>
              <a:rPr lang="ar-EG" sz="2138" b="1" dirty="0">
                <a:solidFill>
                  <a:srgbClr val="000000"/>
                </a:solidFill>
                <a:latin typeface="Nazanin Bold"/>
                <a:ea typeface="Nazanin Bold"/>
                <a:cs typeface="Nazanin Bold"/>
                <a:sym typeface="Nazanin Bold"/>
                <a:rtl/>
              </a:rPr>
              <a:t> </a:t>
            </a:r>
            <a:r>
              <a:rPr lang="ar-EG" sz="2138" dirty="0">
                <a:solidFill>
                  <a:srgbClr val="000000"/>
                </a:solidFill>
                <a:latin typeface="Nazanin Light"/>
                <a:ea typeface="Nazanin Light"/>
                <a:cs typeface="Nazanin Light"/>
                <a:sym typeface="Nazanin Light"/>
                <a:rtl/>
              </a:rPr>
              <a:t>- پایش عناصر موجود در بسته افزودنی برای بررسی مصرف، تخریب یا کاهش کارایی آن‌ها (</a:t>
            </a:r>
            <a:r>
              <a:rPr lang="en-US" sz="2138" dirty="0" err="1">
                <a:solidFill>
                  <a:srgbClr val="000000"/>
                </a:solidFill>
                <a:latin typeface="Nazanin Light"/>
                <a:ea typeface="Nazanin Light"/>
                <a:cs typeface="Nazanin Light"/>
                <a:sym typeface="Nazanin Light"/>
              </a:rPr>
              <a:t>B,Mg,Ca,P,Zn</a:t>
            </a:r>
            <a:r>
              <a:rPr lang="ar-EG" sz="2138" dirty="0">
                <a:solidFill>
                  <a:srgbClr val="000000"/>
                </a:solidFill>
                <a:latin typeface="Nazanin Light"/>
                <a:ea typeface="Nazanin Light"/>
                <a:cs typeface="Nazanin Light"/>
                <a:sym typeface="Nazanin Light"/>
                <a:rtl/>
              </a:rPr>
              <a:t>)</a:t>
            </a:r>
          </a:p>
          <a:p>
            <a:pPr marL="461706" lvl="1" indent="-230853" algn="r" rtl="1">
              <a:lnSpc>
                <a:spcPts val="2993"/>
              </a:lnSpc>
              <a:spcBef>
                <a:spcPct val="0"/>
              </a:spcBef>
              <a:buFont typeface="Arial"/>
              <a:buChar char="•"/>
            </a:pPr>
            <a:r>
              <a:rPr lang="ar-EG" sz="2138" b="1" dirty="0">
                <a:solidFill>
                  <a:srgbClr val="000000"/>
                </a:solidFill>
                <a:latin typeface="Nazanin Bold"/>
                <a:ea typeface="Nazanin Bold"/>
                <a:cs typeface="Nazanin Bold"/>
                <a:sym typeface="Nazanin Bold"/>
                <a:rtl/>
              </a:rPr>
              <a:t>خوردگی </a:t>
            </a:r>
            <a:r>
              <a:rPr lang="en-US" sz="2138" b="1" dirty="0">
                <a:solidFill>
                  <a:srgbClr val="000000"/>
                </a:solidFill>
                <a:latin typeface="Nazanin Bold"/>
                <a:ea typeface="Nazanin Bold"/>
                <a:cs typeface="Nazanin Bold"/>
                <a:sym typeface="Nazanin Bold"/>
              </a:rPr>
              <a:t>Corrosion</a:t>
            </a:r>
            <a:r>
              <a:rPr lang="ar-EG" sz="2138" dirty="0">
                <a:solidFill>
                  <a:srgbClr val="000000"/>
                </a:solidFill>
                <a:latin typeface="Nazanin Light"/>
                <a:ea typeface="Nazanin Light"/>
                <a:cs typeface="Nazanin Light"/>
                <a:sym typeface="Nazanin Light"/>
                <a:rtl/>
              </a:rPr>
              <a:t> - ردیابی فلزات آزادشده از خوردگی قطعات فلزی در اثر اکسیداسیون یا واکنش‌های شیمیایی(</a:t>
            </a:r>
            <a:r>
              <a:rPr lang="en-US" sz="2138" dirty="0" err="1">
                <a:solidFill>
                  <a:srgbClr val="000000"/>
                </a:solidFill>
                <a:latin typeface="Nazanin Light"/>
                <a:ea typeface="Nazanin Light"/>
                <a:cs typeface="Nazanin Light"/>
                <a:sym typeface="Nazanin Light"/>
              </a:rPr>
              <a:t>Pb,Cu</a:t>
            </a:r>
            <a:r>
              <a:rPr lang="ar-EG" sz="2138" dirty="0">
                <a:solidFill>
                  <a:srgbClr val="000000"/>
                </a:solidFill>
                <a:latin typeface="Nazanin Light"/>
                <a:ea typeface="Nazanin Light"/>
                <a:cs typeface="Nazanin Light"/>
                <a:sym typeface="Nazanin Light"/>
                <a:rtl/>
              </a:rPr>
              <a:t>) </a:t>
            </a:r>
          </a:p>
          <a:p>
            <a:pPr marL="461706" lvl="1" indent="-230853" algn="r" rtl="1">
              <a:lnSpc>
                <a:spcPts val="2993"/>
              </a:lnSpc>
              <a:spcBef>
                <a:spcPct val="0"/>
              </a:spcBef>
              <a:buFont typeface="Arial"/>
              <a:buChar char="•"/>
            </a:pPr>
            <a:r>
              <a:rPr lang="ar-EG" sz="2138" b="1" dirty="0">
                <a:solidFill>
                  <a:srgbClr val="000000"/>
                </a:solidFill>
                <a:latin typeface="Nazanin Bold"/>
                <a:ea typeface="Nazanin Bold"/>
                <a:cs typeface="Nazanin Bold"/>
                <a:sym typeface="Nazanin Bold"/>
                <a:rtl/>
              </a:rPr>
              <a:t>تشخیص اختلاط یا پرکردن ناهماهنگ </a:t>
            </a:r>
            <a:r>
              <a:rPr lang="en-US" sz="2138" b="1" dirty="0">
                <a:solidFill>
                  <a:srgbClr val="000000"/>
                </a:solidFill>
                <a:latin typeface="Nazanin Bold"/>
                <a:ea typeface="Nazanin Bold"/>
                <a:cs typeface="Nazanin Bold"/>
                <a:sym typeface="Nazanin Bold"/>
              </a:rPr>
              <a:t>Mixing</a:t>
            </a:r>
            <a:r>
              <a:rPr lang="ar-EG" sz="2138" dirty="0">
                <a:solidFill>
                  <a:srgbClr val="000000"/>
                </a:solidFill>
                <a:latin typeface="Nazanin Light"/>
                <a:ea typeface="Nazanin Light"/>
                <a:cs typeface="Nazanin Light"/>
                <a:sym typeface="Nazanin Light"/>
                <a:rtl/>
              </a:rPr>
              <a:t> -مقایسه الگوی عناصر افزودنی برای کشف ترکیب شدن با روغن متفاوت یا پرشدن غیراستاندارد.</a:t>
            </a:r>
          </a:p>
          <a:p>
            <a:pPr marL="461706" lvl="1" indent="-230853" algn="r" rtl="1">
              <a:lnSpc>
                <a:spcPts val="2993"/>
              </a:lnSpc>
              <a:spcBef>
                <a:spcPct val="0"/>
              </a:spcBef>
              <a:buFont typeface="Arial"/>
              <a:buChar char="•"/>
            </a:pPr>
            <a:r>
              <a:rPr lang="ar-EG" sz="2138" b="1" dirty="0">
                <a:solidFill>
                  <a:srgbClr val="000000"/>
                </a:solidFill>
                <a:latin typeface="Nazanin Bold"/>
                <a:ea typeface="Nazanin Bold"/>
                <a:cs typeface="Nazanin Bold"/>
                <a:sym typeface="Nazanin Bold"/>
                <a:rtl/>
              </a:rPr>
              <a:t>نشت مایع خنک‌کننده </a:t>
            </a:r>
            <a:r>
              <a:rPr lang="en-US" sz="2138" b="1" dirty="0">
                <a:solidFill>
                  <a:srgbClr val="000000"/>
                </a:solidFill>
                <a:latin typeface="Nazanin Bold"/>
                <a:ea typeface="Nazanin Bold"/>
                <a:cs typeface="Nazanin Bold"/>
                <a:sym typeface="Nazanin Bold"/>
              </a:rPr>
              <a:t>Coolant Leak</a:t>
            </a:r>
            <a:r>
              <a:rPr lang="ar-EG" sz="2138" dirty="0">
                <a:solidFill>
                  <a:srgbClr val="000000"/>
                </a:solidFill>
                <a:latin typeface="Nazanin Light"/>
                <a:ea typeface="Nazanin Light"/>
                <a:cs typeface="Nazanin Light"/>
                <a:sym typeface="Nazanin Light"/>
                <a:rtl/>
              </a:rPr>
              <a:t> -شناسایی عناصر شاخص نشت ضدیخ یا آب خنک‌کننده(</a:t>
            </a:r>
            <a:r>
              <a:rPr lang="en-US" sz="2138" dirty="0" err="1">
                <a:solidFill>
                  <a:srgbClr val="000000"/>
                </a:solidFill>
                <a:latin typeface="Nazanin Light"/>
                <a:ea typeface="Nazanin Light"/>
                <a:cs typeface="Nazanin Light"/>
                <a:sym typeface="Nazanin Light"/>
              </a:rPr>
              <a:t>B,K,Na</a:t>
            </a:r>
            <a:r>
              <a:rPr lang="ar-EG" sz="2138" dirty="0">
                <a:solidFill>
                  <a:srgbClr val="000000"/>
                </a:solidFill>
                <a:latin typeface="Nazanin Light"/>
                <a:ea typeface="Nazanin Light"/>
                <a:cs typeface="Nazanin Light"/>
                <a:sym typeface="Nazanin Light"/>
                <a:rtl/>
              </a:rPr>
              <a:t>) در روغن.</a:t>
            </a:r>
          </a:p>
          <a:p>
            <a:pPr algn="r" rtl="1">
              <a:lnSpc>
                <a:spcPts val="2993"/>
              </a:lnSpc>
              <a:spcBef>
                <a:spcPct val="0"/>
              </a:spcBef>
            </a:pPr>
            <a:endParaRPr lang="ar-EG" sz="2138" dirty="0">
              <a:solidFill>
                <a:srgbClr val="000000"/>
              </a:solidFill>
              <a:latin typeface="Nazanin Light"/>
              <a:ea typeface="Nazanin Light"/>
              <a:cs typeface="Nazanin Light"/>
              <a:sym typeface="Nazanin Light"/>
              <a:rt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788924" y="1972945"/>
            <a:ext cx="5323952" cy="6356958"/>
          </a:xfrm>
          <a:custGeom>
            <a:avLst/>
            <a:gdLst/>
            <a:ahLst/>
            <a:cxnLst/>
            <a:rect l="l" t="t" r="r" b="b"/>
            <a:pathLst>
              <a:path w="5323952" h="6356958">
                <a:moveTo>
                  <a:pt x="0" y="0"/>
                </a:moveTo>
                <a:lnTo>
                  <a:pt x="5323953" y="0"/>
                </a:lnTo>
                <a:lnTo>
                  <a:pt x="5323953" y="6356958"/>
                </a:lnTo>
                <a:lnTo>
                  <a:pt x="0" y="6356958"/>
                </a:lnTo>
                <a:lnTo>
                  <a:pt x="0" y="0"/>
                </a:lnTo>
                <a:close/>
              </a:path>
            </a:pathLst>
          </a:custGeom>
          <a:blipFill>
            <a:blip r:embed="rId5"/>
            <a:stretch>
              <a:fillRect/>
            </a:stretch>
          </a:blipFill>
        </p:spPr>
      </p:sp>
      <p:sp>
        <p:nvSpPr>
          <p:cNvPr id="7" name="TextBox 7"/>
          <p:cNvSpPr txBox="1"/>
          <p:nvPr/>
        </p:nvSpPr>
        <p:spPr>
          <a:xfrm>
            <a:off x="2933700" y="583104"/>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شمارش ذرات </a:t>
            </a:r>
            <a:r>
              <a:rPr lang="en-US" sz="5700" b="1" dirty="0">
                <a:solidFill>
                  <a:srgbClr val="0F4662"/>
                </a:solidFill>
                <a:latin typeface="Nazanin Bold"/>
                <a:ea typeface="Nazanin Bold"/>
                <a:cs typeface="Nazanin Bold"/>
                <a:sym typeface="Nazanin Bold"/>
              </a:rPr>
              <a:t>ISO 11500 (PC)</a:t>
            </a:r>
          </a:p>
        </p:txBody>
      </p:sp>
      <p:sp>
        <p:nvSpPr>
          <p:cNvPr id="8" name="TextBox 8"/>
          <p:cNvSpPr txBox="1"/>
          <p:nvPr/>
        </p:nvSpPr>
        <p:spPr>
          <a:xfrm>
            <a:off x="7680479" y="2327432"/>
            <a:ext cx="9833581" cy="4260407"/>
          </a:xfrm>
          <a:prstGeom prst="rect">
            <a:avLst/>
          </a:prstGeom>
        </p:spPr>
        <p:txBody>
          <a:bodyPr lIns="0" tIns="0" rIns="0" bIns="0" rtlCol="0" anchor="t">
            <a:spAutoFit/>
          </a:bodyPr>
          <a:lstStyle/>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آزمون شمارش ذرات (</a:t>
            </a:r>
            <a:r>
              <a:rPr lang="en-US" sz="2538">
                <a:solidFill>
                  <a:srgbClr val="000000"/>
                </a:solidFill>
                <a:latin typeface="Nazanin Light"/>
                <a:ea typeface="Nazanin Light"/>
                <a:cs typeface="Nazanin Light"/>
                <a:sym typeface="Nazanin Light"/>
              </a:rPr>
              <a:t>PC</a:t>
            </a:r>
            <a:r>
              <a:rPr lang="ar-EG" sz="2538">
                <a:solidFill>
                  <a:srgbClr val="000000"/>
                </a:solidFill>
                <a:latin typeface="Nazanin Light"/>
                <a:ea typeface="Nazanin Light"/>
                <a:cs typeface="Nazanin Light"/>
                <a:sym typeface="Nazanin Light"/>
                <a:rtl/>
              </a:rPr>
              <a:t>) روشی برای اندازه‌گیری و تعیین تعداد و توزیع اندازه ذرات جامد معلق در روغن بر اساس استانداردهایی مانند </a:t>
            </a:r>
            <a:r>
              <a:rPr lang="en-US" sz="2538">
                <a:solidFill>
                  <a:srgbClr val="000000"/>
                </a:solidFill>
                <a:latin typeface="Nazanin Light"/>
                <a:ea typeface="Nazanin Light"/>
                <a:cs typeface="Nazanin Light"/>
                <a:sym typeface="Nazanin Light"/>
              </a:rPr>
              <a:t>ISO 4406</a:t>
            </a:r>
            <a:r>
              <a:rPr lang="ar-EG" sz="2538">
                <a:solidFill>
                  <a:srgbClr val="000000"/>
                </a:solidFill>
                <a:latin typeface="Nazanin Light"/>
                <a:ea typeface="Nazanin Light"/>
                <a:cs typeface="Nazanin Light"/>
                <a:sym typeface="Nazanin Light"/>
                <a:rtl/>
              </a:rPr>
              <a:t>  یا </a:t>
            </a:r>
            <a:r>
              <a:rPr lang="en-US" sz="2538">
                <a:solidFill>
                  <a:srgbClr val="000000"/>
                </a:solidFill>
                <a:latin typeface="Nazanin Light"/>
                <a:ea typeface="Nazanin Light"/>
                <a:cs typeface="Nazanin Light"/>
                <a:sym typeface="Nazanin Light"/>
              </a:rPr>
              <a:t>NAS 1638</a:t>
            </a:r>
            <a:r>
              <a:rPr lang="ar-EG" sz="2538">
                <a:solidFill>
                  <a:srgbClr val="000000"/>
                </a:solidFill>
                <a:latin typeface="Nazanin Light"/>
                <a:ea typeface="Nazanin Light"/>
                <a:cs typeface="Nazanin Light"/>
                <a:sym typeface="Nazanin Light"/>
                <a:rtl/>
              </a:rPr>
              <a:t> است.</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کنترل تمیزی اولیه روغن نو قبل از شارژ به سیستم، برای اطمینان از اینکه آلودگی ذرات در حد مجاز تجهیزات حساس (مثل هیدرولیک و توربین) است.</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پایش وضعیت سیستم در حین بهره‌برداری، شناسایی آلودگی ذرات خارجی (گرد و غبار، سایش قطعات، خوردگی) و جلوگیری از آسیب‌های جدی به اجزای مکانیکی.</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615465" y="2242077"/>
            <a:ext cx="6362442" cy="5818694"/>
          </a:xfrm>
          <a:custGeom>
            <a:avLst/>
            <a:gdLst/>
            <a:ahLst/>
            <a:cxnLst/>
            <a:rect l="l" t="t" r="r" b="b"/>
            <a:pathLst>
              <a:path w="6362442" h="5818694">
                <a:moveTo>
                  <a:pt x="0" y="0"/>
                </a:moveTo>
                <a:lnTo>
                  <a:pt x="6362441" y="0"/>
                </a:lnTo>
                <a:lnTo>
                  <a:pt x="6362441" y="5818695"/>
                </a:lnTo>
                <a:lnTo>
                  <a:pt x="0" y="5818695"/>
                </a:lnTo>
                <a:lnTo>
                  <a:pt x="0" y="0"/>
                </a:lnTo>
                <a:close/>
              </a:path>
            </a:pathLst>
          </a:custGeom>
          <a:blipFill>
            <a:blip r:embed="rId5"/>
            <a:stretch>
              <a:fillRect l="-18633" r="-19409"/>
            </a:stretch>
          </a:blipFill>
        </p:spPr>
      </p:sp>
      <p:sp>
        <p:nvSpPr>
          <p:cNvPr id="7" name="TextBox 7"/>
          <p:cNvSpPr txBox="1"/>
          <p:nvPr/>
        </p:nvSpPr>
        <p:spPr>
          <a:xfrm>
            <a:off x="2933700" y="710517"/>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آنالیز ذرات (</a:t>
            </a:r>
            <a:r>
              <a:rPr lang="en-US" sz="5700" b="1" dirty="0">
                <a:solidFill>
                  <a:srgbClr val="0F4662"/>
                </a:solidFill>
                <a:latin typeface="Nazanin Bold"/>
                <a:ea typeface="Nazanin Bold"/>
                <a:cs typeface="Nazanin Bold"/>
                <a:sym typeface="Nazanin Bold"/>
              </a:rPr>
              <a:t>PA</a:t>
            </a:r>
            <a:r>
              <a:rPr lang="ar-EG" sz="5700" b="1" dirty="0">
                <a:solidFill>
                  <a:srgbClr val="0F4662"/>
                </a:solidFill>
                <a:latin typeface="Nazanin Bold"/>
                <a:ea typeface="Nazanin Bold"/>
                <a:cs typeface="Nazanin Bold"/>
                <a:sym typeface="Nazanin Bold"/>
                <a:rtl/>
              </a:rPr>
              <a:t>)</a:t>
            </a:r>
          </a:p>
        </p:txBody>
      </p:sp>
      <p:sp>
        <p:nvSpPr>
          <p:cNvPr id="8" name="TextBox 8"/>
          <p:cNvSpPr txBox="1"/>
          <p:nvPr/>
        </p:nvSpPr>
        <p:spPr>
          <a:xfrm>
            <a:off x="7680479" y="4216787"/>
            <a:ext cx="9833581" cy="3408882"/>
          </a:xfrm>
          <a:prstGeom prst="rect">
            <a:avLst/>
          </a:prstGeom>
        </p:spPr>
        <p:txBody>
          <a:bodyPr lIns="0" tIns="0" rIns="0" bIns="0" rtlCol="0" anchor="t">
            <a:spAutoFit/>
          </a:bodyPr>
          <a:lstStyle/>
          <a:p>
            <a:pPr marL="274032" indent="-457200" algn="r" rtl="1">
              <a:lnSpc>
                <a:spcPts val="3553"/>
              </a:lnSpc>
              <a:spcBef>
                <a:spcPct val="0"/>
              </a:spcBef>
              <a:buFont typeface="Arial" panose="020B0604020202020204" pitchFamily="34" charset="0"/>
              <a:buChar char="•"/>
            </a:pPr>
            <a:r>
              <a:rPr lang="ar-EG" sz="2538" b="1" dirty="0">
                <a:solidFill>
                  <a:srgbClr val="000000"/>
                </a:solidFill>
                <a:latin typeface="Nazanin Bold"/>
                <a:ea typeface="Nazanin Bold"/>
                <a:cs typeface="Nazanin Bold"/>
                <a:sym typeface="Nazanin Bold"/>
                <a:rtl/>
              </a:rPr>
              <a:t>پایش مقدار ذرات سایشی و مقایسه روند آن‌ها در طول زمان برای تشخیص زودهنگام خرابی تجهیزات و شدت سایش.</a:t>
            </a:r>
            <a:endParaRPr lang="fa-IR" sz="2538" b="1" dirty="0">
              <a:solidFill>
                <a:srgbClr val="000000"/>
              </a:solidFill>
              <a:latin typeface="Nazanin Bold"/>
              <a:ea typeface="Nazanin Bold"/>
              <a:cs typeface="Nazanin Bold"/>
              <a:sym typeface="Nazanin Bold"/>
              <a:rtl/>
            </a:endParaRPr>
          </a:p>
          <a:p>
            <a:pPr marL="274032" indent="-457200" algn="r" rtl="1">
              <a:lnSpc>
                <a:spcPts val="3553"/>
              </a:lnSpc>
              <a:spcBef>
                <a:spcPct val="0"/>
              </a:spcBef>
              <a:buFont typeface="Arial" panose="020B0604020202020204" pitchFamily="34" charset="0"/>
              <a:buChar char="•"/>
            </a:pPr>
            <a:endParaRPr lang="fa-IR" sz="2538" b="1" dirty="0">
              <a:solidFill>
                <a:srgbClr val="000000"/>
              </a:solidFill>
              <a:latin typeface="Nazanin Bold"/>
              <a:ea typeface="Nazanin Bold"/>
              <a:cs typeface="Nazanin Bold"/>
              <a:sym typeface="Nazanin Bold"/>
              <a:rtl/>
            </a:endParaRPr>
          </a:p>
          <a:p>
            <a:pPr marL="457200" indent="-457200" algn="r" rtl="1">
              <a:buFont typeface="Arial" panose="020B0604020202020204" pitchFamily="34" charset="0"/>
              <a:buChar char="•"/>
            </a:pPr>
            <a:r>
              <a:rPr lang="ar-SA" sz="2538" b="1" dirty="0">
                <a:solidFill>
                  <a:srgbClr val="000000"/>
                </a:solidFill>
                <a:latin typeface="Nazanin Bold"/>
                <a:cs typeface="Nazanin Bold"/>
                <a:rtl/>
              </a:rPr>
              <a:t>خروجی معمولاً به صورت دو عدد گزارش می‌شود</a:t>
            </a:r>
            <a:r>
              <a:rPr lang="en-US" sz="2538" b="1" dirty="0">
                <a:solidFill>
                  <a:srgbClr val="000000"/>
                </a:solidFill>
                <a:latin typeface="Nazanin Bold"/>
                <a:cs typeface="Nazanin Bold"/>
                <a:rtl/>
              </a:rPr>
              <a:t>:</a:t>
            </a:r>
          </a:p>
          <a:p>
            <a:pPr lvl="1" algn="r" rtl="1"/>
            <a:r>
              <a:rPr lang="ar-SA" sz="2538" b="1" dirty="0">
                <a:solidFill>
                  <a:srgbClr val="000000"/>
                </a:solidFill>
                <a:latin typeface="Nazanin Bold"/>
                <a:cs typeface="Nazanin Bold"/>
                <a:rtl/>
              </a:rPr>
              <a:t>ذرات بزرگ‌تر </a:t>
            </a:r>
            <a:r>
              <a:rPr lang="en-US" sz="2538" b="1" dirty="0">
                <a:solidFill>
                  <a:srgbClr val="000000"/>
                </a:solidFill>
                <a:latin typeface="Nazanin Bold"/>
                <a:cs typeface="Nazanin Bold"/>
                <a:rtl/>
              </a:rPr>
              <a:t>DL (Direct Large)</a:t>
            </a:r>
          </a:p>
          <a:p>
            <a:pPr lvl="1" algn="r" rtl="1"/>
            <a:r>
              <a:rPr lang="ar-SA" sz="2538" b="1" dirty="0">
                <a:solidFill>
                  <a:srgbClr val="000000"/>
                </a:solidFill>
                <a:latin typeface="Nazanin Bold"/>
                <a:cs typeface="Nazanin Bold"/>
                <a:rtl/>
              </a:rPr>
              <a:t>ذرات ریزتر </a:t>
            </a:r>
            <a:r>
              <a:rPr lang="en-US" sz="2538" b="1" dirty="0">
                <a:solidFill>
                  <a:srgbClr val="000000"/>
                </a:solidFill>
                <a:latin typeface="Nazanin Bold"/>
                <a:cs typeface="Nazanin Bold"/>
                <a:rtl/>
              </a:rPr>
              <a:t>DS (Direct Small)</a:t>
            </a:r>
          </a:p>
          <a:p>
            <a:pPr lvl="1" algn="r" rtl="1"/>
            <a:r>
              <a:rPr lang="en-US" sz="2538" b="1" dirty="0">
                <a:solidFill>
                  <a:srgbClr val="000000"/>
                </a:solidFill>
                <a:latin typeface="Nazanin Bold"/>
                <a:cs typeface="Nazanin Bold"/>
                <a:rtl/>
              </a:rPr>
              <a:t>  </a:t>
            </a:r>
            <a:r>
              <a:rPr lang="ar-SA" sz="2538" b="1" dirty="0">
                <a:solidFill>
                  <a:srgbClr val="000000"/>
                </a:solidFill>
                <a:latin typeface="Nazanin Bold"/>
                <a:cs typeface="Nazanin Bold"/>
                <a:rtl/>
              </a:rPr>
              <a:t>نسبت</a:t>
            </a:r>
            <a:r>
              <a:rPr lang="en-US" sz="2538" b="1" dirty="0">
                <a:solidFill>
                  <a:srgbClr val="000000"/>
                </a:solidFill>
                <a:latin typeface="Nazanin Bold"/>
                <a:cs typeface="Nazanin Bold"/>
                <a:rtl/>
              </a:rPr>
              <a:t> DL/DS </a:t>
            </a:r>
            <a:r>
              <a:rPr lang="ar-SA" sz="2538" b="1" dirty="0">
                <a:solidFill>
                  <a:srgbClr val="000000"/>
                </a:solidFill>
                <a:latin typeface="Nazanin Bold"/>
                <a:cs typeface="Nazanin Bold"/>
                <a:rtl/>
              </a:rPr>
              <a:t>می‌تواند نوع سایش (عادی یا غیرعادی) را مشخص کن</a:t>
            </a:r>
            <a:endParaRPr lang="en-US" sz="2538" b="1" dirty="0">
              <a:solidFill>
                <a:srgbClr val="000000"/>
              </a:solidFill>
              <a:latin typeface="Nazanin Bold"/>
              <a:cs typeface="Nazanin Bold"/>
              <a:rtl/>
            </a:endParaRPr>
          </a:p>
          <a:p>
            <a:pPr algn="r" rtl="1">
              <a:lnSpc>
                <a:spcPts val="3553"/>
              </a:lnSpc>
              <a:spcBef>
                <a:spcPct val="0"/>
              </a:spcBef>
            </a:pPr>
            <a:endParaRPr lang="ar-EG" sz="2538" b="1" dirty="0">
              <a:solidFill>
                <a:srgbClr val="000000"/>
              </a:solidFill>
              <a:latin typeface="Nazanin Bold"/>
              <a:ea typeface="Nazanin Bold"/>
              <a:cs typeface="Nazanin Bold"/>
              <a:sym typeface="Nazanin Bold"/>
              <a:rt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755046" y="2237607"/>
            <a:ext cx="5445585" cy="5827635"/>
          </a:xfrm>
          <a:custGeom>
            <a:avLst/>
            <a:gdLst/>
            <a:ahLst/>
            <a:cxnLst/>
            <a:rect l="l" t="t" r="r" b="b"/>
            <a:pathLst>
              <a:path w="5445585" h="5827635">
                <a:moveTo>
                  <a:pt x="0" y="0"/>
                </a:moveTo>
                <a:lnTo>
                  <a:pt x="5445585" y="0"/>
                </a:lnTo>
                <a:lnTo>
                  <a:pt x="5445585" y="5827635"/>
                </a:lnTo>
                <a:lnTo>
                  <a:pt x="0" y="5827635"/>
                </a:lnTo>
                <a:lnTo>
                  <a:pt x="0" y="0"/>
                </a:lnTo>
                <a:close/>
              </a:path>
            </a:pathLst>
          </a:custGeom>
          <a:blipFill>
            <a:blip r:embed="rId5"/>
            <a:stretch>
              <a:fillRect l="-28347" r="-31975"/>
            </a:stretch>
          </a:blipFill>
        </p:spPr>
      </p:sp>
      <p:sp>
        <p:nvSpPr>
          <p:cNvPr id="7" name="TextBox 7"/>
          <p:cNvSpPr txBox="1"/>
          <p:nvPr/>
        </p:nvSpPr>
        <p:spPr>
          <a:xfrm>
            <a:off x="2933700" y="706047"/>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آنالیز ذرات سایش (</a:t>
            </a:r>
            <a:r>
              <a:rPr lang="en-US" sz="5700" b="1" dirty="0">
                <a:solidFill>
                  <a:srgbClr val="0F4662"/>
                </a:solidFill>
                <a:latin typeface="Nazanin Bold"/>
                <a:ea typeface="Nazanin Bold"/>
                <a:cs typeface="Nazanin Bold"/>
                <a:sym typeface="Nazanin Bold"/>
              </a:rPr>
              <a:t>PQ</a:t>
            </a:r>
            <a:r>
              <a:rPr lang="ar-EG" sz="5700" b="1" dirty="0">
                <a:solidFill>
                  <a:srgbClr val="0F4662"/>
                </a:solidFill>
                <a:latin typeface="Nazanin Bold"/>
                <a:ea typeface="Nazanin Bold"/>
                <a:cs typeface="Nazanin Bold"/>
                <a:sym typeface="Nazanin Bold"/>
                <a:rtl/>
              </a:rPr>
              <a:t>)</a:t>
            </a:r>
          </a:p>
        </p:txBody>
      </p:sp>
      <p:sp>
        <p:nvSpPr>
          <p:cNvPr id="8" name="TextBox 8"/>
          <p:cNvSpPr txBox="1"/>
          <p:nvPr/>
        </p:nvSpPr>
        <p:spPr>
          <a:xfrm>
            <a:off x="7025958" y="3097450"/>
            <a:ext cx="10488103" cy="3364938"/>
          </a:xfrm>
          <a:prstGeom prst="rect">
            <a:avLst/>
          </a:prstGeom>
        </p:spPr>
        <p:txBody>
          <a:bodyPr lIns="0" tIns="0" rIns="0" bIns="0" rtlCol="0" anchor="t">
            <a:spAutoFit/>
          </a:bodyPr>
          <a:lstStyle/>
          <a:p>
            <a:pPr marL="548064" lvl="1" indent="-274032" algn="r" rtl="1">
              <a:lnSpc>
                <a:spcPts val="3553"/>
              </a:lnSpc>
              <a:spcBef>
                <a:spcPct val="0"/>
              </a:spcBef>
              <a:buFont typeface="Arial"/>
              <a:buChar char="•"/>
            </a:pPr>
            <a:r>
              <a:rPr lang="ar-EG" sz="2538" b="1">
                <a:solidFill>
                  <a:srgbClr val="000000"/>
                </a:solidFill>
                <a:latin typeface="Nazanin Bold"/>
                <a:ea typeface="Nazanin Bold"/>
                <a:cs typeface="Nazanin Bold"/>
                <a:sym typeface="Nazanin Bold"/>
                <a:rtl/>
              </a:rPr>
              <a:t>آزمون </a:t>
            </a:r>
            <a:r>
              <a:rPr lang="en-US" sz="2538" b="1">
                <a:solidFill>
                  <a:srgbClr val="000000"/>
                </a:solidFill>
                <a:latin typeface="Nazanin Bold"/>
                <a:ea typeface="Nazanin Bold"/>
                <a:cs typeface="Nazanin Bold"/>
                <a:sym typeface="Nazanin Bold"/>
              </a:rPr>
              <a:t>PQ</a:t>
            </a:r>
            <a:r>
              <a:rPr lang="ar-EG" sz="2538">
                <a:solidFill>
                  <a:srgbClr val="000000"/>
                </a:solidFill>
                <a:latin typeface="Nazanin Light"/>
                <a:ea typeface="Nazanin Light"/>
                <a:cs typeface="Nazanin Light"/>
                <a:sym typeface="Nazanin Light"/>
                <a:rtl/>
              </a:rPr>
              <a:t> شاخصی از مقدار کل ذرات فرومغناطیس (ذرات سایشی آهنی و آلیاژهای مغناطیسی) موجود در روغن را با استفاده از پاسخ مغناطیسی نمونه نشان می‌دهد.این روش می‌تواند سایش اولیه را در ترکیب با تحلیل عنصری تشخیص دهد.</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a:p>
            <a:pPr marL="548064" lvl="1" indent="-274032" algn="r" rtl="1">
              <a:lnSpc>
                <a:spcPts val="3553"/>
              </a:lnSpc>
              <a:spcBef>
                <a:spcPct val="0"/>
              </a:spcBef>
              <a:buFont typeface="Arial"/>
              <a:buChar char="•"/>
            </a:pPr>
            <a:r>
              <a:rPr lang="ar-EG" sz="2538" b="1">
                <a:solidFill>
                  <a:srgbClr val="000000"/>
                </a:solidFill>
                <a:latin typeface="Nazanin Bold"/>
                <a:ea typeface="Nazanin Bold"/>
                <a:cs typeface="Nazanin Bold"/>
                <a:sym typeface="Nazanin Bold"/>
                <a:rtl/>
              </a:rPr>
              <a:t>اهمیت:</a:t>
            </a:r>
            <a:r>
              <a:rPr lang="ar-EG" sz="2538">
                <a:solidFill>
                  <a:srgbClr val="000000"/>
                </a:solidFill>
                <a:latin typeface="Nazanin Light"/>
                <a:ea typeface="Nazanin Light"/>
                <a:cs typeface="Nazanin Light"/>
                <a:sym typeface="Nazanin Light"/>
                <a:rtl/>
              </a:rPr>
              <a:t> پایش سایش اجزای فلزی و تجهیزات در حال کار (گیربکس، موتور، توربین و ...) برای تشخیص زودهنگام خرابی.</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72614" y="6344108"/>
            <a:ext cx="8189196" cy="3217787"/>
          </a:xfrm>
          <a:custGeom>
            <a:avLst/>
            <a:gdLst/>
            <a:ahLst/>
            <a:cxnLst/>
            <a:rect l="l" t="t" r="r" b="b"/>
            <a:pathLst>
              <a:path w="8189196" h="3217787">
                <a:moveTo>
                  <a:pt x="0" y="0"/>
                </a:moveTo>
                <a:lnTo>
                  <a:pt x="8189196" y="0"/>
                </a:lnTo>
                <a:lnTo>
                  <a:pt x="8189196" y="3217787"/>
                </a:lnTo>
                <a:lnTo>
                  <a:pt x="0" y="3217787"/>
                </a:lnTo>
                <a:lnTo>
                  <a:pt x="0" y="0"/>
                </a:lnTo>
                <a:close/>
              </a:path>
            </a:pathLst>
          </a:custGeom>
          <a:blipFill>
            <a:blip r:embed="rId5"/>
            <a:stretch>
              <a:fillRect t="-16119" b="-11129"/>
            </a:stretch>
          </a:blipFill>
        </p:spPr>
      </p:sp>
      <p:sp>
        <p:nvSpPr>
          <p:cNvPr id="7" name="TextBox 7"/>
          <p:cNvSpPr txBox="1"/>
          <p:nvPr/>
        </p:nvSpPr>
        <p:spPr>
          <a:xfrm>
            <a:off x="2933700" y="454439"/>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 پتانسیل وارنیش </a:t>
            </a:r>
            <a:r>
              <a:rPr lang="en-US" sz="5700" b="1" dirty="0">
                <a:solidFill>
                  <a:srgbClr val="0F4662"/>
                </a:solidFill>
                <a:latin typeface="Nazanin Bold"/>
                <a:ea typeface="Nazanin Bold"/>
                <a:cs typeface="Nazanin Bold"/>
                <a:sym typeface="Nazanin Bold"/>
              </a:rPr>
              <a:t>ASTM D7843 (MPC)</a:t>
            </a:r>
          </a:p>
        </p:txBody>
      </p:sp>
      <p:sp>
        <p:nvSpPr>
          <p:cNvPr id="8" name="TextBox 8"/>
          <p:cNvSpPr txBox="1"/>
          <p:nvPr/>
        </p:nvSpPr>
        <p:spPr>
          <a:xfrm>
            <a:off x="4194107" y="1985999"/>
            <a:ext cx="12995042" cy="3231654"/>
          </a:xfrm>
          <a:prstGeom prst="rect">
            <a:avLst/>
          </a:prstGeom>
        </p:spPr>
        <p:txBody>
          <a:bodyPr lIns="0" tIns="0" rIns="0" bIns="0" rtlCol="0" anchor="t">
            <a:spAutoFit/>
          </a:bodyPr>
          <a:lstStyle/>
          <a:p>
            <a:pPr marL="548064" lvl="1" indent="-274032" algn="r" rtl="1">
              <a:lnSpc>
                <a:spcPts val="3553"/>
              </a:lnSpc>
              <a:spcBef>
                <a:spcPct val="0"/>
              </a:spcBef>
              <a:buFont typeface="Arial"/>
              <a:buChar char="•"/>
            </a:pPr>
            <a:r>
              <a:rPr lang="ar-EG" sz="2538" dirty="0">
                <a:solidFill>
                  <a:srgbClr val="000000"/>
                </a:solidFill>
                <a:latin typeface="Nazanin Light"/>
                <a:ea typeface="Nazanin Light"/>
                <a:cs typeface="Nazanin Light"/>
                <a:sym typeface="Nazanin Light"/>
                <a:rtl/>
              </a:rPr>
              <a:t>آزمون </a:t>
            </a:r>
            <a:r>
              <a:rPr lang="en-US" sz="2538" dirty="0">
                <a:solidFill>
                  <a:srgbClr val="000000"/>
                </a:solidFill>
                <a:latin typeface="Nazanin Bold"/>
                <a:ea typeface="Nazanin Bold"/>
                <a:cs typeface="Nazanin Bold"/>
                <a:sym typeface="Nazanin Bold"/>
              </a:rPr>
              <a:t>MPC</a:t>
            </a:r>
            <a:r>
              <a:rPr lang="ar-EG" sz="2538" dirty="0">
                <a:solidFill>
                  <a:srgbClr val="000000"/>
                </a:solidFill>
                <a:latin typeface="Nazanin Bold"/>
                <a:ea typeface="Nazanin Bold"/>
                <a:cs typeface="Nazanin Bold"/>
                <a:sym typeface="Nazanin Bold"/>
                <a:rtl/>
              </a:rPr>
              <a:t> </a:t>
            </a:r>
            <a:r>
              <a:rPr lang="ar-EG" sz="2538" dirty="0">
                <a:solidFill>
                  <a:srgbClr val="000000"/>
                </a:solidFill>
                <a:latin typeface="Nazanin Light"/>
                <a:ea typeface="Nazanin Light"/>
                <a:cs typeface="Nazanin Light"/>
                <a:sym typeface="Nazanin Light"/>
                <a:rtl/>
              </a:rPr>
              <a:t>میزان تمایل روغن به تشکیل رسوب و لاک (</a:t>
            </a:r>
            <a:r>
              <a:rPr lang="en-US" sz="2538" dirty="0">
                <a:solidFill>
                  <a:srgbClr val="000000"/>
                </a:solidFill>
                <a:latin typeface="Nazanin Light"/>
                <a:ea typeface="Nazanin Light"/>
                <a:cs typeface="Nazanin Light"/>
                <a:sym typeface="Nazanin Light"/>
              </a:rPr>
              <a:t>Varnish Potential</a:t>
            </a:r>
            <a:r>
              <a:rPr lang="ar-EG" sz="2538" dirty="0">
                <a:solidFill>
                  <a:srgbClr val="000000"/>
                </a:solidFill>
                <a:latin typeface="Nazanin Light"/>
                <a:ea typeface="Nazanin Light"/>
                <a:cs typeface="Nazanin Light"/>
                <a:sym typeface="Nazanin Light"/>
                <a:rtl/>
              </a:rPr>
              <a:t>) را از طریق بررسی تغییر رنگ ذرات اکسیداسیون و آلودگی‌های محلول/نامحلول روی یک فیلتر غشایی مشخص می‌کند.</a:t>
            </a:r>
          </a:p>
          <a:p>
            <a:pPr marL="274032" lvl="1" algn="r" rtl="1">
              <a:lnSpc>
                <a:spcPts val="3553"/>
              </a:lnSpc>
              <a:spcBef>
                <a:spcPct val="0"/>
              </a:spcBef>
            </a:pPr>
            <a:r>
              <a:rPr lang="ar-EG" sz="2538" dirty="0">
                <a:solidFill>
                  <a:srgbClr val="000000"/>
                </a:solidFill>
                <a:latin typeface="Nazanin Light"/>
                <a:ea typeface="Nazanin Light"/>
                <a:cs typeface="Nazanin Light"/>
                <a:sym typeface="Nazanin Light"/>
                <a:rtl/>
              </a:rPr>
              <a:t>.</a:t>
            </a:r>
          </a:p>
          <a:p>
            <a:pPr marL="548064" lvl="1" indent="-274032" algn="r" rtl="1">
              <a:lnSpc>
                <a:spcPts val="3553"/>
              </a:lnSpc>
              <a:spcBef>
                <a:spcPct val="0"/>
              </a:spcBef>
              <a:buFont typeface="Arial"/>
              <a:buChar char="•"/>
            </a:pPr>
            <a:r>
              <a:rPr lang="ar-EG" sz="2538" dirty="0">
                <a:solidFill>
                  <a:srgbClr val="000000"/>
                </a:solidFill>
                <a:latin typeface="Nazanin Light"/>
                <a:ea typeface="Nazanin Light"/>
                <a:cs typeface="Nazanin Light"/>
                <a:sym typeface="Nazanin Light"/>
                <a:rtl/>
              </a:rPr>
              <a:t>در روغن‌های در سرویس، </a:t>
            </a:r>
            <a:r>
              <a:rPr lang="en-US" sz="2538" dirty="0">
                <a:solidFill>
                  <a:srgbClr val="000000"/>
                </a:solidFill>
                <a:latin typeface="Nazanin Bold"/>
                <a:ea typeface="Nazanin Bold"/>
                <a:cs typeface="Nazanin Bold"/>
                <a:sym typeface="Nazanin Bold"/>
              </a:rPr>
              <a:t>MPC</a:t>
            </a:r>
            <a:r>
              <a:rPr lang="ar-EG" sz="2538" dirty="0">
                <a:solidFill>
                  <a:srgbClr val="000000"/>
                </a:solidFill>
                <a:latin typeface="Nazanin Light"/>
                <a:ea typeface="Nazanin Light"/>
                <a:cs typeface="Nazanin Light"/>
                <a:sym typeface="Nazanin Light"/>
                <a:rtl/>
              </a:rPr>
              <a:t> ابزاری کلیدی برای پایش تمایل روغن به تولید لاک و رسوب در تجهیزات حساس است و هشدار زودهنگام از ایجاد مشکلاتی مانند گرفتگی فیلتر، کاهش راندمان خنک‌کاری و گیرکردن شیرها را فراهم می‌کند.</a:t>
            </a:r>
          </a:p>
          <a:p>
            <a:pPr algn="r" rtl="1">
              <a:lnSpc>
                <a:spcPts val="3553"/>
              </a:lnSpc>
              <a:spcBef>
                <a:spcPct val="0"/>
              </a:spcBef>
            </a:pPr>
            <a:endParaRPr lang="ar-EG" sz="2538" dirty="0">
              <a:solidFill>
                <a:srgbClr val="000000"/>
              </a:solidFill>
              <a:latin typeface="Nazanin Light"/>
              <a:ea typeface="Nazanin Light"/>
              <a:cs typeface="Nazanin Light"/>
              <a:sym typeface="Nazanin Light"/>
              <a:rt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440243"/>
            <a:ext cx="16234916" cy="1154162"/>
          </a:xfrm>
          <a:prstGeom prst="rect">
            <a:avLst/>
          </a:prstGeom>
        </p:spPr>
        <p:txBody>
          <a:bodyPr lIns="0" tIns="0" rIns="0" bIns="0" rtlCol="0" anchor="t">
            <a:spAutoFit/>
          </a:bodyPr>
          <a:lstStyle/>
          <a:p>
            <a:pPr marL="0" lvl="0" indent="0" algn="r" rtl="1">
              <a:lnSpc>
                <a:spcPts val="8959"/>
              </a:lnSpc>
              <a:spcBef>
                <a:spcPct val="0"/>
              </a:spcBef>
            </a:pPr>
            <a:r>
              <a:rPr lang="ar-EG" sz="6399" b="1" dirty="0">
                <a:solidFill>
                  <a:srgbClr val="0F4662"/>
                </a:solidFill>
                <a:latin typeface="Nazanin Bold"/>
                <a:ea typeface="Nazanin Bold"/>
                <a:cs typeface="Nazanin Bold"/>
                <a:sym typeface="Nazanin Bold"/>
                <a:rtl/>
              </a:rPr>
              <a:t>اندازه‌گیری فورفورال</a:t>
            </a:r>
            <a:r>
              <a:rPr lang="en-US" sz="6399" b="1" dirty="0">
                <a:solidFill>
                  <a:srgbClr val="0F4662"/>
                </a:solidFill>
                <a:latin typeface="Nazanin Bold"/>
                <a:ea typeface="Nazanin Bold"/>
                <a:cs typeface="Nazanin Bold"/>
                <a:sym typeface="Nazanin Bold"/>
              </a:rPr>
              <a:t> ASTM D5837</a:t>
            </a:r>
          </a:p>
        </p:txBody>
      </p:sp>
      <p:sp>
        <p:nvSpPr>
          <p:cNvPr id="4" name="TextBox 4"/>
          <p:cNvSpPr txBox="1"/>
          <p:nvPr/>
        </p:nvSpPr>
        <p:spPr>
          <a:xfrm>
            <a:off x="1999500" y="2163693"/>
            <a:ext cx="14289001" cy="4796185"/>
          </a:xfrm>
          <a:prstGeom prst="rect">
            <a:avLst/>
          </a:prstGeom>
        </p:spPr>
        <p:txBody>
          <a:bodyPr lIns="0" tIns="0" rIns="0" bIns="0" rtlCol="0" anchor="t">
            <a:spAutoFit/>
          </a:bodyPr>
          <a:lstStyle/>
          <a:p>
            <a:pPr marL="518160" lvl="1" indent="-259080" algn="r" rtl="1">
              <a:lnSpc>
                <a:spcPts val="3359"/>
              </a:lnSpc>
              <a:buFont typeface="Arial"/>
              <a:buChar char="•"/>
            </a:pPr>
            <a:r>
              <a:rPr lang="ar-EG" sz="2400" b="1" dirty="0">
                <a:solidFill>
                  <a:srgbClr val="0F4662"/>
                </a:solidFill>
                <a:latin typeface="Nazanin Bold"/>
                <a:ea typeface="Nazanin Bold"/>
                <a:cs typeface="Nazanin Bold"/>
                <a:sym typeface="Nazanin Bold"/>
                <a:rtl/>
              </a:rPr>
              <a:t>آزمون فورفورال</a:t>
            </a:r>
            <a:r>
              <a:rPr lang="ar-EG" sz="2400" dirty="0">
                <a:solidFill>
                  <a:srgbClr val="0F4662"/>
                </a:solidFill>
                <a:latin typeface="Nazanin Light"/>
                <a:ea typeface="Nazanin Light"/>
                <a:cs typeface="Nazanin Light"/>
                <a:sym typeface="Nazanin Light"/>
                <a:rtl/>
              </a:rPr>
              <a:t> یکی از آزمون‌های پایش وضعیت روغن به‌ویژه در تجهیزات الکتریکی مثل ترانسفورماتورهای قدرت است.این آزمون مستقیماً به ارزیابی سلامت عایق سلولزی (کاغذ و پرس بورد) موجود در ترانسفورماتور می‌پردازد و شاخصی غیرمستقیم اما بسیار دقیق برای میزان تخریب عایق و عمر باقی‌مانده تجهیز محسوب می‌شود.</a:t>
            </a:r>
          </a:p>
          <a:p>
            <a:pPr algn="r" rtl="1">
              <a:lnSpc>
                <a:spcPts val="3359"/>
              </a:lnSpc>
            </a:pPr>
            <a:endParaRPr lang="ar-EG" sz="2400" dirty="0">
              <a:solidFill>
                <a:srgbClr val="0F4662"/>
              </a:solidFill>
              <a:latin typeface="Nazanin Light"/>
              <a:ea typeface="Nazanin Light"/>
              <a:cs typeface="Nazanin Light"/>
              <a:sym typeface="Nazanin Light"/>
              <a:rtl/>
            </a:endParaRPr>
          </a:p>
          <a:p>
            <a:pPr marL="518160" lvl="1" indent="-259080" algn="r" rtl="1">
              <a:lnSpc>
                <a:spcPts val="3359"/>
              </a:lnSpc>
              <a:buFont typeface="Arial"/>
              <a:buChar char="•"/>
            </a:pPr>
            <a:r>
              <a:rPr lang="ar-EG" sz="2400" b="1" dirty="0">
                <a:solidFill>
                  <a:srgbClr val="0F4662"/>
                </a:solidFill>
                <a:latin typeface="Nazanin Bold"/>
                <a:ea typeface="Nazanin Bold"/>
                <a:cs typeface="Nazanin Bold"/>
                <a:sym typeface="Nazanin Bold"/>
                <a:rtl/>
              </a:rPr>
              <a:t>آزمون فورفورال</a:t>
            </a:r>
            <a:r>
              <a:rPr lang="ar-EG" sz="2400" dirty="0">
                <a:solidFill>
                  <a:srgbClr val="0F4662"/>
                </a:solidFill>
                <a:latin typeface="Nazanin Light"/>
                <a:ea typeface="Nazanin Light"/>
                <a:cs typeface="Nazanin Light"/>
                <a:sym typeface="Nazanin Light"/>
                <a:rtl/>
              </a:rPr>
              <a:t>، روشی شیمیایی برای اندازه‌گیری میزان ترکیبات فورانیک حل‌شده در روغن عایق است که مستقیماً بیانگر سطح تخریب کاغذ سلولزی در تجهیزات الکتریکی می‌باشد.</a:t>
            </a:r>
          </a:p>
          <a:p>
            <a:pPr algn="r" rtl="1">
              <a:lnSpc>
                <a:spcPts val="3359"/>
              </a:lnSpc>
            </a:pPr>
            <a:endParaRPr lang="ar-EG" sz="2400" dirty="0">
              <a:solidFill>
                <a:srgbClr val="0F4662"/>
              </a:solidFill>
              <a:latin typeface="Nazanin Light"/>
              <a:ea typeface="Nazanin Light"/>
              <a:cs typeface="Nazanin Light"/>
              <a:sym typeface="Nazanin Light"/>
              <a:rtl/>
            </a:endParaRPr>
          </a:p>
          <a:p>
            <a:pPr algn="r" rtl="1">
              <a:lnSpc>
                <a:spcPts val="3359"/>
              </a:lnSpc>
            </a:pPr>
            <a:endParaRPr lang="ar-EG" sz="2400" dirty="0">
              <a:solidFill>
                <a:srgbClr val="0F4662"/>
              </a:solidFill>
              <a:latin typeface="Nazanin Light"/>
              <a:ea typeface="Nazanin Light"/>
              <a:cs typeface="Nazanin Light"/>
              <a:sym typeface="Nazanin Light"/>
              <a:rtl/>
            </a:endParaRPr>
          </a:p>
          <a:p>
            <a:pPr marL="518160" lvl="1" indent="-259080" algn="r" rtl="1">
              <a:lnSpc>
                <a:spcPts val="3359"/>
              </a:lnSpc>
              <a:spcBef>
                <a:spcPct val="0"/>
              </a:spcBef>
              <a:buFont typeface="Arial"/>
              <a:buChar char="•"/>
            </a:pPr>
            <a:r>
              <a:rPr lang="ar-EG" sz="2400" b="1" dirty="0">
                <a:solidFill>
                  <a:srgbClr val="0F4662"/>
                </a:solidFill>
                <a:latin typeface="Nazanin Bold"/>
                <a:ea typeface="Nazanin Bold"/>
                <a:cs typeface="Nazanin Bold"/>
                <a:sym typeface="Nazanin Bold"/>
                <a:rtl/>
              </a:rPr>
              <a:t>در روغن کارکرده</a:t>
            </a:r>
            <a:r>
              <a:rPr lang="ar-EG" sz="2400" dirty="0">
                <a:solidFill>
                  <a:srgbClr val="0F4662"/>
                </a:solidFill>
                <a:latin typeface="Nazanin Light"/>
                <a:ea typeface="Nazanin Light"/>
                <a:cs typeface="Nazanin Light"/>
                <a:sym typeface="Nazanin Light"/>
                <a:rtl/>
              </a:rPr>
              <a:t>، آزمون فورفورال شاخص اصلی تعیین وضعیت پیری کاغذ عایق، پیش‌بینی عمر باقی‌مانده ترانسفورماتور و تصمیم‌گیری درباره تعمیر یا جایگزینی آن است.</a:t>
            </a:r>
          </a:p>
          <a:p>
            <a:pPr marL="0" lvl="0" indent="0" algn="r" rtl="1">
              <a:lnSpc>
                <a:spcPts val="3359"/>
              </a:lnSpc>
              <a:spcBef>
                <a:spcPct val="0"/>
              </a:spcBef>
            </a:pPr>
            <a:endParaRPr lang="ar-EG" sz="2400" dirty="0">
              <a:solidFill>
                <a:srgbClr val="0F4662"/>
              </a:solidFill>
              <a:latin typeface="Nazanin Light"/>
              <a:ea typeface="Nazanin Light"/>
              <a:cs typeface="Nazanin Light"/>
              <a:sym typeface="Nazanin Light"/>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431885" y="8443905"/>
            <a:ext cx="1905000" cy="283369"/>
          </a:xfrm>
          <a:custGeom>
            <a:avLst/>
            <a:gdLst/>
            <a:ahLst/>
            <a:cxnLst/>
            <a:rect l="l" t="t" r="r" b="b"/>
            <a:pathLst>
              <a:path w="1905000" h="283369">
                <a:moveTo>
                  <a:pt x="0" y="0"/>
                </a:moveTo>
                <a:lnTo>
                  <a:pt x="1905000" y="0"/>
                </a:lnTo>
                <a:lnTo>
                  <a:pt x="1905000" y="283368"/>
                </a:lnTo>
                <a:lnTo>
                  <a:pt x="0" y="283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6045763" y="456050"/>
            <a:ext cx="11563748" cy="2325250"/>
          </a:xfrm>
          <a:prstGeom prst="rect">
            <a:avLst/>
          </a:prstGeom>
        </p:spPr>
        <p:txBody>
          <a:bodyPr lIns="0" tIns="0" rIns="0" bIns="0" rtlCol="0" anchor="t">
            <a:spAutoFit/>
          </a:bodyPr>
          <a:lstStyle/>
          <a:p>
            <a:pPr algn="r" rtl="1">
              <a:lnSpc>
                <a:spcPts val="7280"/>
              </a:lnSpc>
            </a:pPr>
            <a:r>
              <a:rPr lang="ar-EG" sz="5200" b="1" dirty="0">
                <a:solidFill>
                  <a:srgbClr val="0F4662"/>
                </a:solidFill>
                <a:latin typeface="Nazanin Bold"/>
                <a:ea typeface="Nazanin Bold"/>
                <a:cs typeface="Nazanin Bold"/>
                <a:sym typeface="Nazanin Bold"/>
                <a:rtl/>
              </a:rPr>
              <a:t>تجهیزات حیاتی نیازمند روانکاری</a:t>
            </a:r>
          </a:p>
          <a:p>
            <a:pPr marL="0" lvl="0" indent="0" algn="r" rtl="1">
              <a:lnSpc>
                <a:spcPts val="7280"/>
              </a:lnSpc>
              <a:spcBef>
                <a:spcPct val="0"/>
              </a:spcBef>
            </a:pPr>
            <a:endParaRPr lang="ar-EG" sz="5200" b="1" dirty="0">
              <a:solidFill>
                <a:srgbClr val="0F4662"/>
              </a:solidFill>
              <a:latin typeface="Nazanin Bold"/>
              <a:ea typeface="Nazanin Bold"/>
              <a:cs typeface="Nazanin Bold"/>
              <a:sym typeface="Nazanin Bold"/>
              <a:rtl/>
            </a:endParaRPr>
          </a:p>
        </p:txBody>
      </p:sp>
      <p:sp>
        <p:nvSpPr>
          <p:cNvPr id="7" name="TextBox 7"/>
          <p:cNvSpPr txBox="1"/>
          <p:nvPr/>
        </p:nvSpPr>
        <p:spPr>
          <a:xfrm>
            <a:off x="3919248" y="1678527"/>
            <a:ext cx="13035742" cy="7634430"/>
          </a:xfrm>
          <a:prstGeom prst="rect">
            <a:avLst/>
          </a:prstGeom>
        </p:spPr>
        <p:txBody>
          <a:bodyPr lIns="0" tIns="0" rIns="0" bIns="0" rtlCol="0" anchor="t">
            <a:spAutoFit/>
          </a:bodyPr>
          <a:lstStyle/>
          <a:p>
            <a:pPr marL="592752" lvl="1" indent="-296376" algn="just" rtl="1">
              <a:lnSpc>
                <a:spcPts val="4667"/>
              </a:lnSpc>
              <a:buFont typeface="Arial"/>
              <a:buChar char="•"/>
            </a:pPr>
            <a:r>
              <a:rPr lang="ar-EG" sz="2745" b="1" dirty="0">
                <a:solidFill>
                  <a:srgbClr val="0F4662"/>
                </a:solidFill>
                <a:latin typeface="Nazanin Bold"/>
                <a:ea typeface="Nazanin Bold"/>
                <a:cs typeface="Nazanin Bold"/>
                <a:sym typeface="Nazanin Bold"/>
                <a:rtl/>
              </a:rPr>
              <a:t>یاتاقان‌ها</a:t>
            </a:r>
          </a:p>
          <a:p>
            <a:pPr algn="just" rtl="1">
              <a:lnSpc>
                <a:spcPts val="3739"/>
              </a:lnSpc>
            </a:pPr>
            <a:r>
              <a:rPr lang="ar-EG" sz="2199" dirty="0">
                <a:solidFill>
                  <a:srgbClr val="0F4662"/>
                </a:solidFill>
                <a:latin typeface="Nazanin Light"/>
                <a:ea typeface="Nazanin Light"/>
                <a:cs typeface="Nazanin Light"/>
                <a:sym typeface="Nazanin Light"/>
                <a:rtl/>
              </a:rPr>
              <a:t>جلوگیری از تماس فلز با فلز، داغ شدن، گریپاژ و توقف کامل تجهیز</a:t>
            </a:r>
          </a:p>
          <a:p>
            <a:pPr marL="592752" lvl="1" indent="-296376" algn="just" rtl="1">
              <a:lnSpc>
                <a:spcPts val="4667"/>
              </a:lnSpc>
              <a:buFont typeface="Arial"/>
              <a:buChar char="•"/>
            </a:pPr>
            <a:r>
              <a:rPr lang="ar-EG" sz="2745" b="1" dirty="0">
                <a:solidFill>
                  <a:srgbClr val="0F4662"/>
                </a:solidFill>
                <a:latin typeface="Nazanin Bold"/>
                <a:ea typeface="Nazanin Bold"/>
                <a:cs typeface="Nazanin Bold"/>
                <a:sym typeface="Nazanin Bold"/>
                <a:rtl/>
              </a:rPr>
              <a:t>چرخ‌دنده‌ها</a:t>
            </a:r>
          </a:p>
          <a:p>
            <a:pPr algn="just" rtl="1">
              <a:lnSpc>
                <a:spcPts val="3739"/>
              </a:lnSpc>
            </a:pPr>
            <a:r>
              <a:rPr lang="ar-EG" sz="2199" dirty="0">
                <a:solidFill>
                  <a:srgbClr val="0F4662"/>
                </a:solidFill>
                <a:latin typeface="Nazanin Light"/>
                <a:ea typeface="Nazanin Light"/>
                <a:cs typeface="Nazanin Light"/>
                <a:sym typeface="Nazanin Light"/>
                <a:rtl/>
              </a:rPr>
              <a:t> کاهش سایش دندانه‌ها و افزایش راندمان انتقال نیرو</a:t>
            </a:r>
          </a:p>
          <a:p>
            <a:pPr marL="592752" lvl="1" indent="-296376" algn="just" rtl="1">
              <a:lnSpc>
                <a:spcPts val="4667"/>
              </a:lnSpc>
              <a:buFont typeface="Arial"/>
              <a:buChar char="•"/>
            </a:pPr>
            <a:r>
              <a:rPr lang="ar-EG" sz="2745" b="1" dirty="0">
                <a:solidFill>
                  <a:srgbClr val="0F4662"/>
                </a:solidFill>
                <a:latin typeface="Nazanin Bold"/>
                <a:ea typeface="Nazanin Bold"/>
                <a:cs typeface="Nazanin Bold"/>
                <a:sym typeface="Nazanin Bold"/>
                <a:rtl/>
              </a:rPr>
              <a:t>کمپرسورها </a:t>
            </a:r>
          </a:p>
          <a:p>
            <a:pPr algn="just" rtl="1">
              <a:lnSpc>
                <a:spcPts val="3739"/>
              </a:lnSpc>
            </a:pPr>
            <a:r>
              <a:rPr lang="ar-EG" sz="2199" dirty="0">
                <a:solidFill>
                  <a:srgbClr val="0F4662"/>
                </a:solidFill>
                <a:latin typeface="Nazanin Light"/>
                <a:ea typeface="Nazanin Light"/>
                <a:cs typeface="Nazanin Light"/>
                <a:sym typeface="Nazanin Light"/>
                <a:rtl/>
              </a:rPr>
              <a:t>روانکاری، خنک‌کاری، آب‌بندی و حتی پاک‌کنندگی </a:t>
            </a:r>
          </a:p>
          <a:p>
            <a:pPr marL="592752" lvl="1" indent="-296376" algn="just" rtl="1">
              <a:lnSpc>
                <a:spcPts val="4667"/>
              </a:lnSpc>
              <a:buFont typeface="Arial"/>
              <a:buChar char="•"/>
            </a:pPr>
            <a:r>
              <a:rPr lang="ar-EG" sz="2745" b="1" dirty="0">
                <a:solidFill>
                  <a:srgbClr val="0F4662"/>
                </a:solidFill>
                <a:latin typeface="Nazanin Bold"/>
                <a:ea typeface="Nazanin Bold"/>
                <a:cs typeface="Nazanin Bold"/>
                <a:sym typeface="Nazanin Bold"/>
                <a:rtl/>
              </a:rPr>
              <a:t>پمپ‌ها </a:t>
            </a:r>
          </a:p>
          <a:p>
            <a:pPr algn="just" rtl="1">
              <a:lnSpc>
                <a:spcPts val="3739"/>
              </a:lnSpc>
            </a:pPr>
            <a:r>
              <a:rPr lang="ar-EG" sz="2199" dirty="0">
                <a:solidFill>
                  <a:srgbClr val="0F4662"/>
                </a:solidFill>
                <a:latin typeface="Nazanin Light"/>
                <a:ea typeface="Nazanin Light"/>
                <a:cs typeface="Nazanin Light"/>
                <a:sym typeface="Nazanin Light"/>
                <a:rtl/>
              </a:rPr>
              <a:t>محافظت از یاتاقان‌ها و آب‌بند مکانیکی </a:t>
            </a:r>
          </a:p>
          <a:p>
            <a:pPr marL="592752" lvl="1" indent="-296376" algn="just" rtl="1">
              <a:lnSpc>
                <a:spcPts val="4667"/>
              </a:lnSpc>
              <a:buFont typeface="Arial"/>
              <a:buChar char="•"/>
            </a:pPr>
            <a:r>
              <a:rPr lang="ar-EG" sz="2745" dirty="0">
                <a:solidFill>
                  <a:srgbClr val="0F4662"/>
                </a:solidFill>
                <a:latin typeface="Nazanin Light"/>
                <a:ea typeface="Nazanin Light"/>
                <a:cs typeface="Nazanin Light"/>
                <a:sym typeface="Nazanin Light"/>
                <a:rtl/>
              </a:rPr>
              <a:t> </a:t>
            </a:r>
            <a:r>
              <a:rPr lang="ar-EG" sz="2745" b="1" dirty="0">
                <a:solidFill>
                  <a:srgbClr val="0F4662"/>
                </a:solidFill>
                <a:latin typeface="Nazanin Bold"/>
                <a:ea typeface="Nazanin Bold"/>
                <a:cs typeface="Nazanin Bold"/>
                <a:sym typeface="Nazanin Bold"/>
                <a:rtl/>
              </a:rPr>
              <a:t>توربین‌ها</a:t>
            </a:r>
          </a:p>
          <a:p>
            <a:pPr algn="just" rtl="1">
              <a:lnSpc>
                <a:spcPts val="3739"/>
              </a:lnSpc>
            </a:pPr>
            <a:r>
              <a:rPr lang="ar-EG" sz="2199" dirty="0">
                <a:solidFill>
                  <a:srgbClr val="0F4662"/>
                </a:solidFill>
                <a:latin typeface="Nazanin Light"/>
                <a:ea typeface="Nazanin Light"/>
                <a:cs typeface="Nazanin Light"/>
                <a:sym typeface="Nazanin Light"/>
                <a:rtl/>
              </a:rPr>
              <a:t>روانکاری، خنک‌کاری و انتقال آلودگی </a:t>
            </a:r>
          </a:p>
          <a:p>
            <a:pPr marL="592752" lvl="1" indent="-296376" algn="just" rtl="1">
              <a:lnSpc>
                <a:spcPts val="4667"/>
              </a:lnSpc>
              <a:buFont typeface="Arial"/>
              <a:buChar char="•"/>
            </a:pPr>
            <a:r>
              <a:rPr lang="ar-EG" sz="2745" b="1" dirty="0">
                <a:solidFill>
                  <a:srgbClr val="0F4662"/>
                </a:solidFill>
                <a:latin typeface="Nazanin Bold"/>
                <a:ea typeface="Nazanin Bold"/>
                <a:cs typeface="Nazanin Bold"/>
                <a:sym typeface="Nazanin Bold"/>
                <a:rtl/>
              </a:rPr>
              <a:t>سیستم‌های هیدرولیک </a:t>
            </a:r>
          </a:p>
          <a:p>
            <a:pPr algn="just" rtl="1">
              <a:lnSpc>
                <a:spcPts val="3739"/>
              </a:lnSpc>
            </a:pPr>
            <a:r>
              <a:rPr lang="ar-EG" sz="2199" dirty="0">
                <a:solidFill>
                  <a:srgbClr val="0F4662"/>
                </a:solidFill>
                <a:latin typeface="Nazanin Light"/>
                <a:ea typeface="Nazanin Light"/>
                <a:cs typeface="Nazanin Light"/>
                <a:sym typeface="Nazanin Light"/>
                <a:rtl/>
              </a:rPr>
              <a:t>روانکاری،کاهش اصطکاک، انتقال نیرو </a:t>
            </a:r>
          </a:p>
          <a:p>
            <a:pPr marL="592752" lvl="1" indent="-296376" algn="just" rtl="1">
              <a:lnSpc>
                <a:spcPts val="4667"/>
              </a:lnSpc>
              <a:buFont typeface="Arial"/>
              <a:buChar char="•"/>
            </a:pPr>
            <a:r>
              <a:rPr lang="ar-EG" sz="2745" b="1" dirty="0">
                <a:solidFill>
                  <a:srgbClr val="0F4662"/>
                </a:solidFill>
                <a:latin typeface="Nazanin Bold"/>
                <a:ea typeface="Nazanin Bold"/>
                <a:cs typeface="Nazanin Bold"/>
                <a:sym typeface="Nazanin Bold"/>
                <a:rtl/>
              </a:rPr>
              <a:t>موتورهای احتراقی</a:t>
            </a:r>
          </a:p>
          <a:p>
            <a:pPr marL="237489" lvl="1" algn="just" rtl="1">
              <a:lnSpc>
                <a:spcPts val="3739"/>
              </a:lnSpc>
            </a:pPr>
            <a:r>
              <a:rPr lang="ar-EG" sz="2199" dirty="0">
                <a:solidFill>
                  <a:srgbClr val="0F4662"/>
                </a:solidFill>
                <a:latin typeface="Nazanin Light"/>
                <a:ea typeface="Nazanin Light"/>
                <a:cs typeface="Nazanin Light"/>
                <a:sym typeface="Nazanin Light"/>
                <a:rtl/>
              </a:rPr>
              <a:t>کاهش اصطکاک، خنک‌کاری، آب‌بندی، تمیزکاری و محافظت از قطعات</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4" name="Group 4"/>
          <p:cNvGrpSpPr/>
          <p:nvPr/>
        </p:nvGrpSpPr>
        <p:grpSpPr>
          <a:xfrm>
            <a:off x="8449761" y="0"/>
            <a:ext cx="9838239" cy="10287000"/>
            <a:chOff x="0" y="0"/>
            <a:chExt cx="2591141" cy="2709333"/>
          </a:xfrm>
        </p:grpSpPr>
        <p:sp>
          <p:nvSpPr>
            <p:cNvPr id="5" name="Freeform 5"/>
            <p:cNvSpPr/>
            <p:nvPr/>
          </p:nvSpPr>
          <p:spPr>
            <a:xfrm>
              <a:off x="0" y="0"/>
              <a:ext cx="2591141" cy="2709333"/>
            </a:xfrm>
            <a:custGeom>
              <a:avLst/>
              <a:gdLst/>
              <a:ahLst/>
              <a:cxnLst/>
              <a:rect l="l" t="t" r="r" b="b"/>
              <a:pathLst>
                <a:path w="2591141" h="2709333">
                  <a:moveTo>
                    <a:pt x="0" y="0"/>
                  </a:moveTo>
                  <a:lnTo>
                    <a:pt x="2591141" y="0"/>
                  </a:lnTo>
                  <a:lnTo>
                    <a:pt x="2591141" y="2709333"/>
                  </a:lnTo>
                  <a:lnTo>
                    <a:pt x="0" y="2709333"/>
                  </a:lnTo>
                  <a:close/>
                </a:path>
              </a:pathLst>
            </a:custGeom>
            <a:solidFill>
              <a:srgbClr val="DBE5EA"/>
            </a:solidFill>
          </p:spPr>
        </p:sp>
        <p:sp>
          <p:nvSpPr>
            <p:cNvPr id="6" name="TextBox 6"/>
            <p:cNvSpPr txBox="1"/>
            <p:nvPr/>
          </p:nvSpPr>
          <p:spPr>
            <a:xfrm>
              <a:off x="0" y="-123825"/>
              <a:ext cx="2591141" cy="2833158"/>
            </a:xfrm>
            <a:prstGeom prst="rect">
              <a:avLst/>
            </a:prstGeom>
          </p:spPr>
          <p:txBody>
            <a:bodyPr lIns="50800" tIns="50800" rIns="50800" bIns="50800" rtlCol="0" anchor="ctr"/>
            <a:lstStyle/>
            <a:p>
              <a:pPr algn="ctr">
                <a:lnSpc>
                  <a:spcPts val="4079"/>
                </a:lnSpc>
              </a:pPr>
              <a:endParaRPr/>
            </a:p>
          </p:txBody>
        </p:sp>
      </p:grpSp>
      <p:sp>
        <p:nvSpPr>
          <p:cNvPr id="7" name="TextBox 7"/>
          <p:cNvSpPr txBox="1"/>
          <p:nvPr/>
        </p:nvSpPr>
        <p:spPr>
          <a:xfrm>
            <a:off x="-2276036" y="4525675"/>
            <a:ext cx="9480749" cy="1235649"/>
          </a:xfrm>
          <a:prstGeom prst="rect">
            <a:avLst/>
          </a:prstGeom>
        </p:spPr>
        <p:txBody>
          <a:bodyPr lIns="0" tIns="0" rIns="0" bIns="0" rtlCol="0" anchor="t">
            <a:spAutoFit/>
          </a:bodyPr>
          <a:lstStyle/>
          <a:p>
            <a:pPr marL="0" lvl="0" indent="0" algn="just" rtl="1">
              <a:lnSpc>
                <a:spcPts val="6440"/>
              </a:lnSpc>
              <a:spcBef>
                <a:spcPct val="0"/>
              </a:spcBef>
            </a:pPr>
            <a:r>
              <a:rPr lang="ar-EG" sz="4600" b="1" dirty="0">
                <a:solidFill>
                  <a:srgbClr val="0F4662"/>
                </a:solidFill>
                <a:latin typeface="Nazanin Bold"/>
                <a:ea typeface="Nazanin Bold"/>
                <a:cs typeface="Nazanin Bold"/>
                <a:sym typeface="Nazanin Bold"/>
                <a:rtl/>
              </a:rPr>
              <a:t>خلاصه فصل سوم</a:t>
            </a:r>
          </a:p>
        </p:txBody>
      </p:sp>
      <p:sp>
        <p:nvSpPr>
          <p:cNvPr id="8" name="TextBox 8"/>
          <p:cNvSpPr txBox="1"/>
          <p:nvPr/>
        </p:nvSpPr>
        <p:spPr>
          <a:xfrm>
            <a:off x="8562753" y="2440045"/>
            <a:ext cx="9352916" cy="4171831"/>
          </a:xfrm>
          <a:prstGeom prst="rect">
            <a:avLst/>
          </a:prstGeom>
        </p:spPr>
        <p:txBody>
          <a:bodyPr lIns="0" tIns="0" rIns="0" bIns="0" rtlCol="0" anchor="t">
            <a:spAutoFit/>
          </a:bodyPr>
          <a:lstStyle/>
          <a:p>
            <a:pPr algn="r" rtl="1">
              <a:lnSpc>
                <a:spcPts val="3910"/>
              </a:lnSpc>
            </a:pPr>
            <a:r>
              <a:rPr lang="ar-EG" sz="2300">
                <a:solidFill>
                  <a:srgbClr val="0F4662"/>
                </a:solidFill>
                <a:latin typeface="Nazanin Light"/>
                <a:ea typeface="Nazanin Light"/>
                <a:cs typeface="Nazanin Light"/>
                <a:sym typeface="Nazanin Light"/>
                <a:rtl/>
              </a:rPr>
              <a:t>آزمون‌های آنالیز روغن به ما کمک می‌کنند تا: </a:t>
            </a:r>
          </a:p>
          <a:p>
            <a:pPr algn="r" rtl="1">
              <a:lnSpc>
                <a:spcPts val="3910"/>
              </a:lnSpc>
            </a:pPr>
            <a:endParaRPr lang="ar-EG" sz="2300">
              <a:solidFill>
                <a:srgbClr val="0F4662"/>
              </a:solidFill>
              <a:latin typeface="Nazanin Light"/>
              <a:ea typeface="Nazanin Light"/>
              <a:cs typeface="Nazanin Light"/>
              <a:sym typeface="Nazanin Light"/>
              <a:rtl/>
            </a:endParaRP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سایش تجهیزات را رصد کنیم (</a:t>
            </a:r>
            <a:r>
              <a:rPr lang="en-US" sz="2799">
                <a:solidFill>
                  <a:srgbClr val="0F4662"/>
                </a:solidFill>
                <a:latin typeface="Nazanin Light"/>
                <a:ea typeface="Nazanin Light"/>
                <a:cs typeface="Nazanin Light"/>
                <a:sym typeface="Nazanin Light"/>
              </a:rPr>
              <a:t>ICP, PQ</a:t>
            </a:r>
            <a:r>
              <a:rPr lang="ar-EG" sz="2799">
                <a:solidFill>
                  <a:srgbClr val="0F4662"/>
                </a:solidFill>
                <a:latin typeface="Nazanin Light"/>
                <a:ea typeface="Nazanin Light"/>
                <a:cs typeface="Nazanin Light"/>
                <a:sym typeface="Nazanin Light"/>
                <a:rtl/>
              </a:rPr>
              <a:t>).</a:t>
            </a: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سلامت روغن را ارزیابی کنیم (</a:t>
            </a:r>
            <a:r>
              <a:rPr lang="en-US" sz="2799">
                <a:solidFill>
                  <a:srgbClr val="0F4662"/>
                </a:solidFill>
                <a:latin typeface="Nazanin Light"/>
                <a:ea typeface="Nazanin Light"/>
                <a:cs typeface="Nazanin Light"/>
                <a:sym typeface="Nazanin Light"/>
              </a:rPr>
              <a:t>Viscosity, TAN, RBOT</a:t>
            </a:r>
            <a:r>
              <a:rPr lang="ar-EG" sz="2799">
                <a:solidFill>
                  <a:srgbClr val="0F4662"/>
                </a:solidFill>
                <a:latin typeface="Nazanin Light"/>
                <a:ea typeface="Nazanin Light"/>
                <a:cs typeface="Nazanin Light"/>
                <a:sym typeface="Nazanin Light"/>
                <a:rtl/>
              </a:rPr>
              <a:t>).</a:t>
            </a: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آلودگی‌ها را شناسایی کنیم (</a:t>
            </a:r>
            <a:r>
              <a:rPr lang="en-US" sz="2799">
                <a:solidFill>
                  <a:srgbClr val="0F4662"/>
                </a:solidFill>
                <a:latin typeface="Nazanin Light"/>
                <a:ea typeface="Nazanin Light"/>
                <a:cs typeface="Nazanin Light"/>
                <a:sym typeface="Nazanin Light"/>
              </a:rPr>
              <a:t>PC, Water Content</a:t>
            </a:r>
            <a:r>
              <a:rPr lang="ar-EG" sz="2799">
                <a:solidFill>
                  <a:srgbClr val="0F4662"/>
                </a:solidFill>
                <a:latin typeface="Nazanin Light"/>
                <a:ea typeface="Nazanin Light"/>
                <a:cs typeface="Nazanin Light"/>
                <a:sym typeface="Nazanin Light"/>
                <a:rtl/>
              </a:rPr>
              <a:t>).</a:t>
            </a:r>
          </a:p>
          <a:p>
            <a:pPr marL="604518" lvl="1" indent="-302259" algn="r" rtl="1">
              <a:lnSpc>
                <a:spcPts val="4759"/>
              </a:lnSpc>
              <a:buFont typeface="Arial"/>
              <a:buChar char="•"/>
            </a:pPr>
            <a:r>
              <a:rPr lang="ar-EG" sz="2799">
                <a:solidFill>
                  <a:srgbClr val="0F4662"/>
                </a:solidFill>
                <a:latin typeface="Nazanin Light"/>
                <a:ea typeface="Nazanin Light"/>
                <a:cs typeface="Nazanin Light"/>
                <a:sym typeface="Nazanin Light"/>
                <a:rtl/>
              </a:rPr>
              <a:t>انتخاب آزمایش به نوع تجهیز و ریسک‌های موجود بستگی دارد.</a:t>
            </a:r>
          </a:p>
          <a:p>
            <a:pPr algn="r" rtl="1">
              <a:lnSpc>
                <a:spcPts val="4759"/>
              </a:lnSpc>
            </a:pPr>
            <a:endParaRPr lang="ar-EG" sz="2799">
              <a:solidFill>
                <a:srgbClr val="0F4662"/>
              </a:solidFill>
              <a:latin typeface="Nazanin Light"/>
              <a:ea typeface="Nazanin Light"/>
              <a:cs typeface="Nazanin Light"/>
              <a:sym typeface="Nazanin Light"/>
              <a:rtl/>
            </a:endParaRPr>
          </a:p>
        </p:txBody>
      </p:sp>
      <p:sp>
        <p:nvSpPr>
          <p:cNvPr id="10" name="AutoShape 10"/>
          <p:cNvSpPr/>
          <p:nvPr/>
        </p:nvSpPr>
        <p:spPr>
          <a:xfrm>
            <a:off x="10767060" y="1028700"/>
            <a:ext cx="6492240" cy="0"/>
          </a:xfrm>
          <a:prstGeom prst="line">
            <a:avLst/>
          </a:prstGeom>
          <a:ln w="76200" cap="flat">
            <a:solidFill>
              <a:srgbClr val="0F4662"/>
            </a:solidFill>
            <a:prstDash val="solid"/>
            <a:headEnd type="none" w="sm" len="sm"/>
            <a:tailEnd type="none" w="sm" len="sm"/>
          </a:ln>
        </p:spPr>
      </p:sp>
      <p:sp>
        <p:nvSpPr>
          <p:cNvPr id="11" name="AutoShape 11"/>
          <p:cNvSpPr/>
          <p:nvPr/>
        </p:nvSpPr>
        <p:spPr>
          <a:xfrm>
            <a:off x="10767060" y="9703423"/>
            <a:ext cx="6492240" cy="0"/>
          </a:xfrm>
          <a:prstGeom prst="line">
            <a:avLst/>
          </a:prstGeom>
          <a:ln w="76200" cap="flat">
            <a:solidFill>
              <a:srgbClr val="0F4662"/>
            </a:solidFill>
            <a:prstDash val="solid"/>
            <a:headEnd type="none" w="sm" len="sm"/>
            <a:tailEnd type="none" w="sm" len="sm"/>
          </a:ln>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6635340" y="856924"/>
            <a:ext cx="5017320" cy="1661738"/>
          </a:xfrm>
          <a:prstGeom prst="rect">
            <a:avLst/>
          </a:prstGeom>
        </p:spPr>
        <p:txBody>
          <a:bodyPr lIns="0" tIns="0" rIns="0" bIns="0" rtlCol="0" anchor="t">
            <a:spAutoFit/>
          </a:bodyPr>
          <a:lstStyle/>
          <a:p>
            <a:pPr marL="0" lvl="0" indent="0" algn="ctr" rtl="1">
              <a:lnSpc>
                <a:spcPts val="8679"/>
              </a:lnSpc>
              <a:spcBef>
                <a:spcPct val="0"/>
              </a:spcBef>
            </a:pPr>
            <a:r>
              <a:rPr lang="ar-EG" sz="6199" b="1">
                <a:solidFill>
                  <a:srgbClr val="0F4662"/>
                </a:solidFill>
                <a:latin typeface="Nazanin Bold"/>
                <a:ea typeface="Nazanin Bold"/>
                <a:cs typeface="Nazanin Bold"/>
                <a:sym typeface="Nazanin Bold"/>
                <a:rtl/>
              </a:rPr>
              <a:t>فصل چهارم</a:t>
            </a:r>
          </a:p>
        </p:txBody>
      </p:sp>
      <p:sp>
        <p:nvSpPr>
          <p:cNvPr id="6" name="TextBox 6"/>
          <p:cNvSpPr txBox="1"/>
          <p:nvPr/>
        </p:nvSpPr>
        <p:spPr>
          <a:xfrm>
            <a:off x="2689689" y="4726938"/>
            <a:ext cx="12908623" cy="1183582"/>
          </a:xfrm>
          <a:prstGeom prst="rect">
            <a:avLst/>
          </a:prstGeom>
        </p:spPr>
        <p:txBody>
          <a:bodyPr lIns="0" tIns="0" rIns="0" bIns="0" rtlCol="0" anchor="t">
            <a:spAutoFit/>
          </a:bodyPr>
          <a:lstStyle/>
          <a:p>
            <a:pPr marL="0" lvl="0" indent="0" algn="ctr" rtl="1">
              <a:lnSpc>
                <a:spcPts val="6159"/>
              </a:lnSpc>
              <a:spcBef>
                <a:spcPct val="0"/>
              </a:spcBef>
            </a:pPr>
            <a:r>
              <a:rPr lang="ar-EG" sz="4399">
                <a:solidFill>
                  <a:srgbClr val="0F4662"/>
                </a:solidFill>
                <a:latin typeface="Nazanin Light"/>
                <a:ea typeface="Nazanin Light"/>
                <a:cs typeface="Nazanin Light"/>
                <a:sym typeface="Nazanin Light"/>
                <a:rtl/>
              </a:rPr>
              <a:t>آزمون‌های آنالیز روغن</a:t>
            </a:r>
          </a:p>
        </p:txBody>
      </p:sp>
      <p:sp>
        <p:nvSpPr>
          <p:cNvPr id="7" name="TextBox 7"/>
          <p:cNvSpPr txBox="1"/>
          <p:nvPr/>
        </p:nvSpPr>
        <p:spPr>
          <a:xfrm>
            <a:off x="4733524" y="6044063"/>
            <a:ext cx="8820952" cy="1747977"/>
          </a:xfrm>
          <a:prstGeom prst="rect">
            <a:avLst/>
          </a:prstGeom>
        </p:spPr>
        <p:txBody>
          <a:bodyPr lIns="0" tIns="0" rIns="0" bIns="0" rtlCol="0" anchor="t">
            <a:spAutoFit/>
          </a:bodyPr>
          <a:lstStyle/>
          <a:p>
            <a:pPr algn="ctr" rtl="1">
              <a:lnSpc>
                <a:spcPts val="3919"/>
              </a:lnSpc>
            </a:pPr>
            <a:r>
              <a:rPr lang="ar-EG" sz="2799">
                <a:solidFill>
                  <a:srgbClr val="0F4662"/>
                </a:solidFill>
                <a:latin typeface="Nazanin Light"/>
                <a:ea typeface="Nazanin Light"/>
                <a:cs typeface="Nazanin Light"/>
                <a:sym typeface="Nazanin Light"/>
                <a:rtl/>
              </a:rPr>
              <a:t>معرفی تجهیزات و مواد مورد نیاز برای آزمایش‌های روغن </a:t>
            </a:r>
          </a:p>
          <a:p>
            <a:pPr algn="ctr" rtl="1">
              <a:lnSpc>
                <a:spcPts val="3919"/>
              </a:lnSpc>
            </a:pPr>
            <a:r>
              <a:rPr lang="ar-EG" sz="2799">
                <a:solidFill>
                  <a:srgbClr val="0F4662"/>
                </a:solidFill>
                <a:latin typeface="Nazanin Light"/>
                <a:ea typeface="Nazanin Light"/>
                <a:cs typeface="Nazanin Light"/>
                <a:sym typeface="Nazanin Light"/>
                <a:rtl/>
              </a:rPr>
              <a:t>دستور العمل انجام هر آزمون</a:t>
            </a:r>
          </a:p>
          <a:p>
            <a:pPr algn="ctr" rtl="1">
              <a:lnSpc>
                <a:spcPts val="3919"/>
              </a:lnSpc>
              <a:spcBef>
                <a:spcPct val="0"/>
              </a:spcBef>
            </a:pPr>
            <a:r>
              <a:rPr lang="ar-EG" sz="2799">
                <a:solidFill>
                  <a:srgbClr val="0F4662"/>
                </a:solidFill>
                <a:latin typeface="Nazanin Light"/>
                <a:ea typeface="Nazanin Light"/>
                <a:cs typeface="Nazanin Light"/>
                <a:sym typeface="Nazanin Light"/>
                <a:rtl/>
              </a:rPr>
              <a:t>نکات کلیدی در انجام آزمون‌ها</a:t>
            </a:r>
          </a:p>
        </p:txBody>
      </p:sp>
      <p:sp>
        <p:nvSpPr>
          <p:cNvPr id="8" name="AutoShape 8"/>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9" name="Freeform 9"/>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571500"/>
            <a:ext cx="16234916" cy="2856984"/>
          </a:xfrm>
          <a:prstGeom prst="rect">
            <a:avLst/>
          </a:prstGeom>
        </p:spPr>
        <p:txBody>
          <a:bodyPr lIns="0" tIns="0" rIns="0" bIns="0" rtlCol="0" anchor="t">
            <a:spAutoFit/>
          </a:bodyPr>
          <a:lstStyle/>
          <a:p>
            <a:pPr algn="r" rtl="1">
              <a:lnSpc>
                <a:spcPts val="8959"/>
              </a:lnSpc>
            </a:pPr>
            <a:r>
              <a:rPr lang="ar-EG" sz="6399" b="1" dirty="0">
                <a:solidFill>
                  <a:srgbClr val="0F4662"/>
                </a:solidFill>
                <a:latin typeface="Nazanin Bold"/>
                <a:ea typeface="Nazanin Bold"/>
                <a:cs typeface="Nazanin Bold"/>
                <a:sym typeface="Nazanin Bold"/>
                <a:rtl/>
              </a:rPr>
              <a:t>ویسکوزیته کینماتیک </a:t>
            </a:r>
            <a:r>
              <a:rPr lang="en-US" sz="6399" b="1" dirty="0">
                <a:solidFill>
                  <a:srgbClr val="0F4662"/>
                </a:solidFill>
                <a:latin typeface="Nazanin Bold"/>
                <a:ea typeface="Nazanin Bold"/>
                <a:cs typeface="Nazanin Bold"/>
                <a:sym typeface="Nazanin Bold"/>
              </a:rPr>
              <a:t>ASTM D445</a:t>
            </a:r>
          </a:p>
          <a:p>
            <a:pPr marL="0" lvl="0" indent="0" algn="ctr" rtl="1">
              <a:lnSpc>
                <a:spcPts val="8959"/>
              </a:lnSpc>
              <a:spcBef>
                <a:spcPct val="0"/>
              </a:spcBef>
            </a:pPr>
            <a:endParaRPr lang="en-US" sz="6399" b="1" dirty="0">
              <a:solidFill>
                <a:srgbClr val="0F4662"/>
              </a:solidFill>
              <a:latin typeface="Nazanin Bold"/>
              <a:ea typeface="Nazanin Bold"/>
              <a:cs typeface="Nazanin Bold"/>
              <a:sym typeface="Nazanin Bold"/>
            </a:endParaRPr>
          </a:p>
        </p:txBody>
      </p:sp>
      <p:sp>
        <p:nvSpPr>
          <p:cNvPr id="4" name="TextBox 4"/>
          <p:cNvSpPr txBox="1"/>
          <p:nvPr/>
        </p:nvSpPr>
        <p:spPr>
          <a:xfrm>
            <a:off x="1999500" y="2332743"/>
            <a:ext cx="14289001" cy="4873129"/>
          </a:xfrm>
          <a:prstGeom prst="rect">
            <a:avLst/>
          </a:prstGeom>
        </p:spPr>
        <p:txBody>
          <a:bodyPr lIns="0" tIns="0" rIns="0" bIns="0" rtlCol="0" anchor="t">
            <a:spAutoFit/>
          </a:bodyPr>
          <a:lstStyle/>
          <a:p>
            <a:pPr algn="r" rtl="1">
              <a:lnSpc>
                <a:spcPts val="5739"/>
              </a:lnSpc>
            </a:pPr>
            <a:r>
              <a:rPr lang="ar-EG" sz="4099" b="1" dirty="0">
                <a:solidFill>
                  <a:srgbClr val="0F4662"/>
                </a:solidFill>
                <a:latin typeface="Nazanin Bold"/>
                <a:ea typeface="Nazanin Bold"/>
                <a:cs typeface="Nazanin Bold"/>
                <a:sym typeface="Nazanin Bold"/>
                <a:rtl/>
              </a:rPr>
              <a:t>مواد و تجهیزات</a:t>
            </a:r>
          </a:p>
          <a:p>
            <a:pPr algn="r" rtl="1">
              <a:lnSpc>
                <a:spcPts val="5739"/>
              </a:lnSpc>
            </a:pPr>
            <a:endParaRPr lang="ar-EG" sz="4099" b="1" dirty="0">
              <a:solidFill>
                <a:srgbClr val="0F4662"/>
              </a:solidFill>
              <a:latin typeface="Nazanin Bold"/>
              <a:ea typeface="Nazanin Bold"/>
              <a:cs typeface="Nazanin Bold"/>
              <a:sym typeface="Nazanin Bold"/>
              <a:rtl/>
            </a:endParaRPr>
          </a:p>
          <a:p>
            <a:pPr marL="582928" lvl="1" indent="-291464" algn="r" rtl="1">
              <a:lnSpc>
                <a:spcPts val="3779"/>
              </a:lnSpc>
              <a:buFont typeface="Arial"/>
              <a:buChar char="•"/>
            </a:pPr>
            <a:r>
              <a:rPr lang="ar-EG" sz="2699" dirty="0">
                <a:solidFill>
                  <a:srgbClr val="0F4662"/>
                </a:solidFill>
                <a:latin typeface="Nazanin Light"/>
                <a:ea typeface="Nazanin Light"/>
                <a:cs typeface="Nazanin Light"/>
                <a:sym typeface="Nazanin Light"/>
                <a:rtl/>
              </a:rPr>
              <a:t>ویسکومترهای شیشه‌ای کالیبره شده برای اندازه‌گیری زمان جریان مایع</a:t>
            </a:r>
          </a:p>
          <a:p>
            <a:pPr marL="582928" lvl="1" indent="-291464" algn="r" rtl="1">
              <a:lnSpc>
                <a:spcPts val="3779"/>
              </a:lnSpc>
              <a:buFont typeface="Arial"/>
              <a:buChar char="•"/>
            </a:pPr>
            <a:r>
              <a:rPr lang="ar-EG" sz="2699" dirty="0">
                <a:solidFill>
                  <a:srgbClr val="0F4662"/>
                </a:solidFill>
                <a:latin typeface="Nazanin Light"/>
                <a:ea typeface="Nazanin Light"/>
                <a:cs typeface="Nazanin Light"/>
                <a:sym typeface="Nazanin Light"/>
                <a:rtl/>
              </a:rPr>
              <a:t>حمام شفاف، با عمق کافی و کنترل دما در محدوده </a:t>
            </a:r>
            <a:r>
              <a:rPr lang="en-US" sz="3200" dirty="0">
                <a:solidFill>
                  <a:srgbClr val="002060"/>
                </a:solidFill>
              </a:rPr>
              <a:t>0.02°C</a:t>
            </a:r>
            <a:endParaRPr lang="fa-IR" sz="3200" dirty="0">
              <a:solidFill>
                <a:srgbClr val="002060"/>
              </a:solidFill>
            </a:endParaRPr>
          </a:p>
          <a:p>
            <a:pPr marL="582928" lvl="1" indent="-291464" algn="r" rtl="1">
              <a:lnSpc>
                <a:spcPts val="3779"/>
              </a:lnSpc>
              <a:buFont typeface="Arial"/>
              <a:buChar char="•"/>
            </a:pPr>
            <a:r>
              <a:rPr lang="ar-EG" sz="2699" dirty="0">
                <a:solidFill>
                  <a:srgbClr val="0F4662"/>
                </a:solidFill>
                <a:latin typeface="Nazanin Light"/>
                <a:ea typeface="Nazanin Light"/>
                <a:cs typeface="Nazanin Light"/>
                <a:sym typeface="Nazanin Light"/>
                <a:rtl/>
              </a:rPr>
              <a:t> دماسنج‌های شیشه‌ای یا الکترونیکی کالیبره شده با دقت </a:t>
            </a:r>
            <a:r>
              <a:rPr lang="en-US" sz="2800" dirty="0">
                <a:solidFill>
                  <a:srgbClr val="002060"/>
                </a:solidFill>
              </a:rPr>
              <a:t>0.02°C</a:t>
            </a:r>
            <a:r>
              <a:rPr lang="ar-EG" sz="2699" dirty="0">
                <a:solidFill>
                  <a:srgbClr val="0F4662"/>
                </a:solidFill>
                <a:latin typeface="Nazanin Light"/>
                <a:ea typeface="Nazanin Light"/>
                <a:cs typeface="Nazanin Light"/>
                <a:sym typeface="Nazanin Light"/>
                <a:rtl/>
              </a:rPr>
              <a:t>یا بهتر </a:t>
            </a:r>
          </a:p>
          <a:p>
            <a:pPr marL="582928" lvl="1" indent="-291464" algn="r" rtl="1">
              <a:lnSpc>
                <a:spcPts val="3779"/>
              </a:lnSpc>
              <a:buFont typeface="Arial"/>
              <a:buChar char="•"/>
            </a:pPr>
            <a:r>
              <a:rPr lang="ar-EG" sz="2699" dirty="0">
                <a:solidFill>
                  <a:srgbClr val="0F4662"/>
                </a:solidFill>
                <a:latin typeface="Nazanin Light"/>
                <a:ea typeface="Nazanin Light"/>
                <a:cs typeface="Nazanin Light"/>
                <a:sym typeface="Nazanin Light"/>
                <a:rtl/>
              </a:rPr>
              <a:t>تایمر برای ویسکومترهای دستی با دقت </a:t>
            </a:r>
            <a:r>
              <a:rPr lang="en-US" sz="2699" dirty="0">
                <a:solidFill>
                  <a:srgbClr val="0F4662"/>
                </a:solidFill>
                <a:latin typeface="Nazanin Light"/>
                <a:ea typeface="Nazanin Light"/>
                <a:cs typeface="Nazanin Light"/>
                <a:sym typeface="Nazanin Light"/>
              </a:rPr>
              <a:t>0.1</a:t>
            </a:r>
            <a:r>
              <a:rPr lang="ar-EG" sz="2699" dirty="0">
                <a:solidFill>
                  <a:srgbClr val="0F4662"/>
                </a:solidFill>
                <a:latin typeface="Nazanin Light"/>
                <a:ea typeface="Nazanin Light"/>
                <a:cs typeface="Nazanin Light"/>
                <a:sym typeface="Nazanin Light"/>
                <a:rtl/>
              </a:rPr>
              <a:t> ثانیه یا بهتر</a:t>
            </a:r>
          </a:p>
          <a:p>
            <a:pPr marL="582928" lvl="1" indent="-291464" algn="r" rtl="1">
              <a:lnSpc>
                <a:spcPts val="3779"/>
              </a:lnSpc>
              <a:buFont typeface="Arial"/>
              <a:buChar char="•"/>
            </a:pPr>
            <a:r>
              <a:rPr lang="ar-EG" sz="2699" dirty="0">
                <a:solidFill>
                  <a:srgbClr val="0F4662"/>
                </a:solidFill>
                <a:latin typeface="Nazanin Light"/>
                <a:ea typeface="Nazanin Light"/>
                <a:cs typeface="Nazanin Light"/>
                <a:sym typeface="Nazanin Light"/>
                <a:rtl/>
              </a:rPr>
              <a:t> حلال شستشو، حلال خشک‌کننده (مانند استون) و آب مقطر یا دیونیزه</a:t>
            </a:r>
          </a:p>
          <a:p>
            <a:pPr marL="582928" lvl="1" indent="-291464" algn="r" rtl="1">
              <a:lnSpc>
                <a:spcPts val="3779"/>
              </a:lnSpc>
              <a:spcBef>
                <a:spcPct val="0"/>
              </a:spcBef>
              <a:buFont typeface="Arial"/>
              <a:buChar char="•"/>
            </a:pPr>
            <a:r>
              <a:rPr lang="ar-EG" sz="2699" dirty="0">
                <a:solidFill>
                  <a:srgbClr val="0F4662"/>
                </a:solidFill>
                <a:latin typeface="Nazanin Light"/>
                <a:ea typeface="Nazanin Light"/>
                <a:cs typeface="Nazanin Light"/>
                <a:sym typeface="Nazanin Light"/>
                <a:rtl/>
              </a:rPr>
              <a:t>موارد استاندارد جهت کالیبراسیون دوره ای ویسکومترها</a:t>
            </a:r>
          </a:p>
          <a:p>
            <a:pPr marL="0" lvl="0" indent="0" algn="r" rtl="1">
              <a:lnSpc>
                <a:spcPts val="3779"/>
              </a:lnSpc>
              <a:spcBef>
                <a:spcPct val="0"/>
              </a:spcBef>
            </a:pPr>
            <a:endParaRPr lang="ar-EG" sz="2699" dirty="0">
              <a:solidFill>
                <a:srgbClr val="0F4662"/>
              </a:solidFill>
              <a:latin typeface="Nazanin Light"/>
              <a:ea typeface="Nazanin Light"/>
              <a:cs typeface="Nazanin Light"/>
              <a:sym typeface="Nazanin Light"/>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876300"/>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194107" y="3912514"/>
            <a:ext cx="12995042" cy="3812673"/>
          </a:xfrm>
          <a:prstGeom prst="rect">
            <a:avLst/>
          </a:prstGeom>
        </p:spPr>
        <p:txBody>
          <a:bodyPr lIns="0" tIns="0" rIns="0" bIns="0" rtlCol="0" anchor="t">
            <a:spAutoFit/>
          </a:bodyPr>
          <a:lstStyle/>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یک </a:t>
            </a:r>
            <a:r>
              <a:rPr lang="ar-EG" sz="2538" b="1">
                <a:solidFill>
                  <a:srgbClr val="000000"/>
                </a:solidFill>
                <a:latin typeface="Nazanin Bold"/>
                <a:ea typeface="Nazanin Bold"/>
                <a:cs typeface="Nazanin Bold"/>
                <a:sym typeface="Nazanin Bold"/>
                <a:rtl/>
              </a:rPr>
              <a:t>ویسکومتر</a:t>
            </a:r>
            <a:r>
              <a:rPr lang="ar-EG" sz="2538">
                <a:solidFill>
                  <a:srgbClr val="000000"/>
                </a:solidFill>
                <a:latin typeface="Nazanin Light"/>
                <a:ea typeface="Nazanin Light"/>
                <a:cs typeface="Nazanin Light"/>
                <a:sym typeface="Nazanin Light"/>
                <a:rtl/>
              </a:rPr>
              <a:t> تمیز و خشک را انتخاب کنید که محدوده ویسکوزیته تخمینی را پوشش دهد.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نمونه را داخل ویسکومتر بریزید و آن را در حمام کنترل دما قرار دهید تا به دمای مورد نظر برسد.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زمان لازم برای جریان سیال بین خطوط مشخص شده روی ویسک.متر را با </a:t>
            </a:r>
            <a:r>
              <a:rPr lang="ar-EG" sz="2538" b="1">
                <a:solidFill>
                  <a:srgbClr val="000000"/>
                </a:solidFill>
                <a:latin typeface="Nazanin Bold"/>
                <a:ea typeface="Nazanin Bold"/>
                <a:cs typeface="Nazanin Bold"/>
                <a:sym typeface="Nazanin Bold"/>
                <a:rtl/>
              </a:rPr>
              <a:t>دقت </a:t>
            </a:r>
            <a:r>
              <a:rPr lang="en-US" sz="2538" b="1">
                <a:solidFill>
                  <a:srgbClr val="000000"/>
                </a:solidFill>
                <a:latin typeface="Nazanin Bold"/>
                <a:ea typeface="Nazanin Bold"/>
                <a:cs typeface="Nazanin Bold"/>
                <a:sym typeface="Nazanin Bold"/>
              </a:rPr>
              <a:t>0.1</a:t>
            </a:r>
            <a:r>
              <a:rPr lang="ar-EG" sz="2538" b="1">
                <a:solidFill>
                  <a:srgbClr val="000000"/>
                </a:solidFill>
                <a:latin typeface="Nazanin Bold"/>
                <a:ea typeface="Nazanin Bold"/>
                <a:cs typeface="Nazanin Bold"/>
                <a:sym typeface="Nazanin Bold"/>
                <a:rtl/>
              </a:rPr>
              <a:t> ثانیه</a:t>
            </a:r>
            <a:r>
              <a:rPr lang="ar-EG" sz="2538">
                <a:solidFill>
                  <a:srgbClr val="000000"/>
                </a:solidFill>
                <a:latin typeface="Nazanin Light"/>
                <a:ea typeface="Nazanin Light"/>
                <a:cs typeface="Nazanin Light"/>
                <a:sym typeface="Nazanin Light"/>
                <a:rtl/>
              </a:rPr>
              <a:t> اندازه‌گیری کنید.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زمان آزمون نباید کمتر از </a:t>
            </a:r>
            <a:r>
              <a:rPr lang="en-US" sz="2538" b="1">
                <a:solidFill>
                  <a:srgbClr val="000000"/>
                </a:solidFill>
                <a:latin typeface="Nazanin Bold"/>
                <a:ea typeface="Nazanin Bold"/>
                <a:cs typeface="Nazanin Bold"/>
                <a:sym typeface="Nazanin Bold"/>
              </a:rPr>
              <a:t>۲۰۰</a:t>
            </a:r>
            <a:r>
              <a:rPr lang="ar-EG" sz="2538" b="1">
                <a:solidFill>
                  <a:srgbClr val="000000"/>
                </a:solidFill>
                <a:latin typeface="Nazanin Bold"/>
                <a:ea typeface="Nazanin Bold"/>
                <a:cs typeface="Nazanin Bold"/>
                <a:sym typeface="Nazanin Bold"/>
                <a:rtl/>
              </a:rPr>
              <a:t> ثانیه</a:t>
            </a:r>
            <a:r>
              <a:rPr lang="ar-EG" sz="2538">
                <a:solidFill>
                  <a:srgbClr val="000000"/>
                </a:solidFill>
                <a:latin typeface="Nazanin Light"/>
                <a:ea typeface="Nazanin Light"/>
                <a:cs typeface="Nazanin Light"/>
                <a:sym typeface="Nazanin Light"/>
                <a:rtl/>
              </a:rPr>
              <a:t> باشد.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با ضرب زمان به دست آمده در ثابت ویسکومتر پ، </a:t>
            </a:r>
            <a:r>
              <a:rPr lang="ar-EG" sz="2538" b="1">
                <a:solidFill>
                  <a:srgbClr val="000000"/>
                </a:solidFill>
                <a:latin typeface="Nazanin Bold"/>
                <a:ea typeface="Nazanin Bold"/>
                <a:cs typeface="Nazanin Bold"/>
                <a:sym typeface="Nazanin Bold"/>
                <a:rtl/>
              </a:rPr>
              <a:t>ویسکوزیته کینماتیک </a:t>
            </a:r>
            <a:r>
              <a:rPr lang="ar-EG" sz="2538">
                <a:solidFill>
                  <a:srgbClr val="000000"/>
                </a:solidFill>
                <a:latin typeface="Nazanin Light"/>
                <a:ea typeface="Nazanin Light"/>
                <a:cs typeface="Nazanin Light"/>
                <a:sym typeface="Nazanin Light"/>
                <a:rtl/>
              </a:rPr>
              <a:t>بدست می‌آید. </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دو اندازه‌گیری مستقل انجام دهید و </a:t>
            </a:r>
            <a:r>
              <a:rPr lang="ar-EG" sz="2538" b="1">
                <a:solidFill>
                  <a:srgbClr val="000000"/>
                </a:solidFill>
                <a:latin typeface="Nazanin Bold"/>
                <a:ea typeface="Nazanin Bold"/>
                <a:cs typeface="Nazanin Bold"/>
                <a:sym typeface="Nazanin Bold"/>
                <a:rtl/>
              </a:rPr>
              <a:t>میانگین</a:t>
            </a:r>
            <a:r>
              <a:rPr lang="ar-EG" sz="2538">
                <a:solidFill>
                  <a:srgbClr val="000000"/>
                </a:solidFill>
                <a:latin typeface="Nazanin Light"/>
                <a:ea typeface="Nazanin Light"/>
                <a:cs typeface="Nazanin Light"/>
                <a:sym typeface="Nazanin Light"/>
                <a:rtl/>
              </a:rPr>
              <a:t> آن‌ها را به عنوان نتیجه نهایی گزارش کنید، به شرطی که اختلاف آنها در حد مجاز باشد.</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714009"/>
            <a:ext cx="16234916" cy="2856984"/>
          </a:xfrm>
          <a:prstGeom prst="rect">
            <a:avLst/>
          </a:prstGeom>
        </p:spPr>
        <p:txBody>
          <a:bodyPr lIns="0" tIns="0" rIns="0" bIns="0" rtlCol="0" anchor="t">
            <a:spAutoFit/>
          </a:bodyPr>
          <a:lstStyle/>
          <a:p>
            <a:pPr algn="r" rtl="1">
              <a:lnSpc>
                <a:spcPts val="8959"/>
              </a:lnSpc>
            </a:pPr>
            <a:r>
              <a:rPr lang="ar-EG" sz="6399" b="1" dirty="0">
                <a:solidFill>
                  <a:srgbClr val="0F4662"/>
                </a:solidFill>
                <a:latin typeface="Nazanin Bold"/>
                <a:ea typeface="Nazanin Bold"/>
                <a:cs typeface="Nazanin Bold"/>
                <a:sym typeface="Nazanin Bold"/>
                <a:rtl/>
              </a:rPr>
              <a:t> نقطه اشتعال </a:t>
            </a:r>
            <a:r>
              <a:rPr lang="en-US" sz="6399" b="1" dirty="0">
                <a:solidFill>
                  <a:srgbClr val="0F4662"/>
                </a:solidFill>
                <a:latin typeface="Nazanin Bold"/>
                <a:ea typeface="Nazanin Bold"/>
                <a:cs typeface="Nazanin Bold"/>
                <a:sym typeface="Nazanin Bold"/>
              </a:rPr>
              <a:t>ASTM D92</a:t>
            </a:r>
          </a:p>
          <a:p>
            <a:pPr marL="0" lvl="0" indent="0" algn="ctr" rtl="1">
              <a:lnSpc>
                <a:spcPts val="8959"/>
              </a:lnSpc>
              <a:spcBef>
                <a:spcPct val="0"/>
              </a:spcBef>
            </a:pPr>
            <a:endParaRPr lang="en-US" sz="6399" b="1" dirty="0">
              <a:solidFill>
                <a:srgbClr val="0F4662"/>
              </a:solidFill>
              <a:latin typeface="Nazanin Bold"/>
              <a:ea typeface="Nazanin Bold"/>
              <a:cs typeface="Nazanin Bold"/>
              <a:sym typeface="Nazanin Bold"/>
            </a:endParaRPr>
          </a:p>
        </p:txBody>
      </p:sp>
      <p:sp>
        <p:nvSpPr>
          <p:cNvPr id="4" name="TextBox 4"/>
          <p:cNvSpPr txBox="1"/>
          <p:nvPr/>
        </p:nvSpPr>
        <p:spPr>
          <a:xfrm>
            <a:off x="1999500" y="2493286"/>
            <a:ext cx="14289001" cy="4228644"/>
          </a:xfrm>
          <a:prstGeom prst="rect">
            <a:avLst/>
          </a:prstGeom>
        </p:spPr>
        <p:txBody>
          <a:bodyPr lIns="0" tIns="0" rIns="0" bIns="0" rtlCol="0" anchor="t">
            <a:spAutoFit/>
          </a:bodyPr>
          <a:lstStyle/>
          <a:p>
            <a:pPr algn="r" rtl="1">
              <a:lnSpc>
                <a:spcPts val="5739"/>
              </a:lnSpc>
            </a:pPr>
            <a:r>
              <a:rPr lang="ar-EG" sz="4099" b="1">
                <a:solidFill>
                  <a:srgbClr val="0F4662"/>
                </a:solidFill>
                <a:latin typeface="Nazanin Bold"/>
                <a:ea typeface="Nazanin Bold"/>
                <a:cs typeface="Nazanin Bold"/>
                <a:sym typeface="Nazanin Bold"/>
                <a:rtl/>
              </a:rPr>
              <a:t>مواد و تجهیزات</a:t>
            </a:r>
          </a:p>
          <a:p>
            <a:pPr algn="r" rtl="1">
              <a:lnSpc>
                <a:spcPts val="5739"/>
              </a:lnSpc>
            </a:pPr>
            <a:endParaRPr lang="ar-EG" sz="4099" b="1">
              <a:solidFill>
                <a:srgbClr val="0F4662"/>
              </a:solidFill>
              <a:latin typeface="Nazanin Bold"/>
              <a:ea typeface="Nazanin Bold"/>
              <a:cs typeface="Nazanin Bold"/>
              <a:sym typeface="Nazanin Bold"/>
              <a:rtl/>
            </a:endParaRPr>
          </a:p>
          <a:p>
            <a:pPr marL="582928" lvl="1" indent="-291464" algn="r" rtl="1">
              <a:lnSpc>
                <a:spcPts val="3779"/>
              </a:lnSpc>
              <a:buFont typeface="Arial"/>
              <a:buChar char="•"/>
            </a:pPr>
            <a:r>
              <a:rPr lang="ar-EG" sz="2699">
                <a:solidFill>
                  <a:srgbClr val="0F4662"/>
                </a:solidFill>
                <a:latin typeface="Nazanin Light"/>
                <a:ea typeface="Nazanin Light"/>
                <a:cs typeface="Nazanin Light"/>
                <a:sym typeface="Nazanin Light"/>
                <a:rtl/>
              </a:rPr>
              <a:t>دستگاه کاپ باز کلیولند برای انجام آزمون اشتعال</a:t>
            </a:r>
          </a:p>
          <a:p>
            <a:pPr marL="582928" lvl="1" indent="-291464" algn="r" rtl="1">
              <a:lnSpc>
                <a:spcPts val="3779"/>
              </a:lnSpc>
              <a:buFont typeface="Arial"/>
              <a:buChar char="•"/>
            </a:pPr>
            <a:r>
              <a:rPr lang="ar-EG" sz="2699">
                <a:solidFill>
                  <a:srgbClr val="0F4662"/>
                </a:solidFill>
                <a:latin typeface="Nazanin Light"/>
                <a:ea typeface="Nazanin Light"/>
                <a:cs typeface="Nazanin Light"/>
                <a:sym typeface="Nazanin Light"/>
                <a:rtl/>
              </a:rPr>
              <a:t>دماسنجی </a:t>
            </a:r>
            <a:r>
              <a:rPr lang="en-US" sz="2699">
                <a:solidFill>
                  <a:srgbClr val="0F4662"/>
                </a:solidFill>
                <a:latin typeface="Nazanin Light"/>
                <a:ea typeface="Nazanin Light"/>
                <a:cs typeface="Nazanin Light"/>
                <a:sym typeface="Nazanin Light"/>
              </a:rPr>
              <a:t>ASTM 11C/11F</a:t>
            </a:r>
            <a:r>
              <a:rPr lang="ar-EG" sz="2699">
                <a:solidFill>
                  <a:srgbClr val="0F4662"/>
                </a:solidFill>
                <a:latin typeface="Nazanin Light"/>
                <a:ea typeface="Nazanin Light"/>
                <a:cs typeface="Nazanin Light"/>
                <a:sym typeface="Nazanin Light"/>
                <a:rtl/>
              </a:rPr>
              <a:t>یا ترمومتر دیجیتالی با دقت بهتر برای اندازه‌گیری دما</a:t>
            </a:r>
          </a:p>
          <a:p>
            <a:pPr marL="582928" lvl="1" indent="-291464" algn="r" rtl="1">
              <a:lnSpc>
                <a:spcPts val="3779"/>
              </a:lnSpc>
              <a:buFont typeface="Arial"/>
              <a:buChar char="•"/>
            </a:pPr>
            <a:r>
              <a:rPr lang="ar-EG" sz="2699">
                <a:solidFill>
                  <a:srgbClr val="0F4662"/>
                </a:solidFill>
                <a:latin typeface="Nazanin Light"/>
                <a:ea typeface="Nazanin Light"/>
                <a:cs typeface="Nazanin Light"/>
                <a:sym typeface="Nazanin Light"/>
                <a:rtl/>
              </a:rPr>
              <a:t>منبع گاز طبیعی </a:t>
            </a:r>
          </a:p>
          <a:p>
            <a:pPr marL="582928" lvl="1" indent="-291464" algn="r" rtl="1">
              <a:lnSpc>
                <a:spcPts val="3779"/>
              </a:lnSpc>
              <a:spcBef>
                <a:spcPct val="0"/>
              </a:spcBef>
              <a:buFont typeface="Arial"/>
              <a:buChar char="•"/>
            </a:pPr>
            <a:r>
              <a:rPr lang="ar-EG" sz="2699">
                <a:solidFill>
                  <a:srgbClr val="0F4662"/>
                </a:solidFill>
                <a:latin typeface="Nazanin Light"/>
                <a:ea typeface="Nazanin Light"/>
                <a:cs typeface="Nazanin Light"/>
                <a:sym typeface="Nazanin Light"/>
                <a:rtl/>
              </a:rPr>
              <a:t>حلال‌های تمیزکننده مانند تولوئن یا استون</a:t>
            </a:r>
          </a:p>
          <a:p>
            <a:pPr marL="0" lvl="0" indent="0" algn="r" rtl="1">
              <a:lnSpc>
                <a:spcPts val="3779"/>
              </a:lnSpc>
              <a:spcBef>
                <a:spcPct val="0"/>
              </a:spcBef>
            </a:pPr>
            <a:endParaRPr lang="ar-EG" sz="2699">
              <a:solidFill>
                <a:srgbClr val="0F4662"/>
              </a:solidFill>
              <a:latin typeface="Nazanin Light"/>
              <a:ea typeface="Nazanin Light"/>
              <a:cs typeface="Nazanin Light"/>
              <a:sym typeface="Nazanin Light"/>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993648"/>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935074" y="3418536"/>
            <a:ext cx="12254075" cy="3364938"/>
          </a:xfrm>
          <a:prstGeom prst="rect">
            <a:avLst/>
          </a:prstGeom>
        </p:spPr>
        <p:txBody>
          <a:bodyPr lIns="0" tIns="0" rIns="0" bIns="0" rtlCol="0" anchor="t">
            <a:spAutoFit/>
          </a:bodyPr>
          <a:lstStyle/>
          <a:p>
            <a:pPr marL="548064" lvl="1" indent="-274032" algn="r" rtl="1">
              <a:lnSpc>
                <a:spcPts val="3553"/>
              </a:lnSpc>
              <a:spcBef>
                <a:spcPct val="0"/>
              </a:spcBef>
              <a:buFont typeface="Arial"/>
              <a:buChar char="•"/>
            </a:pPr>
            <a:r>
              <a:rPr lang="ar-EG" sz="2538" b="1">
                <a:solidFill>
                  <a:srgbClr val="000000"/>
                </a:solidFill>
                <a:latin typeface="Nazanin Bold"/>
                <a:ea typeface="Nazanin Bold"/>
                <a:cs typeface="Nazanin Bold"/>
                <a:sym typeface="Nazanin Bold"/>
                <a:rtl/>
              </a:rPr>
              <a:t>آماده‌سازی نمونه:</a:t>
            </a:r>
            <a:r>
              <a:rPr lang="ar-EG" sz="2538">
                <a:solidFill>
                  <a:srgbClr val="000000"/>
                </a:solidFill>
                <a:latin typeface="Nazanin Light"/>
                <a:ea typeface="Nazanin Light"/>
                <a:cs typeface="Nazanin Light"/>
                <a:sym typeface="Nazanin Light"/>
                <a:rtl/>
              </a:rPr>
              <a:t> </a:t>
            </a:r>
            <a:r>
              <a:rPr lang="en-US" sz="2538">
                <a:solidFill>
                  <a:srgbClr val="000000"/>
                </a:solidFill>
                <a:latin typeface="Nazanin Light"/>
                <a:ea typeface="Nazanin Light"/>
                <a:cs typeface="Nazanin Light"/>
                <a:sym typeface="Nazanin Light"/>
              </a:rPr>
              <a:t>70</a:t>
            </a:r>
            <a:r>
              <a:rPr lang="ar-EG" sz="2538">
                <a:solidFill>
                  <a:srgbClr val="000000"/>
                </a:solidFill>
                <a:latin typeface="Nazanin Light"/>
                <a:ea typeface="Nazanin Light"/>
                <a:cs typeface="Nazanin Light"/>
                <a:sym typeface="Nazanin Light"/>
                <a:rtl/>
              </a:rPr>
              <a:t>میلی‌لیتر نمونه را داخل کاپ تمیز و خشک بریزید.</a:t>
            </a:r>
          </a:p>
          <a:p>
            <a:pPr marL="548064" lvl="1" indent="-274032" algn="r" rtl="1">
              <a:lnSpc>
                <a:spcPts val="3553"/>
              </a:lnSpc>
              <a:spcBef>
                <a:spcPct val="0"/>
              </a:spcBef>
              <a:buFont typeface="Arial"/>
              <a:buChar char="•"/>
            </a:pPr>
            <a:r>
              <a:rPr lang="ar-EG" sz="2538" b="1">
                <a:solidFill>
                  <a:srgbClr val="000000"/>
                </a:solidFill>
                <a:latin typeface="Nazanin Bold"/>
                <a:ea typeface="Nazanin Bold"/>
                <a:cs typeface="Nazanin Bold"/>
                <a:sym typeface="Nazanin Bold"/>
                <a:rtl/>
              </a:rPr>
              <a:t>افزایش دما:</a:t>
            </a:r>
            <a:r>
              <a:rPr lang="ar-EG" sz="2538">
                <a:solidFill>
                  <a:srgbClr val="000000"/>
                </a:solidFill>
                <a:latin typeface="Nazanin Light"/>
                <a:ea typeface="Nazanin Light"/>
                <a:cs typeface="Nazanin Light"/>
                <a:sym typeface="Nazanin Light"/>
                <a:rtl/>
              </a:rPr>
              <a:t> ابتدا سریع و سپس در نزدیکی نقطه اشتعال، به آرامی دما را افزایش دهید.</a:t>
            </a:r>
          </a:p>
          <a:p>
            <a:pPr marL="548064" lvl="1" indent="-274032" algn="r" rtl="1">
              <a:lnSpc>
                <a:spcPts val="3553"/>
              </a:lnSpc>
              <a:spcBef>
                <a:spcPct val="0"/>
              </a:spcBef>
              <a:buFont typeface="Arial"/>
              <a:buChar char="•"/>
            </a:pPr>
            <a:r>
              <a:rPr lang="ar-EG" sz="2538" b="1">
                <a:solidFill>
                  <a:srgbClr val="000000"/>
                </a:solidFill>
                <a:latin typeface="Nazanin Bold"/>
                <a:ea typeface="Nazanin Bold"/>
                <a:cs typeface="Nazanin Bold"/>
                <a:sym typeface="Nazanin Bold"/>
                <a:rtl/>
              </a:rPr>
              <a:t>اعمال شعله: </a:t>
            </a:r>
            <a:r>
              <a:rPr lang="ar-EG" sz="2538">
                <a:solidFill>
                  <a:srgbClr val="000000"/>
                </a:solidFill>
                <a:latin typeface="Nazanin Light"/>
                <a:ea typeface="Nazanin Light"/>
                <a:cs typeface="Nazanin Light"/>
                <a:sym typeface="Nazanin Light"/>
                <a:rtl/>
              </a:rPr>
              <a:t>در فواصل دمایی مشخص، شعله آزمون را روی کاپ عبور دهید.</a:t>
            </a:r>
          </a:p>
          <a:p>
            <a:pPr marL="548064" lvl="1" indent="-274032" algn="r" rtl="1">
              <a:lnSpc>
                <a:spcPts val="3553"/>
              </a:lnSpc>
              <a:spcBef>
                <a:spcPct val="0"/>
              </a:spcBef>
              <a:buFont typeface="Arial"/>
              <a:buChar char="•"/>
            </a:pPr>
            <a:r>
              <a:rPr lang="ar-EG" sz="2538" b="1">
                <a:solidFill>
                  <a:srgbClr val="000000"/>
                </a:solidFill>
                <a:latin typeface="Nazanin Bold"/>
                <a:ea typeface="Nazanin Bold"/>
                <a:cs typeface="Nazanin Bold"/>
                <a:sym typeface="Nazanin Bold"/>
                <a:rtl/>
              </a:rPr>
              <a:t>نقطه اشتعال:</a:t>
            </a:r>
            <a:r>
              <a:rPr lang="ar-EG" sz="2538">
                <a:solidFill>
                  <a:srgbClr val="000000"/>
                </a:solidFill>
                <a:latin typeface="Nazanin Light"/>
                <a:ea typeface="Nazanin Light"/>
                <a:cs typeface="Nazanin Light"/>
                <a:sym typeface="Nazanin Light"/>
                <a:rtl/>
              </a:rPr>
              <a:t> اولین دمایی که یک حلقه کامل آتش مشاهده شد را ثبت کنید.</a:t>
            </a:r>
          </a:p>
          <a:p>
            <a:pPr marL="548064" lvl="1" indent="-274032" algn="r" rtl="1">
              <a:lnSpc>
                <a:spcPts val="3553"/>
              </a:lnSpc>
              <a:spcBef>
                <a:spcPct val="0"/>
              </a:spcBef>
              <a:buFont typeface="Arial"/>
              <a:buChar char="•"/>
            </a:pPr>
            <a:r>
              <a:rPr lang="ar-EG" sz="2538" b="1">
                <a:solidFill>
                  <a:srgbClr val="000000"/>
                </a:solidFill>
                <a:latin typeface="Nazanin Bold"/>
                <a:ea typeface="Nazanin Bold"/>
                <a:cs typeface="Nazanin Bold"/>
                <a:sym typeface="Nazanin Bold"/>
                <a:rtl/>
              </a:rPr>
              <a:t>اصلاح نتایج:</a:t>
            </a:r>
            <a:r>
              <a:rPr lang="ar-EG" sz="2538">
                <a:solidFill>
                  <a:srgbClr val="000000"/>
                </a:solidFill>
                <a:latin typeface="Nazanin Light"/>
                <a:ea typeface="Nazanin Light"/>
                <a:cs typeface="Nazanin Light"/>
                <a:sym typeface="Nazanin Light"/>
                <a:rtl/>
              </a:rPr>
              <a:t> نقطه اشتعال مشاهده شده را برای فشار بارومتریک محیط اصلاح کنید.</a:t>
            </a:r>
          </a:p>
          <a:p>
            <a:pPr marL="548064" lvl="1" indent="-274032" algn="r" rtl="1">
              <a:lnSpc>
                <a:spcPts val="3553"/>
              </a:lnSpc>
              <a:spcBef>
                <a:spcPct val="0"/>
              </a:spcBef>
              <a:buFont typeface="Arial"/>
              <a:buChar char="•"/>
            </a:pPr>
            <a:r>
              <a:rPr lang="ar-EG" sz="2538" b="1">
                <a:solidFill>
                  <a:srgbClr val="000000"/>
                </a:solidFill>
                <a:latin typeface="Nazanin Bold"/>
                <a:ea typeface="Nazanin Bold"/>
                <a:cs typeface="Nazanin Bold"/>
                <a:sym typeface="Nazanin Bold"/>
                <a:rtl/>
              </a:rPr>
              <a:t>نقطه آتشگیری: </a:t>
            </a:r>
            <a:r>
              <a:rPr lang="ar-EG" sz="2538">
                <a:solidFill>
                  <a:srgbClr val="000000"/>
                </a:solidFill>
                <a:latin typeface="Nazanin Light"/>
                <a:ea typeface="Nazanin Light"/>
                <a:cs typeface="Nazanin Light"/>
                <a:sym typeface="Nazanin Light"/>
                <a:rtl/>
              </a:rPr>
              <a:t>برای تعیین این نقطه، آزمون را تا زمان شعله‌ور شدن نمونه برای حداقل </a:t>
            </a:r>
            <a:r>
              <a:rPr lang="en-US" sz="2538">
                <a:solidFill>
                  <a:srgbClr val="000000"/>
                </a:solidFill>
                <a:latin typeface="Nazanin Light"/>
                <a:ea typeface="Nazanin Light"/>
                <a:cs typeface="Nazanin Light"/>
                <a:sym typeface="Nazanin Light"/>
              </a:rPr>
              <a:t>۵</a:t>
            </a:r>
            <a:r>
              <a:rPr lang="ar-EG" sz="2538">
                <a:solidFill>
                  <a:srgbClr val="000000"/>
                </a:solidFill>
                <a:latin typeface="Nazanin Light"/>
                <a:ea typeface="Nazanin Light"/>
                <a:cs typeface="Nazanin Light"/>
                <a:sym typeface="Nazanin Light"/>
                <a:rtl/>
              </a:rPr>
              <a:t> ثانیه ادامه دهید.</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714009"/>
            <a:ext cx="16234916" cy="2856984"/>
          </a:xfrm>
          <a:prstGeom prst="rect">
            <a:avLst/>
          </a:prstGeom>
        </p:spPr>
        <p:txBody>
          <a:bodyPr lIns="0" tIns="0" rIns="0" bIns="0" rtlCol="0" anchor="t">
            <a:spAutoFit/>
          </a:bodyPr>
          <a:lstStyle/>
          <a:p>
            <a:pPr algn="r" rtl="1">
              <a:lnSpc>
                <a:spcPts val="8959"/>
              </a:lnSpc>
            </a:pPr>
            <a:r>
              <a:rPr lang="ar-EG" sz="6399" dirty="0">
                <a:solidFill>
                  <a:srgbClr val="0F4662"/>
                </a:solidFill>
                <a:latin typeface="Nazanin Light"/>
                <a:ea typeface="Nazanin Light"/>
                <a:cs typeface="Nazanin Light"/>
                <a:sym typeface="Nazanin Light"/>
                <a:rtl/>
              </a:rPr>
              <a:t>اندازه‌گیری رنگ </a:t>
            </a:r>
            <a:r>
              <a:rPr lang="en-US" sz="6399" dirty="0">
                <a:solidFill>
                  <a:srgbClr val="0F4662"/>
                </a:solidFill>
                <a:latin typeface="Nazanin Light"/>
                <a:ea typeface="Nazanin Light"/>
                <a:cs typeface="Nazanin Light"/>
                <a:sym typeface="Nazanin Light"/>
              </a:rPr>
              <a:t>ASTM D1500</a:t>
            </a:r>
          </a:p>
          <a:p>
            <a:pPr marL="0" lvl="0" indent="0" algn="ctr" rtl="1">
              <a:lnSpc>
                <a:spcPts val="8959"/>
              </a:lnSpc>
              <a:spcBef>
                <a:spcPct val="0"/>
              </a:spcBef>
            </a:pPr>
            <a:endParaRPr lang="en-US" sz="6399" dirty="0">
              <a:solidFill>
                <a:srgbClr val="0F4662"/>
              </a:solidFill>
              <a:latin typeface="Nazanin Light"/>
              <a:ea typeface="Nazanin Light"/>
              <a:cs typeface="Nazanin Light"/>
              <a:sym typeface="Nazanin Light"/>
            </a:endParaRPr>
          </a:p>
        </p:txBody>
      </p:sp>
      <p:sp>
        <p:nvSpPr>
          <p:cNvPr id="4" name="TextBox 4"/>
          <p:cNvSpPr txBox="1"/>
          <p:nvPr/>
        </p:nvSpPr>
        <p:spPr>
          <a:xfrm>
            <a:off x="1999500" y="2777324"/>
            <a:ext cx="14289001" cy="3752335"/>
          </a:xfrm>
          <a:prstGeom prst="rect">
            <a:avLst/>
          </a:prstGeom>
        </p:spPr>
        <p:txBody>
          <a:bodyPr lIns="0" tIns="0" rIns="0" bIns="0" rtlCol="0" anchor="t">
            <a:spAutoFit/>
          </a:bodyPr>
          <a:lstStyle/>
          <a:p>
            <a:pPr algn="r" rtl="1">
              <a:lnSpc>
                <a:spcPts val="5739"/>
              </a:lnSpc>
            </a:pPr>
            <a:r>
              <a:rPr lang="ar-EG" sz="4099">
                <a:solidFill>
                  <a:srgbClr val="0F4662"/>
                </a:solidFill>
                <a:latin typeface="Nazanin Light"/>
                <a:ea typeface="Nazanin Light"/>
                <a:cs typeface="Nazanin Light"/>
                <a:sym typeface="Nazanin Light"/>
                <a:rtl/>
              </a:rPr>
              <a:t>مواد و تجهیزات</a:t>
            </a:r>
          </a:p>
          <a:p>
            <a:pPr algn="r" rtl="1">
              <a:lnSpc>
                <a:spcPts val="5739"/>
              </a:lnSpc>
            </a:pPr>
            <a:endParaRPr lang="ar-EG" sz="4099">
              <a:solidFill>
                <a:srgbClr val="0F4662"/>
              </a:solidFill>
              <a:latin typeface="Nazanin Light"/>
              <a:ea typeface="Nazanin Light"/>
              <a:cs typeface="Nazanin Light"/>
              <a:sym typeface="Nazanin Light"/>
              <a:rtl/>
            </a:endParaRPr>
          </a:p>
          <a:p>
            <a:pPr marL="582928" lvl="1" indent="-291464" algn="r" rtl="1">
              <a:lnSpc>
                <a:spcPts val="3779"/>
              </a:lnSpc>
              <a:buFont typeface="Arial"/>
              <a:buChar char="•"/>
            </a:pPr>
            <a:r>
              <a:rPr lang="ar-EG" sz="2699">
                <a:solidFill>
                  <a:srgbClr val="0F4662"/>
                </a:solidFill>
                <a:latin typeface="Nazanin Light"/>
                <a:ea typeface="Nazanin Light"/>
                <a:cs typeface="Nazanin Light"/>
                <a:sym typeface="Nazanin Light"/>
                <a:rtl/>
              </a:rPr>
              <a:t>کالریمتر: دستگاهی با منبع نور، استانداردهای رنگ شیشه‌ای، و محفظه نمونه برای مقایسه بصری رنگ بین </a:t>
            </a:r>
            <a:r>
              <a:rPr lang="en-US" sz="2699">
                <a:solidFill>
                  <a:srgbClr val="0F4662"/>
                </a:solidFill>
                <a:latin typeface="Nazanin Light"/>
                <a:ea typeface="Nazanin Light"/>
                <a:cs typeface="Nazanin Light"/>
                <a:sym typeface="Nazanin Light"/>
              </a:rPr>
              <a:t>0.5</a:t>
            </a:r>
            <a:r>
              <a:rPr lang="ar-EG" sz="2699">
                <a:solidFill>
                  <a:srgbClr val="0F4662"/>
                </a:solidFill>
                <a:latin typeface="Nazanin Light"/>
                <a:ea typeface="Nazanin Light"/>
                <a:cs typeface="Nazanin Light"/>
                <a:sym typeface="Nazanin Light"/>
                <a:rtl/>
              </a:rPr>
              <a:t> تا </a:t>
            </a:r>
            <a:r>
              <a:rPr lang="en-US" sz="2699">
                <a:solidFill>
                  <a:srgbClr val="0F4662"/>
                </a:solidFill>
                <a:latin typeface="Nazanin Light"/>
                <a:ea typeface="Nazanin Light"/>
                <a:cs typeface="Nazanin Light"/>
                <a:sym typeface="Nazanin Light"/>
              </a:rPr>
              <a:t>8</a:t>
            </a:r>
          </a:p>
          <a:p>
            <a:pPr marL="582928" lvl="1" indent="-291464" algn="r" rtl="1">
              <a:lnSpc>
                <a:spcPts val="3779"/>
              </a:lnSpc>
              <a:buFont typeface="Arial"/>
              <a:buChar char="•"/>
            </a:pPr>
            <a:r>
              <a:rPr lang="ar-EG" sz="2699">
                <a:solidFill>
                  <a:srgbClr val="0F4662"/>
                </a:solidFill>
                <a:latin typeface="Nazanin Light"/>
                <a:ea typeface="Nazanin Light"/>
                <a:cs typeface="Nazanin Light"/>
                <a:sym typeface="Nazanin Light"/>
                <a:rtl/>
              </a:rPr>
              <a:t>ظرف نمونه: یک شیشه استوانه‌ای شفاف با ابعاد مشخص.</a:t>
            </a:r>
          </a:p>
          <a:p>
            <a:pPr marL="582928" lvl="1" indent="-291464" algn="r" rtl="1">
              <a:lnSpc>
                <a:spcPts val="3779"/>
              </a:lnSpc>
              <a:spcBef>
                <a:spcPct val="0"/>
              </a:spcBef>
              <a:buFont typeface="Arial"/>
              <a:buChar char="•"/>
            </a:pPr>
            <a:r>
              <a:rPr lang="ar-EG" sz="2699">
                <a:solidFill>
                  <a:srgbClr val="0F4662"/>
                </a:solidFill>
                <a:latin typeface="Nazanin Light"/>
                <a:ea typeface="Nazanin Light"/>
                <a:cs typeface="Nazanin Light"/>
                <a:sym typeface="Nazanin Light"/>
                <a:rtl/>
              </a:rPr>
              <a:t>حمام اولتراسونیک: یک دستگاه اختیاری برای از بین بردن حباب‌های هوا از نمونه‌های ویسکوز.</a:t>
            </a:r>
          </a:p>
          <a:p>
            <a:pPr marL="0" lvl="0" indent="0" algn="r" rtl="1">
              <a:lnSpc>
                <a:spcPts val="3779"/>
              </a:lnSpc>
              <a:spcBef>
                <a:spcPct val="0"/>
              </a:spcBef>
            </a:pPr>
            <a:endParaRPr lang="ar-EG" sz="2699">
              <a:solidFill>
                <a:srgbClr val="0F4662"/>
              </a:solidFill>
              <a:latin typeface="Nazanin Light"/>
              <a:ea typeface="Nazanin Light"/>
              <a:cs typeface="Nazanin Light"/>
              <a:sym typeface="Nazanin Light"/>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1032307"/>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dirty="0">
                <a:solidFill>
                  <a:srgbClr val="0F4662"/>
                </a:solidFill>
                <a:latin typeface="Nazanin Light"/>
                <a:ea typeface="Nazanin Light"/>
                <a:cs typeface="Nazanin Light"/>
                <a:sym typeface="Nazanin Light"/>
                <a:rtl/>
              </a:rPr>
              <a:t>دستورالعمل آزمون</a:t>
            </a:r>
          </a:p>
        </p:txBody>
      </p:sp>
      <p:sp>
        <p:nvSpPr>
          <p:cNvPr id="7" name="TextBox 7"/>
          <p:cNvSpPr txBox="1"/>
          <p:nvPr/>
        </p:nvSpPr>
        <p:spPr>
          <a:xfrm>
            <a:off x="4749832" y="3418536"/>
            <a:ext cx="12439317" cy="3364938"/>
          </a:xfrm>
          <a:prstGeom prst="rect">
            <a:avLst/>
          </a:prstGeom>
        </p:spPr>
        <p:txBody>
          <a:bodyPr lIns="0" tIns="0" rIns="0" bIns="0" rtlCol="0" anchor="t">
            <a:spAutoFit/>
          </a:bodyPr>
          <a:lstStyle/>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نمونه را تا عمق حداقل </a:t>
            </a:r>
            <a:r>
              <a:rPr lang="en-US" sz="2538">
                <a:solidFill>
                  <a:srgbClr val="000000"/>
                </a:solidFill>
                <a:latin typeface="Nazanin Light"/>
                <a:ea typeface="Nazanin Light"/>
                <a:cs typeface="Nazanin Light"/>
                <a:sym typeface="Nazanin Light"/>
              </a:rPr>
              <a:t>50</a:t>
            </a:r>
            <a:r>
              <a:rPr lang="ar-EG" sz="2538">
                <a:solidFill>
                  <a:srgbClr val="000000"/>
                </a:solidFill>
                <a:latin typeface="Nazanin Light"/>
                <a:ea typeface="Nazanin Light"/>
                <a:cs typeface="Nazanin Light"/>
                <a:sym typeface="Nazanin Light"/>
                <a:rtl/>
              </a:rPr>
              <a:t> میلی‌متر در ظرف بریزید و در صورت لزوم برای شفاف شدن، آن را گرم کنید.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رنگ نمونه را با استانداردهای شیشه‌ای در کالریمتر مقایسه کنید تا دقیق‌ترین تطابق را پیدا کنید.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اگر رنگ نمونه تیره‌تر از رنگ </a:t>
            </a:r>
            <a:r>
              <a:rPr lang="en-US" sz="2538">
                <a:solidFill>
                  <a:srgbClr val="000000"/>
                </a:solidFill>
                <a:latin typeface="Nazanin Light"/>
                <a:ea typeface="Nazanin Light"/>
                <a:cs typeface="Nazanin Light"/>
                <a:sym typeface="Nazanin Light"/>
              </a:rPr>
              <a:t>8</a:t>
            </a:r>
            <a:r>
              <a:rPr lang="ar-EG" sz="2538">
                <a:solidFill>
                  <a:srgbClr val="000000"/>
                </a:solidFill>
                <a:latin typeface="Nazanin Light"/>
                <a:ea typeface="Nazanin Light"/>
                <a:cs typeface="Nazanin Light"/>
                <a:sym typeface="Nazanin Light"/>
                <a:rtl/>
              </a:rPr>
              <a:t> بود، می‌توانید </a:t>
            </a:r>
            <a:r>
              <a:rPr lang="en-US" sz="2538">
                <a:solidFill>
                  <a:srgbClr val="000000"/>
                </a:solidFill>
                <a:latin typeface="Nazanin Light"/>
                <a:ea typeface="Nazanin Light"/>
                <a:cs typeface="Nazanin Light"/>
                <a:sym typeface="Nazanin Light"/>
              </a:rPr>
              <a:t>15</a:t>
            </a:r>
            <a:r>
              <a:rPr lang="ar-EG" sz="2538">
                <a:solidFill>
                  <a:srgbClr val="000000"/>
                </a:solidFill>
                <a:latin typeface="Nazanin Light"/>
                <a:ea typeface="Nazanin Light"/>
                <a:cs typeface="Nazanin Light"/>
                <a:sym typeface="Nazanin Light"/>
                <a:rtl/>
              </a:rPr>
              <a:t> حجم از آن را با </a:t>
            </a:r>
            <a:r>
              <a:rPr lang="en-US" sz="2538">
                <a:solidFill>
                  <a:srgbClr val="000000"/>
                </a:solidFill>
                <a:latin typeface="Nazanin Light"/>
                <a:ea typeface="Nazanin Light"/>
                <a:cs typeface="Nazanin Light"/>
                <a:sym typeface="Nazanin Light"/>
              </a:rPr>
              <a:t>85</a:t>
            </a:r>
            <a:r>
              <a:rPr lang="ar-EG" sz="2538">
                <a:solidFill>
                  <a:srgbClr val="000000"/>
                </a:solidFill>
                <a:latin typeface="Nazanin Light"/>
                <a:ea typeface="Nazanin Light"/>
                <a:cs typeface="Nazanin Light"/>
                <a:sym typeface="Nazanin Light"/>
                <a:rtl/>
              </a:rPr>
              <a:t> حجم از حلال رقیق‌کننده مخلوط و رنگ مخلوط را اندازه‌گیری کنید.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نحوه گزارش‌دهی: اگر رنگ نمونه بین دو استاندارد بود، رنگ استاندارد تیره‌تر را با علامت "</a:t>
            </a:r>
            <a:r>
              <a:rPr lang="en-US" sz="2538">
                <a:solidFill>
                  <a:srgbClr val="000000"/>
                </a:solidFill>
                <a:latin typeface="Nazanin Light"/>
                <a:ea typeface="Nazanin Light"/>
                <a:cs typeface="Nazanin Light"/>
                <a:sym typeface="Nazanin Light"/>
              </a:rPr>
              <a:t>L</a:t>
            </a:r>
            <a:r>
              <a:rPr lang="ar-EG" sz="2538">
                <a:solidFill>
                  <a:srgbClr val="000000"/>
                </a:solidFill>
                <a:latin typeface="Nazanin Light"/>
                <a:ea typeface="Nazanin Light"/>
                <a:cs typeface="Nazanin Light"/>
                <a:sym typeface="Nazanin Light"/>
                <a:rtl/>
              </a:rPr>
              <a:t>" یا "&lt;" گزارش کنید. برای مثال، &lt;</a:t>
            </a:r>
            <a:r>
              <a:rPr lang="en-US" sz="2538">
                <a:solidFill>
                  <a:srgbClr val="000000"/>
                </a:solidFill>
                <a:latin typeface="Nazanin Light"/>
                <a:ea typeface="Nazanin Light"/>
                <a:cs typeface="Nazanin Light"/>
                <a:sym typeface="Nazanin Light"/>
              </a:rPr>
              <a:t>7.5</a:t>
            </a:r>
            <a:r>
              <a:rPr lang="ar-EG" sz="2538">
                <a:solidFill>
                  <a:srgbClr val="000000"/>
                </a:solidFill>
                <a:latin typeface="Nazanin Light"/>
                <a:ea typeface="Nazanin Light"/>
                <a:cs typeface="Nazanin Light"/>
                <a:sym typeface="Nazanin Light"/>
                <a:rtl/>
              </a:rPr>
              <a:t> اگر نمونه رقیق شده بود، عبارت "</a:t>
            </a:r>
            <a:r>
              <a:rPr lang="en-US" sz="2538">
                <a:solidFill>
                  <a:srgbClr val="000000"/>
                </a:solidFill>
                <a:latin typeface="Nazanin Light"/>
                <a:ea typeface="Nazanin Light"/>
                <a:cs typeface="Nazanin Light"/>
                <a:sym typeface="Nazanin Light"/>
              </a:rPr>
              <a:t>Dil</a:t>
            </a:r>
            <a:r>
              <a:rPr lang="ar-EG" sz="2538">
                <a:solidFill>
                  <a:srgbClr val="000000"/>
                </a:solidFill>
                <a:latin typeface="Nazanin Light"/>
                <a:ea typeface="Nazanin Light"/>
                <a:cs typeface="Nazanin Light"/>
                <a:sym typeface="Nazanin Light"/>
                <a:rtl/>
              </a:rPr>
              <a:t>" را به نتیجه اضافه کنید.</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424830"/>
            <a:ext cx="16234916" cy="2856984"/>
          </a:xfrm>
          <a:prstGeom prst="rect">
            <a:avLst/>
          </a:prstGeom>
        </p:spPr>
        <p:txBody>
          <a:bodyPr lIns="0" tIns="0" rIns="0" bIns="0" rtlCol="0" anchor="t">
            <a:spAutoFit/>
          </a:bodyPr>
          <a:lstStyle/>
          <a:p>
            <a:pPr algn="r" rtl="1">
              <a:lnSpc>
                <a:spcPts val="8959"/>
              </a:lnSpc>
            </a:pPr>
            <a:r>
              <a:rPr lang="ar-EG" sz="6399" b="1" dirty="0">
                <a:solidFill>
                  <a:srgbClr val="0F4662"/>
                </a:solidFill>
                <a:latin typeface="Nazanin Bold"/>
                <a:ea typeface="Nazanin Bold"/>
                <a:cs typeface="Nazanin Bold"/>
                <a:sym typeface="Nazanin Bold"/>
                <a:rtl/>
              </a:rPr>
              <a:t>اندازه‌گیری کف </a:t>
            </a:r>
            <a:r>
              <a:rPr lang="en-US" sz="6399" b="1" dirty="0">
                <a:solidFill>
                  <a:srgbClr val="0F4662"/>
                </a:solidFill>
                <a:latin typeface="Nazanin Bold"/>
                <a:ea typeface="Nazanin Bold"/>
                <a:cs typeface="Nazanin Bold"/>
                <a:sym typeface="Nazanin Bold"/>
              </a:rPr>
              <a:t>ASTM D892</a:t>
            </a:r>
          </a:p>
          <a:p>
            <a:pPr marL="0" lvl="0" indent="0" algn="ctr" rtl="1">
              <a:lnSpc>
                <a:spcPts val="8959"/>
              </a:lnSpc>
              <a:spcBef>
                <a:spcPct val="0"/>
              </a:spcBef>
            </a:pPr>
            <a:endParaRPr lang="en-US" sz="6399" b="1" dirty="0">
              <a:solidFill>
                <a:srgbClr val="0F4662"/>
              </a:solidFill>
              <a:latin typeface="Nazanin Bold"/>
              <a:ea typeface="Nazanin Bold"/>
              <a:cs typeface="Nazanin Bold"/>
              <a:sym typeface="Nazanin Bold"/>
            </a:endParaRPr>
          </a:p>
        </p:txBody>
      </p:sp>
      <p:sp>
        <p:nvSpPr>
          <p:cNvPr id="4" name="TextBox 4"/>
          <p:cNvSpPr txBox="1"/>
          <p:nvPr/>
        </p:nvSpPr>
        <p:spPr>
          <a:xfrm>
            <a:off x="1344979" y="1853322"/>
            <a:ext cx="15029968" cy="4965462"/>
          </a:xfrm>
          <a:prstGeom prst="rect">
            <a:avLst/>
          </a:prstGeom>
        </p:spPr>
        <p:txBody>
          <a:bodyPr lIns="0" tIns="0" rIns="0" bIns="0" rtlCol="0" anchor="t">
            <a:spAutoFit/>
          </a:bodyPr>
          <a:lstStyle/>
          <a:p>
            <a:pPr algn="r" rtl="1">
              <a:lnSpc>
                <a:spcPts val="5739"/>
              </a:lnSpc>
            </a:pPr>
            <a:r>
              <a:rPr lang="ar-EG" sz="4099" b="1" dirty="0">
                <a:solidFill>
                  <a:srgbClr val="0F4662"/>
                </a:solidFill>
                <a:latin typeface="Nazanin Bold"/>
                <a:ea typeface="Nazanin Bold"/>
                <a:cs typeface="Nazanin Bold"/>
                <a:sym typeface="Nazanin Bold"/>
                <a:rtl/>
              </a:rPr>
              <a:t>مواد و تجهیزات</a:t>
            </a:r>
          </a:p>
          <a:p>
            <a:pPr algn="r" rtl="1">
              <a:lnSpc>
                <a:spcPts val="5739"/>
              </a:lnSpc>
            </a:pPr>
            <a:endParaRPr lang="ar-EG" sz="2800" b="1" dirty="0">
              <a:solidFill>
                <a:srgbClr val="002060"/>
              </a:solidFill>
              <a:latin typeface="Nazanin Bold"/>
              <a:ea typeface="Nazanin Bold"/>
              <a:cs typeface="Nazanin Bold"/>
              <a:sym typeface="Nazanin Bold"/>
              <a:rtl/>
            </a:endParaRPr>
          </a:p>
          <a:p>
            <a:pPr marL="457200" indent="-457200" algn="r" rtl="1">
              <a:buFont typeface="Arial" panose="020B0604020202020204" pitchFamily="34" charset="0"/>
              <a:buChar char="•"/>
            </a:pPr>
            <a:r>
              <a:rPr lang="ar-SA" sz="2800" b="1" dirty="0">
                <a:solidFill>
                  <a:srgbClr val="002060"/>
                </a:solidFill>
              </a:rPr>
              <a:t>دستگاه آزمون کف: </a:t>
            </a:r>
            <a:r>
              <a:rPr lang="ar-SA" sz="2800" dirty="0">
                <a:solidFill>
                  <a:srgbClr val="002060"/>
                </a:solidFill>
              </a:rPr>
              <a:t>شامل دو حمام با کنترل دما، سیلندر مدرج </a:t>
            </a:r>
            <a:r>
              <a:rPr lang="en-US" sz="2800" dirty="0">
                <a:solidFill>
                  <a:srgbClr val="002060"/>
                </a:solidFill>
              </a:rPr>
              <a:t>1000</a:t>
            </a:r>
            <a:r>
              <a:rPr lang="ar-SA" sz="2800" dirty="0">
                <a:solidFill>
                  <a:srgbClr val="002060"/>
                </a:solidFill>
              </a:rPr>
              <a:t> میلی‌لیتری، لوله ورودی هوا و درپوش</a:t>
            </a:r>
            <a:endParaRPr lang="en-US" sz="2800" dirty="0">
              <a:solidFill>
                <a:srgbClr val="002060"/>
              </a:solidFill>
            </a:endParaRPr>
          </a:p>
          <a:p>
            <a:pPr marL="457200" indent="-457200" algn="r" rtl="1">
              <a:buFont typeface="Arial" panose="020B0604020202020204" pitchFamily="34" charset="0"/>
              <a:buChar char="•"/>
            </a:pPr>
            <a:r>
              <a:rPr lang="ar-SA" sz="2800" b="1" dirty="0">
                <a:solidFill>
                  <a:srgbClr val="002060"/>
                </a:solidFill>
              </a:rPr>
              <a:t>دیفیوزر گاز: </a:t>
            </a:r>
            <a:r>
              <a:rPr lang="ar-SA" sz="2800" dirty="0">
                <a:solidFill>
                  <a:srgbClr val="002060"/>
                </a:solidFill>
              </a:rPr>
              <a:t>از جنس سنگ آلومینا یا استیل ضد زنگ متخلخل با معیارهای مشخص حداکثر قطر منافذ (حداکثر </a:t>
            </a:r>
            <a:r>
              <a:rPr lang="en-US" sz="2800" dirty="0">
                <a:solidFill>
                  <a:srgbClr val="002060"/>
                </a:solidFill>
              </a:rPr>
              <a:t>80</a:t>
            </a:r>
            <a:r>
              <a:rPr lang="ar-SA" sz="2800" dirty="0">
                <a:solidFill>
                  <a:srgbClr val="002060"/>
                </a:solidFill>
              </a:rPr>
              <a:t> میکرومتر) و نفوذپذیری (</a:t>
            </a:r>
            <a:r>
              <a:rPr lang="en-US" sz="2800" dirty="0">
                <a:solidFill>
                  <a:srgbClr val="002060"/>
                </a:solidFill>
              </a:rPr>
              <a:t>30000</a:t>
            </a:r>
            <a:r>
              <a:rPr lang="ar-SA" sz="2800" dirty="0">
                <a:solidFill>
                  <a:srgbClr val="002060"/>
                </a:solidFill>
              </a:rPr>
              <a:t> تا </a:t>
            </a:r>
            <a:r>
              <a:rPr lang="en-US" sz="2800" dirty="0">
                <a:solidFill>
                  <a:srgbClr val="002060"/>
                </a:solidFill>
              </a:rPr>
              <a:t>6000</a:t>
            </a:r>
            <a:r>
              <a:rPr lang="ar-SA" sz="2800" dirty="0">
                <a:solidFill>
                  <a:srgbClr val="002060"/>
                </a:solidFill>
              </a:rPr>
              <a:t> میلی‌لیتر در دقیقه) </a:t>
            </a:r>
            <a:endParaRPr lang="en-US" sz="2800" dirty="0">
              <a:solidFill>
                <a:srgbClr val="002060"/>
              </a:solidFill>
            </a:endParaRPr>
          </a:p>
          <a:p>
            <a:pPr marL="457200" indent="-457200" algn="r" rtl="1">
              <a:buFont typeface="Arial" panose="020B0604020202020204" pitchFamily="34" charset="0"/>
              <a:buChar char="•"/>
            </a:pPr>
            <a:r>
              <a:rPr lang="ar-SA" sz="2800" b="1" dirty="0">
                <a:solidFill>
                  <a:srgbClr val="002060"/>
                </a:solidFill>
              </a:rPr>
              <a:t>حمام‌ها: </a:t>
            </a:r>
            <a:r>
              <a:rPr lang="ar-SA" sz="2800" dirty="0">
                <a:solidFill>
                  <a:srgbClr val="002060"/>
                </a:solidFill>
              </a:rPr>
              <a:t>دو حمام با مایع شفاف، در دماهای </a:t>
            </a:r>
            <a:r>
              <a:rPr lang="en-US" sz="2800" dirty="0">
                <a:solidFill>
                  <a:srgbClr val="002060"/>
                </a:solidFill>
              </a:rPr>
              <a:t>C</a:t>
            </a:r>
            <a:r>
              <a:rPr lang="ar-SA" sz="2800" dirty="0">
                <a:solidFill>
                  <a:srgbClr val="002060"/>
                </a:solidFill>
              </a:rPr>
              <a:t>°</a:t>
            </a:r>
            <a:r>
              <a:rPr lang="en-US" sz="2800" dirty="0">
                <a:solidFill>
                  <a:srgbClr val="002060"/>
                </a:solidFill>
              </a:rPr>
              <a:t>24±0.5 </a:t>
            </a:r>
            <a:r>
              <a:rPr lang="ar-SA" sz="2800" dirty="0">
                <a:solidFill>
                  <a:srgbClr val="002060"/>
                </a:solidFill>
              </a:rPr>
              <a:t>و </a:t>
            </a:r>
            <a:r>
              <a:rPr lang="en-US" sz="2800" dirty="0">
                <a:solidFill>
                  <a:srgbClr val="002060"/>
                </a:solidFill>
              </a:rPr>
              <a:t>C</a:t>
            </a:r>
            <a:r>
              <a:rPr lang="ar-SA" sz="2800" dirty="0">
                <a:solidFill>
                  <a:srgbClr val="002060"/>
                </a:solidFill>
              </a:rPr>
              <a:t>°</a:t>
            </a:r>
            <a:r>
              <a:rPr lang="en-US" sz="2800" dirty="0">
                <a:solidFill>
                  <a:srgbClr val="002060"/>
                </a:solidFill>
              </a:rPr>
              <a:t>93.5±0.5 </a:t>
            </a:r>
          </a:p>
          <a:p>
            <a:pPr marL="457200" indent="-457200" algn="r" rtl="1">
              <a:buFont typeface="Arial" panose="020B0604020202020204" pitchFamily="34" charset="0"/>
              <a:buChar char="•"/>
            </a:pPr>
            <a:r>
              <a:rPr lang="ar-SA" sz="2800" b="1" dirty="0">
                <a:solidFill>
                  <a:srgbClr val="002060"/>
                </a:solidFill>
              </a:rPr>
              <a:t>منبع هوا: </a:t>
            </a:r>
            <a:r>
              <a:rPr lang="ar-SA" sz="2800" dirty="0">
                <a:solidFill>
                  <a:srgbClr val="002060"/>
                </a:solidFill>
              </a:rPr>
              <a:t>هوای فشرده خشک و بدون هیدروکربن که جریان ثابت </a:t>
            </a:r>
            <a:r>
              <a:rPr lang="en-US" sz="2800" dirty="0">
                <a:solidFill>
                  <a:srgbClr val="002060"/>
                </a:solidFill>
              </a:rPr>
              <a:t>94±0.5 </a:t>
            </a:r>
            <a:r>
              <a:rPr lang="ar-SA" sz="2800" dirty="0">
                <a:solidFill>
                  <a:srgbClr val="002060"/>
                </a:solidFill>
              </a:rPr>
              <a:t>میلی‌لیتر در دقیقه را تأمین ‌کند </a:t>
            </a:r>
            <a:endParaRPr lang="en-US" sz="2800" dirty="0">
              <a:solidFill>
                <a:srgbClr val="002060"/>
              </a:solidFill>
            </a:endParaRPr>
          </a:p>
          <a:p>
            <a:pPr marL="457200" indent="-457200" algn="r" rtl="1">
              <a:buFont typeface="Arial" panose="020B0604020202020204" pitchFamily="34" charset="0"/>
              <a:buChar char="•"/>
            </a:pPr>
            <a:r>
              <a:rPr lang="ar-SA" sz="2800" b="1" dirty="0">
                <a:solidFill>
                  <a:srgbClr val="002060"/>
                </a:solidFill>
              </a:rPr>
              <a:t>تایمر: </a:t>
            </a:r>
            <a:r>
              <a:rPr lang="ar-SA" sz="2800" dirty="0">
                <a:solidFill>
                  <a:srgbClr val="002060"/>
                </a:solidFill>
              </a:rPr>
              <a:t>با دقت 1 ثانیه یا بهتر </a:t>
            </a:r>
            <a:endParaRPr lang="en-US" sz="2800" dirty="0">
              <a:solidFill>
                <a:srgbClr val="002060"/>
              </a:solidFill>
            </a:endParaRPr>
          </a:p>
          <a:p>
            <a:pPr marL="457200" indent="-457200" algn="r" rtl="1">
              <a:buFont typeface="Arial" panose="020B0604020202020204" pitchFamily="34" charset="0"/>
              <a:buChar char="•"/>
            </a:pPr>
            <a:r>
              <a:rPr lang="ar-SA" sz="2800" b="1" dirty="0">
                <a:solidFill>
                  <a:srgbClr val="002060"/>
                </a:solidFill>
              </a:rPr>
              <a:t>مواد تمیزکننده: </a:t>
            </a:r>
            <a:r>
              <a:rPr lang="ar-SA" sz="2800" dirty="0">
                <a:solidFill>
                  <a:srgbClr val="002060"/>
                </a:solidFill>
              </a:rPr>
              <a:t>شامل هپتان، تولوئن و استون برای تمیز کردن تجهیزات پس از هر آزمون</a:t>
            </a:r>
            <a:endParaRPr lang="en-US" sz="2800" dirty="0">
              <a:solidFill>
                <a:srgbClr val="002060"/>
              </a:solidFill>
            </a:endParaRPr>
          </a:p>
          <a:p>
            <a:pPr algn="r" rtl="1">
              <a:lnSpc>
                <a:spcPts val="3779"/>
              </a:lnSpc>
              <a:spcBef>
                <a:spcPct val="0"/>
              </a:spcBef>
            </a:pPr>
            <a:endParaRPr lang="ar-EG" sz="2699" dirty="0">
              <a:solidFill>
                <a:srgbClr val="0F4662"/>
              </a:solidFill>
              <a:latin typeface="Nazanin Light"/>
              <a:ea typeface="Nazanin Light"/>
              <a:cs typeface="Nazanin Light"/>
              <a:sym typeface="Nazanin Light"/>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671851"/>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819983" y="3040239"/>
            <a:ext cx="12439317" cy="4524315"/>
          </a:xfrm>
          <a:prstGeom prst="rect">
            <a:avLst/>
          </a:prstGeom>
        </p:spPr>
        <p:txBody>
          <a:bodyPr lIns="0" tIns="0" rIns="0" bIns="0" rtlCol="0" anchor="t">
            <a:spAutoFit/>
          </a:bodyPr>
          <a:lstStyle/>
          <a:p>
            <a:pPr algn="r" rtl="1"/>
            <a:r>
              <a:rPr lang="ar-SA" sz="2400" b="1" dirty="0"/>
              <a:t>مرحله اول: </a:t>
            </a:r>
            <a:r>
              <a:rPr lang="en-US" sz="2400" dirty="0"/>
              <a:t>200 </a:t>
            </a:r>
            <a:r>
              <a:rPr lang="ar-SA" sz="2400" dirty="0"/>
              <a:t>میلی‌لیتر نمونه را در یک بشر بریزید ، آن را تا دمای </a:t>
            </a:r>
            <a:r>
              <a:rPr lang="en-US" sz="2400" dirty="0"/>
              <a:t>C</a:t>
            </a:r>
            <a:r>
              <a:rPr lang="ar-SA" sz="2400" dirty="0"/>
              <a:t>°</a:t>
            </a:r>
            <a:r>
              <a:rPr lang="en-US" sz="2400" dirty="0"/>
              <a:t>49±3 </a:t>
            </a:r>
            <a:r>
              <a:rPr lang="fa-IR" sz="2400" dirty="0"/>
              <a:t> </a:t>
            </a:r>
            <a:r>
              <a:rPr lang="ar-SA" sz="2400" dirty="0"/>
              <a:t>گرم کنید و سپس اجازه دهید تا به دمای محیط برسد.</a:t>
            </a:r>
            <a:endParaRPr lang="en-US" sz="2400" dirty="0"/>
          </a:p>
          <a:p>
            <a:pPr algn="r" rtl="1"/>
            <a:r>
              <a:rPr lang="ar-SA" sz="2400" dirty="0"/>
              <a:t>سپس </a:t>
            </a:r>
            <a:r>
              <a:rPr lang="en-US" sz="2400" dirty="0"/>
              <a:t>180</a:t>
            </a:r>
            <a:r>
              <a:rPr lang="ar-SA" sz="2400" dirty="0"/>
              <a:t> میلی‌لیتر از نمونه را در یک سیلندر مدرج </a:t>
            </a:r>
            <a:r>
              <a:rPr lang="en-US" sz="2400" dirty="0"/>
              <a:t>1000</a:t>
            </a:r>
            <a:r>
              <a:rPr lang="ar-SA" sz="2400" dirty="0"/>
              <a:t> میلی‌لیتری ریخته و آن را به مدت پنج دقیقه با دبی </a:t>
            </a:r>
            <a:r>
              <a:rPr lang="en-US" sz="2400" dirty="0"/>
              <a:t>94±5 </a:t>
            </a:r>
            <a:r>
              <a:rPr lang="ar-SA" sz="2400" dirty="0"/>
              <a:t>میلی‌لیتر در دقیقه در حمام </a:t>
            </a:r>
            <a:r>
              <a:rPr lang="en-US" sz="2400" dirty="0"/>
              <a:t>C</a:t>
            </a:r>
            <a:r>
              <a:rPr lang="ar-SA" sz="2400" dirty="0"/>
              <a:t>°</a:t>
            </a:r>
            <a:r>
              <a:rPr lang="en-US" sz="2400" dirty="0"/>
              <a:t>24±0.5</a:t>
            </a:r>
            <a:r>
              <a:rPr lang="ar-SA" sz="2400" dirty="0"/>
              <a:t> هوادهی کنید. حجم کف را بلافاصله پس از قطع کردن هوا ثبت کرده و پس از گذشت 10 دقیقه مجددا ثبت کنید.</a:t>
            </a:r>
            <a:endParaRPr lang="fa-IR" sz="2400" dirty="0"/>
          </a:p>
          <a:p>
            <a:pPr algn="r" rtl="1"/>
            <a:endParaRPr lang="en-US" sz="2400" dirty="0"/>
          </a:p>
          <a:p>
            <a:pPr algn="r" rtl="1"/>
            <a:r>
              <a:rPr lang="ar-SA" sz="2400" b="1" dirty="0"/>
              <a:t>مرحله دوم: </a:t>
            </a:r>
            <a:r>
              <a:rPr lang="ar-SA" sz="2400" dirty="0"/>
              <a:t>180 میلی لیتر دیگر از نمونه را در سیلندر تمیز بریزید و در حمام </a:t>
            </a:r>
            <a:r>
              <a:rPr lang="en-US" sz="2400" dirty="0"/>
              <a:t>C</a:t>
            </a:r>
            <a:r>
              <a:rPr lang="ar-SA" sz="2400" dirty="0"/>
              <a:t>°</a:t>
            </a:r>
            <a:r>
              <a:rPr lang="en-US" sz="2400" dirty="0"/>
              <a:t> 93.5±0.5 </a:t>
            </a:r>
            <a:r>
              <a:rPr lang="ar-SA" sz="2400" dirty="0"/>
              <a:t>قرار دهید و همان مراحل انجام آزمون و ثبت حجم کف را مانند مرحله اول تکرار کنید.</a:t>
            </a:r>
            <a:endParaRPr lang="fa-IR" sz="2400" dirty="0"/>
          </a:p>
          <a:p>
            <a:pPr algn="r" rtl="1"/>
            <a:endParaRPr lang="en-US" sz="2400" dirty="0"/>
          </a:p>
          <a:p>
            <a:pPr algn="r" rtl="1"/>
            <a:r>
              <a:rPr lang="ar-SA" sz="2400" b="1" dirty="0"/>
              <a:t>مرحله سوم: </a:t>
            </a:r>
            <a:r>
              <a:rPr lang="ar-SA" sz="2400" dirty="0"/>
              <a:t>نمونه استفاده شده در مرحله دوم را خنک کنید ، سپس آن را در حمام </a:t>
            </a:r>
            <a:r>
              <a:rPr lang="en-US" sz="2400" dirty="0"/>
              <a:t>C</a:t>
            </a:r>
            <a:r>
              <a:rPr lang="ar-SA" sz="2400" dirty="0"/>
              <a:t>°</a:t>
            </a:r>
            <a:r>
              <a:rPr lang="en-US" sz="2400" dirty="0"/>
              <a:t>24±0.5 </a:t>
            </a:r>
            <a:r>
              <a:rPr lang="ar-SA" sz="2400" dirty="0"/>
              <a:t>قرار دهید و همان فرآیند هوادهی و ثبت حجم کف را تکرار کنید.</a:t>
            </a:r>
            <a:endParaRPr lang="en-US" sz="2400" dirty="0"/>
          </a:p>
          <a:p>
            <a:pPr algn="r" rtl="1">
              <a:lnSpc>
                <a:spcPts val="3553"/>
              </a:lnSpc>
              <a:spcBef>
                <a:spcPct val="0"/>
              </a:spcBef>
            </a:pPr>
            <a:endParaRPr lang="ar-EG" sz="2400" dirty="0">
              <a:solidFill>
                <a:srgbClr val="000000"/>
              </a:solidFill>
              <a:latin typeface="Nazanin Light"/>
              <a:ea typeface="Nazanin Light"/>
              <a:cs typeface="Nazanin Light"/>
              <a:sym typeface="Nazanin Light"/>
              <a:rt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86761" y="2456695"/>
            <a:ext cx="5385764" cy="6426664"/>
            <a:chOff x="0" y="0"/>
            <a:chExt cx="1418473" cy="1692619"/>
          </a:xfrm>
        </p:grpSpPr>
        <p:sp>
          <p:nvSpPr>
            <p:cNvPr id="3" name="Freeform 3"/>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sp>
        <p:sp>
          <p:nvSpPr>
            <p:cNvPr id="4" name="TextBox 4"/>
            <p:cNvSpPr txBox="1"/>
            <p:nvPr/>
          </p:nvSpPr>
          <p:spPr>
            <a:xfrm>
              <a:off x="0" y="-352425"/>
              <a:ext cx="1418473" cy="2045044"/>
            </a:xfrm>
            <a:prstGeom prst="rect">
              <a:avLst/>
            </a:prstGeom>
          </p:spPr>
          <p:txBody>
            <a:bodyPr lIns="50800" tIns="50800" rIns="50800" bIns="50800" rtlCol="0" anchor="ctr"/>
            <a:lstStyle/>
            <a:p>
              <a:pPr algn="ctr">
                <a:lnSpc>
                  <a:spcPts val="4079"/>
                </a:lnSpc>
              </a:pPr>
              <a:endParaRPr/>
            </a:p>
          </p:txBody>
        </p:sp>
      </p:grpSp>
      <p:grpSp>
        <p:nvGrpSpPr>
          <p:cNvPr id="5" name="Group 5"/>
          <p:cNvGrpSpPr/>
          <p:nvPr/>
        </p:nvGrpSpPr>
        <p:grpSpPr>
          <a:xfrm>
            <a:off x="6451118" y="2456695"/>
            <a:ext cx="5385764" cy="6426664"/>
            <a:chOff x="0" y="0"/>
            <a:chExt cx="1418473" cy="1692619"/>
          </a:xfrm>
        </p:grpSpPr>
        <p:sp>
          <p:nvSpPr>
            <p:cNvPr id="6" name="Freeform 6"/>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sp>
        <p:sp>
          <p:nvSpPr>
            <p:cNvPr id="7" name="TextBox 7"/>
            <p:cNvSpPr txBox="1"/>
            <p:nvPr/>
          </p:nvSpPr>
          <p:spPr>
            <a:xfrm>
              <a:off x="0" y="-352425"/>
              <a:ext cx="1418473" cy="2045044"/>
            </a:xfrm>
            <a:prstGeom prst="rect">
              <a:avLst/>
            </a:prstGeom>
          </p:spPr>
          <p:txBody>
            <a:bodyPr lIns="50800" tIns="50800" rIns="50800" bIns="50800" rtlCol="0" anchor="ctr"/>
            <a:lstStyle/>
            <a:p>
              <a:pPr algn="ctr">
                <a:lnSpc>
                  <a:spcPts val="4079"/>
                </a:lnSpc>
              </a:pPr>
              <a:endParaRPr/>
            </a:p>
          </p:txBody>
        </p:sp>
      </p:grpSp>
      <p:grpSp>
        <p:nvGrpSpPr>
          <p:cNvPr id="8" name="Group 8"/>
          <p:cNvGrpSpPr/>
          <p:nvPr/>
        </p:nvGrpSpPr>
        <p:grpSpPr>
          <a:xfrm>
            <a:off x="12015475" y="2456695"/>
            <a:ext cx="5385764" cy="6426664"/>
            <a:chOff x="0" y="0"/>
            <a:chExt cx="1418473" cy="1692619"/>
          </a:xfrm>
        </p:grpSpPr>
        <p:sp>
          <p:nvSpPr>
            <p:cNvPr id="9" name="Freeform 9"/>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sp>
        <p:sp>
          <p:nvSpPr>
            <p:cNvPr id="10" name="TextBox 10"/>
            <p:cNvSpPr txBox="1"/>
            <p:nvPr/>
          </p:nvSpPr>
          <p:spPr>
            <a:xfrm>
              <a:off x="0" y="-352425"/>
              <a:ext cx="1418473" cy="2045044"/>
            </a:xfrm>
            <a:prstGeom prst="rect">
              <a:avLst/>
            </a:prstGeom>
          </p:spPr>
          <p:txBody>
            <a:bodyPr lIns="50800" tIns="50800" rIns="50800" bIns="50800" rtlCol="0" anchor="ctr"/>
            <a:lstStyle/>
            <a:p>
              <a:pPr algn="ctr">
                <a:lnSpc>
                  <a:spcPts val="4079"/>
                </a:lnSpc>
              </a:pPr>
              <a:endParaRPr/>
            </a:p>
          </p:txBody>
        </p:sp>
      </p:grpSp>
      <p:sp>
        <p:nvSpPr>
          <p:cNvPr id="11" name="AutoShape 11"/>
          <p:cNvSpPr/>
          <p:nvPr/>
        </p:nvSpPr>
        <p:spPr>
          <a:xfrm>
            <a:off x="1028700" y="990600"/>
            <a:ext cx="6492240" cy="0"/>
          </a:xfrm>
          <a:prstGeom prst="line">
            <a:avLst/>
          </a:prstGeom>
          <a:ln w="76200" cap="flat">
            <a:solidFill>
              <a:srgbClr val="0F4662"/>
            </a:solidFill>
            <a:prstDash val="solid"/>
            <a:headEnd type="none" w="sm" len="sm"/>
            <a:tailEnd type="none" w="sm" len="sm"/>
          </a:ln>
        </p:spPr>
      </p:sp>
      <p:sp>
        <p:nvSpPr>
          <p:cNvPr id="12" name="TextBox 12"/>
          <p:cNvSpPr txBox="1"/>
          <p:nvPr/>
        </p:nvSpPr>
        <p:spPr>
          <a:xfrm>
            <a:off x="9285939" y="372050"/>
            <a:ext cx="8115300" cy="1723450"/>
          </a:xfrm>
          <a:prstGeom prst="rect">
            <a:avLst/>
          </a:prstGeom>
        </p:spPr>
        <p:txBody>
          <a:bodyPr lIns="0" tIns="0" rIns="0" bIns="0" rtlCol="0" anchor="t">
            <a:spAutoFit/>
          </a:bodyPr>
          <a:lstStyle/>
          <a:p>
            <a:pPr marL="0" lvl="0" indent="0" algn="just" rtl="1">
              <a:lnSpc>
                <a:spcPts val="8959"/>
              </a:lnSpc>
              <a:spcBef>
                <a:spcPct val="0"/>
              </a:spcBef>
            </a:pPr>
            <a:r>
              <a:rPr lang="ar-EG" sz="6399" b="1" dirty="0">
                <a:solidFill>
                  <a:srgbClr val="0F4662"/>
                </a:solidFill>
                <a:latin typeface="Nazanin Bold"/>
                <a:ea typeface="Nazanin Bold"/>
                <a:cs typeface="Nazanin Bold"/>
                <a:sym typeface="Nazanin Bold"/>
                <a:rtl/>
              </a:rPr>
              <a:t>انواع روغن های پایه</a:t>
            </a:r>
          </a:p>
        </p:txBody>
      </p:sp>
      <p:sp>
        <p:nvSpPr>
          <p:cNvPr id="13" name="TextBox 13"/>
          <p:cNvSpPr txBox="1"/>
          <p:nvPr/>
        </p:nvSpPr>
        <p:spPr>
          <a:xfrm>
            <a:off x="6691852" y="6098942"/>
            <a:ext cx="4861152" cy="1587737"/>
          </a:xfrm>
          <a:prstGeom prst="rect">
            <a:avLst/>
          </a:prstGeom>
        </p:spPr>
        <p:txBody>
          <a:bodyPr lIns="0" tIns="0" rIns="0" bIns="0" rtlCol="0" anchor="t">
            <a:spAutoFit/>
          </a:bodyPr>
          <a:lstStyle/>
          <a:p>
            <a:pPr marL="367034" lvl="1" indent="-183517" algn="ctr" rtl="1">
              <a:lnSpc>
                <a:spcPts val="2890"/>
              </a:lnSpc>
              <a:buFont typeface="Arial"/>
              <a:buChar char="•"/>
            </a:pPr>
            <a:r>
              <a:rPr lang="ar-EG" sz="1700">
                <a:solidFill>
                  <a:srgbClr val="0F4662"/>
                </a:solidFill>
                <a:latin typeface="Nazanin Light"/>
                <a:ea typeface="Nazanin Light"/>
                <a:cs typeface="Nazanin Light"/>
                <a:sym typeface="Nazanin Light"/>
                <a:rtl/>
              </a:rPr>
              <a:t>گروه </a:t>
            </a:r>
            <a:r>
              <a:rPr lang="en-US" sz="1700">
                <a:solidFill>
                  <a:srgbClr val="0F4662"/>
                </a:solidFill>
                <a:latin typeface="Nazanin Light"/>
                <a:ea typeface="Nazanin Light"/>
                <a:cs typeface="Nazanin Light"/>
                <a:sym typeface="Nazanin Light"/>
              </a:rPr>
              <a:t>IV</a:t>
            </a:r>
            <a:r>
              <a:rPr lang="ar-EG" sz="1700">
                <a:solidFill>
                  <a:srgbClr val="0F4662"/>
                </a:solidFill>
                <a:latin typeface="Nazanin Light"/>
                <a:ea typeface="Nazanin Light"/>
                <a:cs typeface="Nazanin Light"/>
                <a:sym typeface="Nazanin Light"/>
                <a:rtl/>
              </a:rPr>
              <a:t> پلی آلفا اولفین‌ها (</a:t>
            </a:r>
            <a:r>
              <a:rPr lang="en-US" sz="1700">
                <a:solidFill>
                  <a:srgbClr val="0F4662"/>
                </a:solidFill>
                <a:latin typeface="Nazanin Light"/>
                <a:ea typeface="Nazanin Light"/>
                <a:cs typeface="Nazanin Light"/>
                <a:sym typeface="Nazanin Light"/>
              </a:rPr>
              <a:t>PAO</a:t>
            </a:r>
            <a:r>
              <a:rPr lang="ar-EG" sz="1700">
                <a:solidFill>
                  <a:srgbClr val="0F4662"/>
                </a:solidFill>
                <a:latin typeface="Nazanin Light"/>
                <a:ea typeface="Nazanin Light"/>
                <a:cs typeface="Nazanin Light"/>
                <a:sym typeface="Nazanin Light"/>
                <a:rtl/>
              </a:rPr>
              <a:t>): عملکرد عالی در دماهای بالا و پایین، گران‌قیمت.</a:t>
            </a:r>
          </a:p>
          <a:p>
            <a:pPr marL="367034" lvl="1" indent="-183517" algn="ctr" rtl="1">
              <a:lnSpc>
                <a:spcPts val="2890"/>
              </a:lnSpc>
              <a:buFont typeface="Arial"/>
              <a:buChar char="•"/>
            </a:pPr>
            <a:r>
              <a:rPr lang="ar-EG" sz="1700" u="none" strike="noStrike">
                <a:solidFill>
                  <a:srgbClr val="0F4662"/>
                </a:solidFill>
                <a:latin typeface="Nazanin Light"/>
                <a:ea typeface="Nazanin Light"/>
                <a:cs typeface="Nazanin Light"/>
                <a:sym typeface="Nazanin Light"/>
                <a:rtl/>
              </a:rPr>
              <a:t>گروه </a:t>
            </a:r>
            <a:r>
              <a:rPr lang="en-US" sz="1700" u="none" strike="noStrike">
                <a:solidFill>
                  <a:srgbClr val="0F4662"/>
                </a:solidFill>
                <a:latin typeface="Nazanin Light"/>
                <a:ea typeface="Nazanin Light"/>
                <a:cs typeface="Nazanin Light"/>
                <a:sym typeface="Nazanin Light"/>
              </a:rPr>
              <a:t>V</a:t>
            </a:r>
            <a:r>
              <a:rPr lang="ar-EG" sz="1700" u="none" strike="noStrike">
                <a:solidFill>
                  <a:srgbClr val="0F4662"/>
                </a:solidFill>
                <a:latin typeface="Nazanin Light"/>
                <a:ea typeface="Nazanin Light"/>
                <a:cs typeface="Nazanin Light"/>
                <a:sym typeface="Nazanin Light"/>
                <a:rtl/>
              </a:rPr>
              <a:t> سایر روان کارها: استرها، پلی اتیلن گلایکل‌ها ، فسفات استرها و غیره</a:t>
            </a:r>
          </a:p>
        </p:txBody>
      </p:sp>
      <p:sp>
        <p:nvSpPr>
          <p:cNvPr id="14" name="TextBox 14"/>
          <p:cNvSpPr txBox="1"/>
          <p:nvPr/>
        </p:nvSpPr>
        <p:spPr>
          <a:xfrm>
            <a:off x="12361178" y="6127517"/>
            <a:ext cx="4758565" cy="2066566"/>
          </a:xfrm>
          <a:prstGeom prst="rect">
            <a:avLst/>
          </a:prstGeom>
        </p:spPr>
        <p:txBody>
          <a:bodyPr lIns="0" tIns="0" rIns="0" bIns="0" rtlCol="0" anchor="t">
            <a:spAutoFit/>
          </a:bodyPr>
          <a:lstStyle/>
          <a:p>
            <a:pPr marL="323855" lvl="1" indent="-161927" algn="ctr" rtl="1">
              <a:lnSpc>
                <a:spcPts val="2550"/>
              </a:lnSpc>
              <a:buFont typeface="Arial"/>
              <a:buChar char="•"/>
            </a:pPr>
            <a:r>
              <a:rPr lang="ar-EG" sz="1500">
                <a:solidFill>
                  <a:srgbClr val="0F4662"/>
                </a:solidFill>
                <a:latin typeface="Nazanin Light"/>
                <a:ea typeface="Nazanin Light"/>
                <a:cs typeface="Nazanin Light"/>
                <a:sym typeface="Nazanin Light"/>
                <a:rtl/>
              </a:rPr>
              <a:t>گروه </a:t>
            </a:r>
            <a:r>
              <a:rPr lang="en-US" sz="1500">
                <a:solidFill>
                  <a:srgbClr val="0F4662"/>
                </a:solidFill>
                <a:latin typeface="Nazanin Light"/>
                <a:ea typeface="Nazanin Light"/>
                <a:cs typeface="Nazanin Light"/>
                <a:sym typeface="Nazanin Light"/>
              </a:rPr>
              <a:t>I</a:t>
            </a:r>
            <a:r>
              <a:rPr lang="ar-EG" sz="1500">
                <a:solidFill>
                  <a:srgbClr val="0F4662"/>
                </a:solidFill>
                <a:latin typeface="Nazanin Light"/>
                <a:ea typeface="Nazanin Light"/>
                <a:cs typeface="Nazanin Light"/>
                <a:sym typeface="Nazanin Light"/>
                <a:rtl/>
              </a:rPr>
              <a:t>: پالایش با حلال، شاخص ویسکوزیته تقریبی </a:t>
            </a:r>
            <a:r>
              <a:rPr lang="en-US" sz="1500">
                <a:solidFill>
                  <a:srgbClr val="0F4662"/>
                </a:solidFill>
                <a:latin typeface="Nazanin Light"/>
                <a:ea typeface="Nazanin Light"/>
                <a:cs typeface="Nazanin Light"/>
                <a:sym typeface="Nazanin Light"/>
              </a:rPr>
              <a:t>۸۰</a:t>
            </a:r>
            <a:r>
              <a:rPr lang="ar-EG" sz="1500">
                <a:solidFill>
                  <a:srgbClr val="0F4662"/>
                </a:solidFill>
                <a:latin typeface="Nazanin Light"/>
                <a:ea typeface="Nazanin Light"/>
                <a:cs typeface="Nazanin Light"/>
                <a:sym typeface="Nazanin Light"/>
                <a:rtl/>
              </a:rPr>
              <a:t>-</a:t>
            </a:r>
            <a:r>
              <a:rPr lang="en-US" sz="1500">
                <a:solidFill>
                  <a:srgbClr val="0F4662"/>
                </a:solidFill>
                <a:latin typeface="Nazanin Light"/>
                <a:ea typeface="Nazanin Light"/>
                <a:cs typeface="Nazanin Light"/>
                <a:sym typeface="Nazanin Light"/>
              </a:rPr>
              <a:t>۱۲۰</a:t>
            </a:r>
            <a:r>
              <a:rPr lang="ar-EG" sz="1500">
                <a:solidFill>
                  <a:srgbClr val="0F4662"/>
                </a:solidFill>
                <a:latin typeface="Nazanin Light"/>
                <a:ea typeface="Nazanin Light"/>
                <a:cs typeface="Nazanin Light"/>
                <a:sym typeface="Nazanin Light"/>
                <a:rtl/>
              </a:rPr>
              <a:t>؛ ارزان‌قیمت و برای کاربردهای کم‌فشار.</a:t>
            </a:r>
          </a:p>
          <a:p>
            <a:pPr marL="323855" lvl="1" indent="-161927" algn="ctr" rtl="1">
              <a:lnSpc>
                <a:spcPts val="2550"/>
              </a:lnSpc>
              <a:buFont typeface="Arial"/>
              <a:buChar char="•"/>
            </a:pPr>
            <a:r>
              <a:rPr lang="ar-EG" sz="1500">
                <a:solidFill>
                  <a:srgbClr val="0F4662"/>
                </a:solidFill>
                <a:latin typeface="Nazanin Light"/>
                <a:ea typeface="Nazanin Light"/>
                <a:cs typeface="Nazanin Light"/>
                <a:sym typeface="Nazanin Light"/>
                <a:rtl/>
              </a:rPr>
              <a:t>گروه </a:t>
            </a:r>
            <a:r>
              <a:rPr lang="en-US" sz="1500">
                <a:solidFill>
                  <a:srgbClr val="0F4662"/>
                </a:solidFill>
                <a:latin typeface="Nazanin Light"/>
                <a:ea typeface="Nazanin Light"/>
                <a:cs typeface="Nazanin Light"/>
                <a:sym typeface="Nazanin Light"/>
              </a:rPr>
              <a:t>II</a:t>
            </a:r>
            <a:r>
              <a:rPr lang="ar-EG" sz="1500">
                <a:solidFill>
                  <a:srgbClr val="0F4662"/>
                </a:solidFill>
                <a:latin typeface="Nazanin Light"/>
                <a:ea typeface="Nazanin Light"/>
                <a:cs typeface="Nazanin Light"/>
                <a:sym typeface="Nazanin Light"/>
                <a:rtl/>
              </a:rPr>
              <a:t>: پالایش شده، پایداری اکسیداسیون بهتر، شفاف و بی‌رنگ.</a:t>
            </a:r>
          </a:p>
          <a:p>
            <a:pPr marL="323855" lvl="1" indent="-161927" algn="ctr" rtl="1">
              <a:lnSpc>
                <a:spcPts val="2550"/>
              </a:lnSpc>
              <a:buFont typeface="Arial"/>
              <a:buChar char="•"/>
            </a:pPr>
            <a:r>
              <a:rPr lang="ar-EG" sz="1500">
                <a:solidFill>
                  <a:srgbClr val="0F4662"/>
                </a:solidFill>
                <a:latin typeface="Nazanin Light"/>
                <a:ea typeface="Nazanin Light"/>
                <a:cs typeface="Nazanin Light"/>
                <a:sym typeface="Nazanin Light"/>
                <a:rtl/>
              </a:rPr>
              <a:t>گروه </a:t>
            </a:r>
            <a:r>
              <a:rPr lang="en-US" sz="1500">
                <a:solidFill>
                  <a:srgbClr val="0F4662"/>
                </a:solidFill>
                <a:latin typeface="Nazanin Light"/>
                <a:ea typeface="Nazanin Light"/>
                <a:cs typeface="Nazanin Light"/>
                <a:sym typeface="Nazanin Light"/>
              </a:rPr>
              <a:t>III</a:t>
            </a:r>
            <a:r>
              <a:rPr lang="ar-EG" sz="1500">
                <a:solidFill>
                  <a:srgbClr val="0F4662"/>
                </a:solidFill>
                <a:latin typeface="Nazanin Light"/>
                <a:ea typeface="Nazanin Light"/>
                <a:cs typeface="Nazanin Light"/>
                <a:sym typeface="Nazanin Light"/>
                <a:rtl/>
              </a:rPr>
              <a:t>: به شدت پالایش شده، </a:t>
            </a:r>
            <a:r>
              <a:rPr lang="en-US" sz="1500">
                <a:solidFill>
                  <a:srgbClr val="0F4662"/>
                </a:solidFill>
                <a:latin typeface="Nazanin Light"/>
                <a:ea typeface="Nazanin Light"/>
                <a:cs typeface="Nazanin Light"/>
                <a:sym typeface="Nazanin Light"/>
              </a:rPr>
              <a:t>VI</a:t>
            </a:r>
            <a:r>
              <a:rPr lang="ar-EG" sz="1500">
                <a:solidFill>
                  <a:srgbClr val="0F4662"/>
                </a:solidFill>
                <a:latin typeface="Nazanin Light"/>
                <a:ea typeface="Nazanin Light"/>
                <a:cs typeface="Nazanin Light"/>
                <a:sym typeface="Nazanin Light"/>
                <a:rtl/>
              </a:rPr>
              <a:t> بیش از </a:t>
            </a:r>
            <a:r>
              <a:rPr lang="en-US" sz="1500">
                <a:solidFill>
                  <a:srgbClr val="0F4662"/>
                </a:solidFill>
                <a:latin typeface="Nazanin Light"/>
                <a:ea typeface="Nazanin Light"/>
                <a:cs typeface="Nazanin Light"/>
                <a:sym typeface="Nazanin Light"/>
              </a:rPr>
              <a:t>۱۲۰</a:t>
            </a:r>
            <a:r>
              <a:rPr lang="ar-EG" sz="1500">
                <a:solidFill>
                  <a:srgbClr val="0F4662"/>
                </a:solidFill>
                <a:latin typeface="Nazanin Light"/>
                <a:ea typeface="Nazanin Light"/>
                <a:cs typeface="Nazanin Light"/>
                <a:sym typeface="Nazanin Light"/>
                <a:rtl/>
              </a:rPr>
              <a:t>؛ اغلب به عنوان "سنتتیک" شناخته می‌شوند.</a:t>
            </a:r>
          </a:p>
          <a:p>
            <a:pPr marL="323855" lvl="1" indent="-161927" algn="ctr" rtl="1">
              <a:lnSpc>
                <a:spcPts val="2550"/>
              </a:lnSpc>
              <a:buFont typeface="Arial"/>
              <a:buChar char="•"/>
            </a:pPr>
            <a:endParaRPr lang="ar-EG" sz="1500">
              <a:solidFill>
                <a:srgbClr val="0F4662"/>
              </a:solidFill>
              <a:latin typeface="Nazanin Light"/>
              <a:ea typeface="Nazanin Light"/>
              <a:cs typeface="Nazanin Light"/>
              <a:sym typeface="Nazanin Light"/>
              <a:rtl/>
            </a:endParaRPr>
          </a:p>
        </p:txBody>
      </p:sp>
      <p:sp>
        <p:nvSpPr>
          <p:cNvPr id="15" name="TextBox 15"/>
          <p:cNvSpPr txBox="1"/>
          <p:nvPr/>
        </p:nvSpPr>
        <p:spPr>
          <a:xfrm>
            <a:off x="12540247" y="4206240"/>
            <a:ext cx="4336220" cy="9372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F4662"/>
                </a:solidFill>
                <a:latin typeface="Nazanin Light"/>
                <a:ea typeface="Nazanin Light"/>
                <a:cs typeface="Nazanin Light"/>
                <a:sym typeface="Nazanin Light"/>
                <a:rtl/>
              </a:rPr>
              <a:t>روغن های معدنی(گروه‌های </a:t>
            </a:r>
            <a:r>
              <a:rPr lang="en-US" sz="2100">
                <a:solidFill>
                  <a:srgbClr val="0F4662"/>
                </a:solidFill>
                <a:latin typeface="Nazanin Light"/>
                <a:ea typeface="Nazanin Light"/>
                <a:cs typeface="Nazanin Light"/>
                <a:sym typeface="Nazanin Light"/>
              </a:rPr>
              <a:t>I، II</a:t>
            </a:r>
            <a:r>
              <a:rPr lang="ar-EG" sz="2100">
                <a:solidFill>
                  <a:srgbClr val="0F4662"/>
                </a:solidFill>
                <a:latin typeface="Nazanin Light"/>
                <a:ea typeface="Nazanin Light"/>
                <a:cs typeface="Nazanin Light"/>
                <a:sym typeface="Nazanin Light"/>
                <a:rtl/>
              </a:rPr>
              <a:t> و </a:t>
            </a:r>
            <a:r>
              <a:rPr lang="en-US" sz="2100">
                <a:solidFill>
                  <a:srgbClr val="0F4662"/>
                </a:solidFill>
                <a:latin typeface="Nazanin Light"/>
                <a:ea typeface="Nazanin Light"/>
                <a:cs typeface="Nazanin Light"/>
                <a:sym typeface="Nazanin Light"/>
              </a:rPr>
              <a:t>III</a:t>
            </a:r>
            <a:r>
              <a:rPr lang="ar-EG" sz="2100">
                <a:solidFill>
                  <a:srgbClr val="0F4662"/>
                </a:solidFill>
                <a:latin typeface="Nazanin Light"/>
                <a:ea typeface="Nazanin Light"/>
                <a:cs typeface="Nazanin Light"/>
                <a:sym typeface="Nazanin Light"/>
                <a:rtl/>
              </a:rPr>
              <a:t> (بر اساس روش پالایش و خلوص)</a:t>
            </a:r>
          </a:p>
        </p:txBody>
      </p:sp>
      <p:sp>
        <p:nvSpPr>
          <p:cNvPr id="16" name="TextBox 16"/>
          <p:cNvSpPr txBox="1"/>
          <p:nvPr/>
        </p:nvSpPr>
        <p:spPr>
          <a:xfrm>
            <a:off x="6975890" y="4206240"/>
            <a:ext cx="4336220" cy="565785"/>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F4662"/>
                </a:solidFill>
                <a:latin typeface="Nazanin Light"/>
                <a:ea typeface="Nazanin Light"/>
                <a:cs typeface="Nazanin Light"/>
                <a:sym typeface="Nazanin Light"/>
                <a:rtl/>
              </a:rPr>
              <a:t>روغن‌های سنتتیک </a:t>
            </a:r>
          </a:p>
        </p:txBody>
      </p:sp>
      <p:sp>
        <p:nvSpPr>
          <p:cNvPr id="17" name="TextBox 17"/>
          <p:cNvSpPr txBox="1"/>
          <p:nvPr/>
        </p:nvSpPr>
        <p:spPr>
          <a:xfrm>
            <a:off x="1411533" y="4206240"/>
            <a:ext cx="4336220" cy="3166109"/>
          </a:xfrm>
          <a:prstGeom prst="rect">
            <a:avLst/>
          </a:prstGeom>
        </p:spPr>
        <p:txBody>
          <a:bodyPr lIns="0" tIns="0" rIns="0" bIns="0" rtlCol="0" anchor="t">
            <a:spAutoFit/>
          </a:bodyPr>
          <a:lstStyle/>
          <a:p>
            <a:pPr algn="ctr" rtl="1">
              <a:lnSpc>
                <a:spcPts val="2940"/>
              </a:lnSpc>
            </a:pPr>
            <a:r>
              <a:rPr lang="ar-EG" sz="2100">
                <a:solidFill>
                  <a:srgbClr val="0F4662"/>
                </a:solidFill>
                <a:latin typeface="Nazanin Light"/>
                <a:ea typeface="Nazanin Light"/>
                <a:cs typeface="Nazanin Light"/>
                <a:sym typeface="Nazanin Light"/>
                <a:rtl/>
              </a:rPr>
              <a:t>روغن‌های نیمه‌سنتتیک</a:t>
            </a:r>
          </a:p>
          <a:p>
            <a:pPr algn="ctr" rtl="1">
              <a:lnSpc>
                <a:spcPts val="2940"/>
              </a:lnSpc>
            </a:pPr>
            <a:endParaRPr lang="ar-EG" sz="2100">
              <a:solidFill>
                <a:srgbClr val="0F4662"/>
              </a:solidFill>
              <a:latin typeface="Nazanin Light"/>
              <a:ea typeface="Nazanin Light"/>
              <a:cs typeface="Nazanin Light"/>
              <a:sym typeface="Nazanin Light"/>
              <a:rtl/>
            </a:endParaRPr>
          </a:p>
          <a:p>
            <a:pPr algn="ctr">
              <a:lnSpc>
                <a:spcPts val="2940"/>
              </a:lnSpc>
            </a:pPr>
            <a:endParaRPr lang="ar-EG" sz="2100">
              <a:solidFill>
                <a:srgbClr val="0F4662"/>
              </a:solidFill>
              <a:latin typeface="Nazanin Light"/>
              <a:ea typeface="Nazanin Light"/>
              <a:cs typeface="Nazanin Light"/>
              <a:sym typeface="Nazanin Light"/>
              <a:rtl/>
            </a:endParaRPr>
          </a:p>
          <a:p>
            <a:pPr algn="ctr">
              <a:lnSpc>
                <a:spcPts val="2940"/>
              </a:lnSpc>
            </a:pPr>
            <a:endParaRPr lang="ar-EG" sz="2100">
              <a:solidFill>
                <a:srgbClr val="0F4662"/>
              </a:solidFill>
              <a:latin typeface="Nazanin Light"/>
              <a:ea typeface="Nazanin Light"/>
              <a:cs typeface="Nazanin Light"/>
              <a:sym typeface="Nazanin Light"/>
              <a:rtl/>
            </a:endParaRPr>
          </a:p>
          <a:p>
            <a:pPr algn="ctr">
              <a:lnSpc>
                <a:spcPts val="2940"/>
              </a:lnSpc>
            </a:pPr>
            <a:endParaRPr lang="ar-EG" sz="2100">
              <a:solidFill>
                <a:srgbClr val="0F4662"/>
              </a:solidFill>
              <a:latin typeface="Nazanin Light"/>
              <a:ea typeface="Nazanin Light"/>
              <a:cs typeface="Nazanin Light"/>
              <a:sym typeface="Nazanin Light"/>
              <a:rtl/>
            </a:endParaRPr>
          </a:p>
          <a:p>
            <a:pPr algn="ctr">
              <a:lnSpc>
                <a:spcPts val="2940"/>
              </a:lnSpc>
            </a:pPr>
            <a:endParaRPr lang="ar-EG" sz="2100">
              <a:solidFill>
                <a:srgbClr val="0F4662"/>
              </a:solidFill>
              <a:latin typeface="Nazanin Light"/>
              <a:ea typeface="Nazanin Light"/>
              <a:cs typeface="Nazanin Light"/>
              <a:sym typeface="Nazanin Light"/>
              <a:rtl/>
            </a:endParaRPr>
          </a:p>
          <a:p>
            <a:pPr algn="ctr">
              <a:lnSpc>
                <a:spcPts val="2940"/>
              </a:lnSpc>
            </a:pPr>
            <a:endParaRPr lang="ar-EG" sz="2100">
              <a:solidFill>
                <a:srgbClr val="0F4662"/>
              </a:solidFill>
              <a:latin typeface="Nazanin Light"/>
              <a:ea typeface="Nazanin Light"/>
              <a:cs typeface="Nazanin Light"/>
              <a:sym typeface="Nazanin Light"/>
              <a:rtl/>
            </a:endParaRPr>
          </a:p>
          <a:p>
            <a:pPr marL="0" lvl="0" indent="0" algn="ctr" rtl="1">
              <a:lnSpc>
                <a:spcPts val="2940"/>
              </a:lnSpc>
              <a:spcBef>
                <a:spcPct val="0"/>
              </a:spcBef>
            </a:pPr>
            <a:r>
              <a:rPr lang="ar-EG" sz="2100">
                <a:solidFill>
                  <a:srgbClr val="0F4662"/>
                </a:solidFill>
                <a:latin typeface="Nazanin Light"/>
                <a:ea typeface="Nazanin Light"/>
                <a:cs typeface="Nazanin Light"/>
                <a:sym typeface="Nazanin Light"/>
                <a:rtl/>
              </a:rPr>
              <a:t>ترکیبی از روغن معدنی و سنتتیک. </a:t>
            </a:r>
          </a:p>
        </p:txBody>
      </p:sp>
      <p:sp>
        <p:nvSpPr>
          <p:cNvPr id="18" name="TextBox 18"/>
          <p:cNvSpPr txBox="1"/>
          <p:nvPr/>
        </p:nvSpPr>
        <p:spPr>
          <a:xfrm>
            <a:off x="12017857" y="2958046"/>
            <a:ext cx="5101887" cy="1043941"/>
          </a:xfrm>
          <a:prstGeom prst="rect">
            <a:avLst/>
          </a:prstGeom>
        </p:spPr>
        <p:txBody>
          <a:bodyPr lIns="0" tIns="0" rIns="0" bIns="0" rtlCol="0" anchor="t">
            <a:spAutoFit/>
          </a:bodyPr>
          <a:lstStyle/>
          <a:p>
            <a:pPr marL="0" lvl="0" indent="0" algn="ctr">
              <a:lnSpc>
                <a:spcPts val="5459"/>
              </a:lnSpc>
              <a:spcBef>
                <a:spcPct val="0"/>
              </a:spcBef>
            </a:pPr>
            <a:r>
              <a:rPr lang="en-US" sz="3899" b="1">
                <a:solidFill>
                  <a:srgbClr val="0F4662"/>
                </a:solidFill>
                <a:latin typeface="Nazanin Bold"/>
                <a:ea typeface="Nazanin Bold"/>
                <a:cs typeface="Nazanin Bold"/>
                <a:sym typeface="Nazanin Bold"/>
              </a:rPr>
              <a:t>Mineral oils</a:t>
            </a:r>
          </a:p>
        </p:txBody>
      </p:sp>
      <p:sp>
        <p:nvSpPr>
          <p:cNvPr id="19" name="TextBox 19"/>
          <p:cNvSpPr txBox="1"/>
          <p:nvPr/>
        </p:nvSpPr>
        <p:spPr>
          <a:xfrm>
            <a:off x="6451118" y="2958046"/>
            <a:ext cx="5101887" cy="1043941"/>
          </a:xfrm>
          <a:prstGeom prst="rect">
            <a:avLst/>
          </a:prstGeom>
        </p:spPr>
        <p:txBody>
          <a:bodyPr lIns="0" tIns="0" rIns="0" bIns="0" rtlCol="0" anchor="t">
            <a:spAutoFit/>
          </a:bodyPr>
          <a:lstStyle/>
          <a:p>
            <a:pPr marL="0" lvl="0" indent="0" algn="ctr">
              <a:lnSpc>
                <a:spcPts val="5459"/>
              </a:lnSpc>
              <a:spcBef>
                <a:spcPct val="0"/>
              </a:spcBef>
            </a:pPr>
            <a:r>
              <a:rPr lang="en-US" sz="3899" b="1">
                <a:solidFill>
                  <a:srgbClr val="0F4662"/>
                </a:solidFill>
                <a:latin typeface="Nazanin Bold"/>
                <a:ea typeface="Nazanin Bold"/>
                <a:cs typeface="Nazanin Bold"/>
                <a:sym typeface="Nazanin Bold"/>
              </a:rPr>
              <a:t>Synthetic Oils</a:t>
            </a:r>
          </a:p>
        </p:txBody>
      </p:sp>
      <p:sp>
        <p:nvSpPr>
          <p:cNvPr id="20" name="TextBox 20"/>
          <p:cNvSpPr txBox="1"/>
          <p:nvPr/>
        </p:nvSpPr>
        <p:spPr>
          <a:xfrm>
            <a:off x="1028700" y="2958046"/>
            <a:ext cx="5101887" cy="1043941"/>
          </a:xfrm>
          <a:prstGeom prst="rect">
            <a:avLst/>
          </a:prstGeom>
        </p:spPr>
        <p:txBody>
          <a:bodyPr lIns="0" tIns="0" rIns="0" bIns="0" rtlCol="0" anchor="t">
            <a:spAutoFit/>
          </a:bodyPr>
          <a:lstStyle/>
          <a:p>
            <a:pPr marL="0" lvl="0" indent="0" algn="ctr">
              <a:lnSpc>
                <a:spcPts val="5459"/>
              </a:lnSpc>
              <a:spcBef>
                <a:spcPct val="0"/>
              </a:spcBef>
            </a:pPr>
            <a:r>
              <a:rPr lang="en-US" sz="3899" b="1">
                <a:solidFill>
                  <a:srgbClr val="0F4662"/>
                </a:solidFill>
                <a:latin typeface="Nazanin Bold"/>
                <a:ea typeface="Nazanin Bold"/>
                <a:cs typeface="Nazanin Bold"/>
                <a:sym typeface="Nazanin Bold"/>
              </a:rPr>
              <a:t>Semi-synthetic</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8014517"/>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661138"/>
            <a:ext cx="16234916" cy="2856984"/>
          </a:xfrm>
          <a:prstGeom prst="rect">
            <a:avLst/>
          </a:prstGeom>
        </p:spPr>
        <p:txBody>
          <a:bodyPr lIns="0" tIns="0" rIns="0" bIns="0" rtlCol="0" anchor="t">
            <a:spAutoFit/>
          </a:bodyPr>
          <a:lstStyle/>
          <a:p>
            <a:pPr algn="r" rtl="1">
              <a:lnSpc>
                <a:spcPts val="8959"/>
              </a:lnSpc>
            </a:pPr>
            <a:r>
              <a:rPr lang="ar-EG" sz="6399" b="1" dirty="0">
                <a:solidFill>
                  <a:srgbClr val="0F4662"/>
                </a:solidFill>
                <a:latin typeface="Nazanin Bold"/>
                <a:ea typeface="Nazanin Bold"/>
                <a:cs typeface="Nazanin Bold"/>
                <a:sym typeface="Nazanin Bold"/>
                <a:rtl/>
              </a:rPr>
              <a:t>پایداری اکسیداسیون </a:t>
            </a:r>
            <a:r>
              <a:rPr lang="en-US" sz="6399" b="1" dirty="0">
                <a:solidFill>
                  <a:srgbClr val="0F4662"/>
                </a:solidFill>
                <a:latin typeface="Nazanin Bold"/>
                <a:ea typeface="Nazanin Bold"/>
                <a:cs typeface="Nazanin Bold"/>
                <a:sym typeface="Nazanin Bold"/>
              </a:rPr>
              <a:t>ASTM D2272 (RPVOT)</a:t>
            </a:r>
          </a:p>
          <a:p>
            <a:pPr marL="0" lvl="0" indent="0" algn="ctr" rtl="1">
              <a:lnSpc>
                <a:spcPts val="8959"/>
              </a:lnSpc>
              <a:spcBef>
                <a:spcPct val="0"/>
              </a:spcBef>
            </a:pPr>
            <a:endParaRPr lang="en-US" sz="6399" b="1" dirty="0">
              <a:solidFill>
                <a:srgbClr val="0F4662"/>
              </a:solidFill>
              <a:latin typeface="Nazanin Bold"/>
              <a:ea typeface="Nazanin Bold"/>
              <a:cs typeface="Nazanin Bold"/>
              <a:sym typeface="Nazanin Bold"/>
            </a:endParaRPr>
          </a:p>
        </p:txBody>
      </p:sp>
      <p:sp>
        <p:nvSpPr>
          <p:cNvPr id="4" name="TextBox 4"/>
          <p:cNvSpPr txBox="1"/>
          <p:nvPr/>
        </p:nvSpPr>
        <p:spPr>
          <a:xfrm>
            <a:off x="1344979" y="2089630"/>
            <a:ext cx="15029968" cy="5001369"/>
          </a:xfrm>
          <a:prstGeom prst="rect">
            <a:avLst/>
          </a:prstGeom>
        </p:spPr>
        <p:txBody>
          <a:bodyPr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p>
          <a:p>
            <a:pPr algn="r" rtl="1">
              <a:lnSpc>
                <a:spcPts val="5459"/>
              </a:lnSpc>
            </a:pPr>
            <a:endParaRPr lang="ar-EG" sz="3899" b="1" dirty="0">
              <a:solidFill>
                <a:srgbClr val="0F4662"/>
              </a:solidFill>
              <a:latin typeface="Nazanin Bold"/>
              <a:ea typeface="Nazanin Bold"/>
              <a:cs typeface="Nazanin Bold"/>
              <a:sym typeface="Nazanin Bold"/>
              <a:rtl/>
            </a:endParaRP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حمام حرارتی:</a:t>
            </a:r>
            <a:r>
              <a:rPr lang="ar-EG" sz="2499" dirty="0">
                <a:solidFill>
                  <a:srgbClr val="0F4662"/>
                </a:solidFill>
                <a:latin typeface="Nazanin Light"/>
                <a:ea typeface="Nazanin Light"/>
                <a:cs typeface="Nazanin Light"/>
                <a:sym typeface="Nazanin Light"/>
                <a:rtl/>
              </a:rPr>
              <a:t> یک حمام با مایع یا بلوک خشک که دما را در   ثابت نگه می‌دارد.</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ظرف فشار:</a:t>
            </a:r>
            <a:r>
              <a:rPr lang="ar-EG" sz="2499" dirty="0">
                <a:solidFill>
                  <a:srgbClr val="0F4662"/>
                </a:solidFill>
                <a:latin typeface="Nazanin Light"/>
                <a:ea typeface="Nazanin Light"/>
                <a:cs typeface="Nazanin Light"/>
                <a:sym typeface="Nazanin Light"/>
                <a:rtl/>
              </a:rPr>
              <a:t> ظرفی که می‌تواند فشار بالا را تحمل کند و به صورت محوری با سرعت </a:t>
            </a:r>
            <a:r>
              <a:rPr lang="en-US" sz="2499" dirty="0">
                <a:solidFill>
                  <a:srgbClr val="0F4662"/>
                </a:solidFill>
                <a:latin typeface="Nazanin Light"/>
                <a:ea typeface="Nazanin Light"/>
                <a:cs typeface="Nazanin Light"/>
                <a:sym typeface="Nazanin Light"/>
              </a:rPr>
              <a:t>100</a:t>
            </a:r>
            <a:r>
              <a:rPr lang="ar-EG" sz="2499" dirty="0">
                <a:solidFill>
                  <a:srgbClr val="0F4662"/>
                </a:solidFill>
                <a:latin typeface="Nazanin Light"/>
                <a:ea typeface="Nazanin Light"/>
                <a:cs typeface="Nazanin Light"/>
                <a:sym typeface="Nazanin Light"/>
                <a:rtl/>
              </a:rPr>
              <a:t> دور در دقیقه بچرخد.</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کاتالیست مسی:</a:t>
            </a:r>
            <a:r>
              <a:rPr lang="ar-EG" sz="2499" dirty="0">
                <a:solidFill>
                  <a:srgbClr val="0F4662"/>
                </a:solidFill>
                <a:latin typeface="Nazanin Light"/>
                <a:ea typeface="Nazanin Light"/>
                <a:cs typeface="Nazanin Light"/>
                <a:sym typeface="Nazanin Light"/>
                <a:rtl/>
              </a:rPr>
              <a:t> یک سیم مسی به طول </a:t>
            </a:r>
            <a:r>
              <a:rPr lang="en-US" sz="2499" dirty="0">
                <a:solidFill>
                  <a:srgbClr val="0F4662"/>
                </a:solidFill>
                <a:latin typeface="Nazanin Light"/>
                <a:ea typeface="Nazanin Light"/>
                <a:cs typeface="Nazanin Light"/>
                <a:sym typeface="Nazanin Light"/>
              </a:rPr>
              <a:t>3</a:t>
            </a:r>
            <a:r>
              <a:rPr lang="ar-EG" sz="2499" dirty="0">
                <a:solidFill>
                  <a:srgbClr val="0F4662"/>
                </a:solidFill>
                <a:latin typeface="Nazanin Light"/>
                <a:ea typeface="Nazanin Light"/>
                <a:cs typeface="Nazanin Light"/>
                <a:sym typeface="Nazanin Light"/>
                <a:rtl/>
              </a:rPr>
              <a:t> متر و با وزن </a:t>
            </a:r>
            <a:r>
              <a:rPr lang="en-US" sz="2499" dirty="0">
                <a:solidFill>
                  <a:srgbClr val="0F4662"/>
                </a:solidFill>
                <a:latin typeface="Nazanin Light"/>
                <a:ea typeface="Nazanin Light"/>
                <a:cs typeface="Nazanin Light"/>
                <a:sym typeface="Nazanin Light"/>
                <a:rtl/>
              </a:rPr>
              <a:t> </a:t>
            </a:r>
            <a:r>
              <a:rPr lang="en-US" sz="2400" b="1" dirty="0">
                <a:solidFill>
                  <a:srgbClr val="002060"/>
                </a:solidFill>
              </a:rPr>
              <a:t>556±0.3</a:t>
            </a:r>
            <a:r>
              <a:rPr lang="fa-IR" sz="2400" dirty="0">
                <a:solidFill>
                  <a:srgbClr val="002060"/>
                </a:solidFill>
              </a:rPr>
              <a:t>گرم</a:t>
            </a:r>
            <a:r>
              <a:rPr lang="fa-IR" sz="2400" b="1" dirty="0">
                <a:solidFill>
                  <a:srgbClr val="002060"/>
                </a:solidFill>
              </a:rPr>
              <a:t> </a:t>
            </a:r>
            <a:r>
              <a:rPr lang="ar-EG" sz="2499" dirty="0">
                <a:solidFill>
                  <a:srgbClr val="0F4662"/>
                </a:solidFill>
                <a:latin typeface="Nazanin Light"/>
                <a:ea typeface="Nazanin Light"/>
                <a:cs typeface="Nazanin Light"/>
                <a:sym typeface="Nazanin Light"/>
                <a:rtl/>
              </a:rPr>
              <a:t>که </a:t>
            </a:r>
            <a:r>
              <a:rPr lang="en-US" dirty="0"/>
              <a:t>.</a:t>
            </a:r>
            <a:r>
              <a:rPr lang="ar-EG" sz="2499" dirty="0">
                <a:solidFill>
                  <a:srgbClr val="0F4662"/>
                </a:solidFill>
                <a:latin typeface="Nazanin Light"/>
                <a:ea typeface="Nazanin Light"/>
                <a:cs typeface="Nazanin Light"/>
                <a:sym typeface="Nazanin Light"/>
                <a:rtl/>
              </a:rPr>
              <a:t>قبل از هر آزمون باید تمیز و صیقلی شود.</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آب مقطر:</a:t>
            </a:r>
            <a:r>
              <a:rPr lang="ar-EG" sz="2499" dirty="0">
                <a:solidFill>
                  <a:srgbClr val="0F4662"/>
                </a:solidFill>
                <a:latin typeface="Nazanin Light"/>
                <a:ea typeface="Nazanin Light"/>
                <a:cs typeface="Nazanin Light"/>
                <a:sym typeface="Nazanin Light"/>
                <a:rtl/>
              </a:rPr>
              <a:t> آب گرید </a:t>
            </a:r>
            <a:r>
              <a:rPr lang="en-US" sz="2499" dirty="0">
                <a:solidFill>
                  <a:srgbClr val="0F4662"/>
                </a:solidFill>
                <a:latin typeface="Nazanin Light"/>
                <a:ea typeface="Nazanin Light"/>
                <a:cs typeface="Nazanin Light"/>
                <a:sym typeface="Nazanin Light"/>
              </a:rPr>
              <a:t>II</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اکسیژن: </a:t>
            </a:r>
            <a:r>
              <a:rPr lang="ar-EG" sz="2499" dirty="0">
                <a:solidFill>
                  <a:srgbClr val="0F4662"/>
                </a:solidFill>
                <a:latin typeface="Nazanin Light"/>
                <a:ea typeface="Nazanin Light"/>
                <a:cs typeface="Nazanin Light"/>
                <a:sym typeface="Nazanin Light"/>
                <a:rtl/>
              </a:rPr>
              <a:t>با خلوص حداقل </a:t>
            </a:r>
            <a:r>
              <a:rPr lang="en-US" sz="2499" dirty="0">
                <a:solidFill>
                  <a:srgbClr val="0F4662"/>
                </a:solidFill>
                <a:latin typeface="Nazanin Light"/>
                <a:ea typeface="Nazanin Light"/>
                <a:cs typeface="Nazanin Light"/>
                <a:sym typeface="Nazanin Light"/>
              </a:rPr>
              <a:t>99.5</a:t>
            </a:r>
            <a:r>
              <a:rPr lang="ar-EG" sz="2499" dirty="0">
                <a:solidFill>
                  <a:srgbClr val="0F4662"/>
                </a:solidFill>
                <a:latin typeface="Nazanin Light"/>
                <a:ea typeface="Nazanin Light"/>
                <a:cs typeface="Nazanin Light"/>
                <a:sym typeface="Nazanin Light"/>
                <a:rtl/>
              </a:rPr>
              <a:t>% برای ایجاد فشار اولیه در ظرف.</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گیج یا ترنسمیتر فشار:</a:t>
            </a:r>
            <a:r>
              <a:rPr lang="ar-EG" sz="2499" dirty="0">
                <a:solidFill>
                  <a:srgbClr val="0F4662"/>
                </a:solidFill>
                <a:latin typeface="Nazanin Light"/>
                <a:ea typeface="Nazanin Light"/>
                <a:cs typeface="Nazanin Light"/>
                <a:sym typeface="Nazanin Light"/>
                <a:rtl/>
              </a:rPr>
              <a:t> برای اندازه‌گیری و ثبت تغییرات فشار در طول آزمون.</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مواد تمیزکننده:</a:t>
            </a:r>
            <a:r>
              <a:rPr lang="ar-EG" sz="2499" dirty="0">
                <a:solidFill>
                  <a:srgbClr val="0F4662"/>
                </a:solidFill>
                <a:latin typeface="Nazanin Light"/>
                <a:ea typeface="Nazanin Light"/>
                <a:cs typeface="Nazanin Light"/>
                <a:sym typeface="Nazanin Light"/>
                <a:rtl/>
              </a:rPr>
              <a:t> شامل ایزوپروپیل الکل، هپتان، استون و مواد شوینده.</a:t>
            </a:r>
          </a:p>
          <a:p>
            <a:pPr algn="r" rtl="1">
              <a:lnSpc>
                <a:spcPts val="3499"/>
              </a:lnSpc>
              <a:spcBef>
                <a:spcPct val="0"/>
              </a:spcBef>
            </a:pPr>
            <a:endParaRPr lang="ar-EG" sz="2499" dirty="0">
              <a:solidFill>
                <a:srgbClr val="0F4662"/>
              </a:solidFill>
              <a:latin typeface="Nazanin Light"/>
              <a:ea typeface="Nazanin Light"/>
              <a:cs typeface="Nazanin Light"/>
              <a:sym typeface="Nazanin Light"/>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918497"/>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3048000" y="3329845"/>
            <a:ext cx="14211300" cy="4339650"/>
          </a:xfrm>
          <a:prstGeom prst="rect">
            <a:avLst/>
          </a:prstGeom>
        </p:spPr>
        <p:txBody>
          <a:bodyPr wrap="square" lIns="0" tIns="0" rIns="0" bIns="0" rtlCol="0" anchor="t">
            <a:spAutoFit/>
          </a:bodyPr>
          <a:lstStyle/>
          <a:p>
            <a:pPr algn="r" rtl="1"/>
            <a:r>
              <a:rPr lang="ar-SA" sz="2800" b="1" dirty="0">
                <a:solidFill>
                  <a:srgbClr val="002060"/>
                </a:solidFill>
              </a:rPr>
              <a:t>ماده‌سازی: </a:t>
            </a:r>
            <a:r>
              <a:rPr lang="ar-SA" sz="2800" dirty="0">
                <a:solidFill>
                  <a:srgbClr val="002060"/>
                </a:solidFill>
              </a:rPr>
              <a:t>سیم کاتالیست مسی را صیقلی کرده و به شکل یک کویل مطابق استاندارد بپیچیده، </a:t>
            </a:r>
            <a:r>
              <a:rPr lang="en-US" sz="2800" dirty="0">
                <a:solidFill>
                  <a:srgbClr val="002060"/>
                </a:solidFill>
              </a:rPr>
              <a:t>50</a:t>
            </a:r>
            <a:r>
              <a:rPr lang="ar-SA" sz="2800" dirty="0">
                <a:solidFill>
                  <a:srgbClr val="002060"/>
                </a:solidFill>
              </a:rPr>
              <a:t> گرم روغن و </a:t>
            </a:r>
            <a:r>
              <a:rPr lang="en-US" sz="2800" dirty="0">
                <a:solidFill>
                  <a:srgbClr val="002060"/>
                </a:solidFill>
              </a:rPr>
              <a:t>5</a:t>
            </a:r>
            <a:r>
              <a:rPr lang="ar-SA" sz="2800" dirty="0">
                <a:solidFill>
                  <a:srgbClr val="002060"/>
                </a:solidFill>
              </a:rPr>
              <a:t> میلی‌لیتر آب را در ظرف شیشه‌ای بریزید و آن را در ظرف فشار قرار دهید</a:t>
            </a:r>
            <a:r>
              <a:rPr lang="en-US" sz="2800" dirty="0">
                <a:solidFill>
                  <a:srgbClr val="002060"/>
                </a:solidFill>
              </a:rPr>
              <a:t>.</a:t>
            </a:r>
            <a:endParaRPr lang="fa-IR" sz="2800" dirty="0">
              <a:solidFill>
                <a:srgbClr val="002060"/>
              </a:solidFill>
            </a:endParaRPr>
          </a:p>
          <a:p>
            <a:pPr algn="r" rtl="1"/>
            <a:endParaRPr lang="en-US" sz="2800" dirty="0">
              <a:solidFill>
                <a:srgbClr val="002060"/>
              </a:solidFill>
            </a:endParaRPr>
          </a:p>
          <a:p>
            <a:pPr algn="r" rtl="1"/>
            <a:r>
              <a:rPr lang="ar-SA" sz="2800" b="1" dirty="0">
                <a:solidFill>
                  <a:srgbClr val="002060"/>
                </a:solidFill>
              </a:rPr>
              <a:t>افزایش فشار: </a:t>
            </a:r>
            <a:r>
              <a:rPr lang="ar-SA" sz="2800" dirty="0">
                <a:solidFill>
                  <a:srgbClr val="002060"/>
                </a:solidFill>
              </a:rPr>
              <a:t>ظرف را سه بار با اکسیژن تا فشار </a:t>
            </a:r>
            <a:r>
              <a:rPr lang="en-US" sz="2800" dirty="0">
                <a:solidFill>
                  <a:srgbClr val="002060"/>
                </a:solidFill>
              </a:rPr>
              <a:t>620 </a:t>
            </a:r>
            <a:r>
              <a:rPr lang="en-US" sz="2800" dirty="0" err="1">
                <a:solidFill>
                  <a:srgbClr val="002060"/>
                </a:solidFill>
              </a:rPr>
              <a:t>kpa</a:t>
            </a:r>
            <a:r>
              <a:rPr lang="ar-SA" sz="2800" dirty="0">
                <a:solidFill>
                  <a:srgbClr val="002060"/>
                </a:solidFill>
              </a:rPr>
              <a:t> پر و خالی کنید. سپس فشار را در </a:t>
            </a:r>
            <a:r>
              <a:rPr lang="en-US" sz="2800" dirty="0">
                <a:solidFill>
                  <a:srgbClr val="002060"/>
                </a:solidFill>
              </a:rPr>
              <a:t>620±1.4 kPa </a:t>
            </a:r>
            <a:r>
              <a:rPr lang="ar-SA" sz="2800" dirty="0">
                <a:solidFill>
                  <a:srgbClr val="002060"/>
                </a:solidFill>
              </a:rPr>
              <a:t>تنظیم کنید.</a:t>
            </a:r>
            <a:endParaRPr lang="fa-IR" sz="2800" dirty="0">
              <a:solidFill>
                <a:srgbClr val="002060"/>
              </a:solidFill>
            </a:endParaRPr>
          </a:p>
          <a:p>
            <a:pPr algn="r" rtl="1"/>
            <a:endParaRPr lang="en-US" sz="2800" dirty="0">
              <a:solidFill>
                <a:srgbClr val="002060"/>
              </a:solidFill>
            </a:endParaRPr>
          </a:p>
          <a:p>
            <a:pPr algn="r" rtl="1"/>
            <a:r>
              <a:rPr lang="ar-SA" sz="2800" b="1" dirty="0">
                <a:solidFill>
                  <a:srgbClr val="002060"/>
                </a:solidFill>
              </a:rPr>
              <a:t>آزمون اکسیداسیون: </a:t>
            </a:r>
            <a:r>
              <a:rPr lang="ar-SA" sz="2800" dirty="0">
                <a:solidFill>
                  <a:srgbClr val="002060"/>
                </a:solidFill>
              </a:rPr>
              <a:t>ظرف را در حمام </a:t>
            </a:r>
            <a:r>
              <a:rPr lang="en-US" sz="2800" dirty="0">
                <a:solidFill>
                  <a:srgbClr val="002060"/>
                </a:solidFill>
              </a:rPr>
              <a:t>150°C </a:t>
            </a:r>
            <a:r>
              <a:rPr lang="ar-SA" sz="2800" dirty="0">
                <a:solidFill>
                  <a:srgbClr val="002060"/>
                </a:solidFill>
              </a:rPr>
              <a:t>قرار داده و با سرعت 100 دور در دقیقه بچرخانید</a:t>
            </a:r>
            <a:r>
              <a:rPr lang="en-US" sz="2800" dirty="0">
                <a:solidFill>
                  <a:srgbClr val="002060"/>
                </a:solidFill>
              </a:rPr>
              <a:t>.</a:t>
            </a:r>
            <a:endParaRPr lang="fa-IR" sz="2800" dirty="0">
              <a:solidFill>
                <a:srgbClr val="002060"/>
              </a:solidFill>
            </a:endParaRPr>
          </a:p>
          <a:p>
            <a:pPr algn="r" rtl="1"/>
            <a:endParaRPr lang="en-US" sz="2800" dirty="0">
              <a:solidFill>
                <a:srgbClr val="002060"/>
              </a:solidFill>
            </a:endParaRPr>
          </a:p>
          <a:p>
            <a:pPr algn="r" rtl="1"/>
            <a:r>
              <a:rPr lang="ar-SA" sz="2800" b="1" dirty="0">
                <a:solidFill>
                  <a:srgbClr val="002060"/>
                </a:solidFill>
              </a:rPr>
              <a:t>ثبت نتایج: </a:t>
            </a:r>
            <a:r>
              <a:rPr lang="ar-SA" sz="2800" dirty="0">
                <a:solidFill>
                  <a:srgbClr val="002060"/>
                </a:solidFill>
              </a:rPr>
              <a:t>زمان مورد نیاز برای کاهش فشار به میزان </a:t>
            </a:r>
            <a:r>
              <a:rPr lang="en-US" sz="2800" dirty="0">
                <a:solidFill>
                  <a:srgbClr val="002060"/>
                </a:solidFill>
              </a:rPr>
              <a:t>175kpa </a:t>
            </a:r>
            <a:r>
              <a:rPr lang="ar-SA" sz="2800" dirty="0">
                <a:solidFill>
                  <a:srgbClr val="002060"/>
                </a:solidFill>
              </a:rPr>
              <a:t>از حداکثر فشار را ثبت کنید. این زمان به عنوان پایداری اکسیداسیون نمونه</a:t>
            </a:r>
            <a:r>
              <a:rPr lang="fa-IR" sz="2800" dirty="0">
                <a:solidFill>
                  <a:srgbClr val="002060"/>
                </a:solidFill>
              </a:rPr>
              <a:t> به دقیقه</a:t>
            </a:r>
            <a:r>
              <a:rPr lang="ar-SA" sz="2800" dirty="0">
                <a:solidFill>
                  <a:srgbClr val="002060"/>
                </a:solidFill>
              </a:rPr>
              <a:t> گزارش می‌شود.</a:t>
            </a:r>
            <a:endParaRPr lang="en-US" sz="2800" dirty="0">
              <a:solidFill>
                <a:srgbClr val="002060"/>
              </a:solidFill>
            </a:endParaRPr>
          </a:p>
          <a:p>
            <a:pPr algn="r" rtl="1">
              <a:lnSpc>
                <a:spcPts val="3553"/>
              </a:lnSpc>
              <a:spcBef>
                <a:spcPct val="0"/>
              </a:spcBef>
            </a:pPr>
            <a:endParaRPr lang="ar-EG" sz="2538" dirty="0">
              <a:solidFill>
                <a:srgbClr val="000000"/>
              </a:solidFill>
              <a:latin typeface="Nazanin Light"/>
              <a:ea typeface="Nazanin Light"/>
              <a:cs typeface="Nazanin Light"/>
              <a:sym typeface="Nazanin Light"/>
              <a:rt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721629"/>
            <a:ext cx="16234916" cy="2235199"/>
          </a:xfrm>
          <a:prstGeom prst="rect">
            <a:avLst/>
          </a:prstGeom>
        </p:spPr>
        <p:txBody>
          <a:bodyPr lIns="0" tIns="0" rIns="0" bIns="0" rtlCol="0" anchor="t">
            <a:spAutoFit/>
          </a:bodyPr>
          <a:lstStyle/>
          <a:p>
            <a:pPr algn="r" rtl="1">
              <a:lnSpc>
                <a:spcPts val="7000"/>
              </a:lnSpc>
            </a:pPr>
            <a:r>
              <a:rPr lang="ar-EG" sz="5000" b="1" dirty="0">
                <a:solidFill>
                  <a:srgbClr val="0F4662"/>
                </a:solidFill>
                <a:latin typeface="Nazanin Bold"/>
                <a:ea typeface="Nazanin Bold"/>
                <a:cs typeface="Nazanin Bold"/>
                <a:sym typeface="Nazanin Bold"/>
                <a:rtl/>
              </a:rPr>
              <a:t>آب موجود در روغن به روش کارل فیشر </a:t>
            </a:r>
            <a:r>
              <a:rPr lang="en-US" sz="5000" b="1" dirty="0">
                <a:solidFill>
                  <a:srgbClr val="0F4662"/>
                </a:solidFill>
                <a:latin typeface="Nazanin Bold"/>
                <a:ea typeface="Nazanin Bold"/>
                <a:cs typeface="Nazanin Bold"/>
                <a:sym typeface="Nazanin Bold"/>
              </a:rPr>
              <a:t>ASTM D6304</a:t>
            </a:r>
          </a:p>
          <a:p>
            <a:pPr marL="0" lvl="0" indent="0" algn="ctr" rtl="1">
              <a:lnSpc>
                <a:spcPts val="7000"/>
              </a:lnSpc>
              <a:spcBef>
                <a:spcPct val="0"/>
              </a:spcBef>
            </a:pPr>
            <a:endParaRPr lang="en-US" sz="5000" b="1" dirty="0">
              <a:solidFill>
                <a:srgbClr val="0F4662"/>
              </a:solidFill>
              <a:latin typeface="Nazanin Bold"/>
              <a:ea typeface="Nazanin Bold"/>
              <a:cs typeface="Nazanin Bold"/>
              <a:sym typeface="Nazanin Bold"/>
            </a:endParaRPr>
          </a:p>
        </p:txBody>
      </p:sp>
      <p:sp>
        <p:nvSpPr>
          <p:cNvPr id="4" name="TextBox 4"/>
          <p:cNvSpPr txBox="1"/>
          <p:nvPr/>
        </p:nvSpPr>
        <p:spPr>
          <a:xfrm>
            <a:off x="3802520" y="1749007"/>
            <a:ext cx="12572426" cy="6128425"/>
          </a:xfrm>
          <a:prstGeom prst="rect">
            <a:avLst/>
          </a:prstGeom>
        </p:spPr>
        <p:txBody>
          <a:bodyPr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p>
          <a:p>
            <a:pPr algn="r" rtl="1">
              <a:lnSpc>
                <a:spcPts val="5459"/>
              </a:lnSpc>
            </a:pPr>
            <a:endParaRPr lang="ar-EG" sz="3899" b="1" dirty="0">
              <a:solidFill>
                <a:srgbClr val="0F4662"/>
              </a:solidFill>
              <a:latin typeface="Nazanin Bold"/>
              <a:ea typeface="Nazanin Bold"/>
              <a:cs typeface="Nazanin Bold"/>
              <a:sym typeface="Nazanin Bold"/>
              <a:rtl/>
            </a:endParaRP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تیتراتور اتوماتیک کارل فیشر: </a:t>
            </a:r>
            <a:r>
              <a:rPr lang="ar-EG" sz="2499" dirty="0">
                <a:solidFill>
                  <a:srgbClr val="0F4662"/>
                </a:solidFill>
                <a:latin typeface="Nazanin Light"/>
                <a:ea typeface="Nazanin Light"/>
                <a:cs typeface="Nazanin Light"/>
                <a:sym typeface="Nazanin Light"/>
                <a:rtl/>
              </a:rPr>
              <a:t>این دستگاه شامل واحد کنترل، ظرف تیتراسیون، الکترودهای حسگر پلاتین و همزن مغناطیسی است.</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ظرف نمونه:</a:t>
            </a:r>
            <a:r>
              <a:rPr lang="ar-EG" sz="2499" dirty="0">
                <a:solidFill>
                  <a:srgbClr val="0F4662"/>
                </a:solidFill>
                <a:latin typeface="Nazanin Light"/>
                <a:ea typeface="Nazanin Light"/>
                <a:cs typeface="Nazanin Light"/>
                <a:sym typeface="Nazanin Light"/>
                <a:rtl/>
              </a:rPr>
              <a:t> برای تزریق مستقیم نمونه به ظرف تیتراسیون.</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تجهیزات جانبی: </a:t>
            </a:r>
            <a:r>
              <a:rPr lang="ar-EG" sz="2499" dirty="0">
                <a:solidFill>
                  <a:srgbClr val="0F4662"/>
                </a:solidFill>
                <a:latin typeface="Nazanin Light"/>
                <a:ea typeface="Nazanin Light"/>
                <a:cs typeface="Nazanin Light"/>
                <a:sym typeface="Nazanin Light"/>
                <a:rtl/>
              </a:rPr>
              <a:t>شامل سرنگ‌های نفوذناپذیر در برابر گاز، ترازوی دقیق، و لوازم جانبی مانند کوره آب یا تبخیرکننده آب برای روش‌های غیرمستقیم.</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شناساگرهای کارل فیشر:</a:t>
            </a:r>
            <a:r>
              <a:rPr lang="ar-EG" sz="2499" dirty="0">
                <a:solidFill>
                  <a:srgbClr val="0F4662"/>
                </a:solidFill>
                <a:latin typeface="Nazanin Light"/>
                <a:ea typeface="Nazanin Light"/>
                <a:cs typeface="Nazanin Light"/>
                <a:sym typeface="Nazanin Light"/>
                <a:rtl/>
              </a:rPr>
              <a:t> معرف‌های کولومتری کارل فیشر شامل محلول‌های آندی و کاتدی.</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استانداردهای آب: </a:t>
            </a:r>
            <a:r>
              <a:rPr lang="ar-EG" sz="2499" dirty="0">
                <a:solidFill>
                  <a:srgbClr val="0F4662"/>
                </a:solidFill>
                <a:latin typeface="Nazanin Light"/>
                <a:ea typeface="Nazanin Light"/>
                <a:cs typeface="Nazanin Light"/>
                <a:sym typeface="Nazanin Light"/>
                <a:rtl/>
              </a:rPr>
              <a:t>برای تأیید عملکرد سیستم.</a:t>
            </a:r>
          </a:p>
          <a:p>
            <a:pPr marL="539749" lvl="1" indent="-269875" algn="r" rtl="1">
              <a:lnSpc>
                <a:spcPts val="3499"/>
              </a:lnSpc>
              <a:buFont typeface="Arial"/>
              <a:buChar char="•"/>
            </a:pPr>
            <a:r>
              <a:rPr lang="ar-EG" sz="2499" dirty="0">
                <a:solidFill>
                  <a:srgbClr val="0F4662"/>
                </a:solidFill>
                <a:latin typeface="Nazanin Light"/>
                <a:ea typeface="Nazanin Light"/>
                <a:cs typeface="Nazanin Light"/>
                <a:sym typeface="Nazanin Light"/>
                <a:rtl/>
              </a:rPr>
              <a:t>حلال های شست و شو</a:t>
            </a:r>
          </a:p>
          <a:p>
            <a:pPr marL="539749" lvl="1" indent="-269875" algn="r" rtl="1">
              <a:lnSpc>
                <a:spcPts val="3499"/>
              </a:lnSpc>
              <a:buFont typeface="Arial"/>
              <a:buChar char="•"/>
            </a:pPr>
            <a:r>
              <a:rPr lang="ar-EG" sz="2499" dirty="0">
                <a:solidFill>
                  <a:srgbClr val="0F4662"/>
                </a:solidFill>
                <a:latin typeface="Nazanin Light"/>
                <a:ea typeface="Nazanin Light"/>
                <a:cs typeface="Nazanin Light"/>
                <a:sym typeface="Nazanin Light"/>
                <a:rtl/>
              </a:rPr>
              <a:t>گاز نیتروژن خشک</a:t>
            </a:r>
          </a:p>
          <a:p>
            <a:pPr algn="r" rtl="1">
              <a:lnSpc>
                <a:spcPts val="3499"/>
              </a:lnSpc>
              <a:spcBef>
                <a:spcPct val="0"/>
              </a:spcBef>
            </a:pPr>
            <a:endParaRPr lang="ar-EG" sz="2499" dirty="0">
              <a:solidFill>
                <a:srgbClr val="0F4662"/>
              </a:solidFill>
              <a:latin typeface="Nazanin Light"/>
              <a:ea typeface="Nazanin Light"/>
              <a:cs typeface="Nazanin Light"/>
              <a:sym typeface="Nazanin Light"/>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731446"/>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486548" y="1887925"/>
            <a:ext cx="12772752" cy="6375712"/>
          </a:xfrm>
          <a:prstGeom prst="rect">
            <a:avLst/>
          </a:prstGeom>
        </p:spPr>
        <p:txBody>
          <a:bodyPr lIns="0" tIns="0" rIns="0" bIns="0" rtlCol="0" anchor="t">
            <a:spAutoFit/>
          </a:bodyPr>
          <a:lstStyle/>
          <a:p>
            <a:pPr algn="r" rtl="1">
              <a:lnSpc>
                <a:spcPts val="4533"/>
              </a:lnSpc>
              <a:spcBef>
                <a:spcPct val="0"/>
              </a:spcBef>
            </a:pPr>
            <a:r>
              <a:rPr lang="ar-EG" sz="3238" b="1">
                <a:solidFill>
                  <a:srgbClr val="000000"/>
                </a:solidFill>
                <a:latin typeface="Nazanin Bold"/>
                <a:ea typeface="Nazanin Bold"/>
                <a:cs typeface="Nazanin Bold"/>
                <a:sym typeface="Nazanin Bold"/>
                <a:rtl/>
              </a:rPr>
              <a:t>روش‌های تزریق نمونه</a:t>
            </a:r>
          </a:p>
          <a:p>
            <a:pPr algn="r" rtl="1">
              <a:lnSpc>
                <a:spcPts val="4533"/>
              </a:lnSpc>
              <a:spcBef>
                <a:spcPct val="0"/>
              </a:spcBef>
            </a:pPr>
            <a:endParaRPr lang="ar-EG" sz="3238" b="1">
              <a:solidFill>
                <a:srgbClr val="000000"/>
              </a:solidFill>
              <a:latin typeface="Nazanin Bold"/>
              <a:ea typeface="Nazanin Bold"/>
              <a:cs typeface="Nazanin Bold"/>
              <a:sym typeface="Nazanin Bold"/>
              <a:rtl/>
            </a:endParaRPr>
          </a:p>
          <a:p>
            <a:pPr algn="r" rtl="1">
              <a:lnSpc>
                <a:spcPts val="3553"/>
              </a:lnSpc>
              <a:spcBef>
                <a:spcPct val="0"/>
              </a:spcBef>
            </a:pPr>
            <a:r>
              <a:rPr lang="ar-EG" sz="2538">
                <a:solidFill>
                  <a:srgbClr val="000000"/>
                </a:solidFill>
                <a:latin typeface="Nazanin Light"/>
                <a:ea typeface="Nazanin Light"/>
                <a:cs typeface="Nazanin Light"/>
                <a:sym typeface="Nazanin Light"/>
                <a:rtl/>
              </a:rPr>
              <a:t>روش </a:t>
            </a:r>
            <a:r>
              <a:rPr lang="en-US" sz="2538">
                <a:solidFill>
                  <a:srgbClr val="000000"/>
                </a:solidFill>
                <a:latin typeface="Nazanin Light"/>
                <a:ea typeface="Nazanin Light"/>
                <a:cs typeface="Nazanin Light"/>
                <a:sym typeface="Nazanin Light"/>
              </a:rPr>
              <a:t>A</a:t>
            </a:r>
            <a:r>
              <a:rPr lang="ar-EG" sz="2538">
                <a:solidFill>
                  <a:srgbClr val="000000"/>
                </a:solidFill>
                <a:latin typeface="Nazanin Light"/>
                <a:ea typeface="Nazanin Light"/>
                <a:cs typeface="Nazanin Light"/>
                <a:sym typeface="Nazanin Light"/>
                <a:rtl/>
              </a:rPr>
              <a:t> تزریق مستقیم</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تیتراتور را آماده کرده و عملکرد آن را تأیید کنید.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یک نمونه از روغن را با سرنگ به ظرف تیتراسیون تزریق کنید.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پس از رسیدن به نقطه پایانی تیتراسیون، میزان آب را به صورت میکروگرم ثبت کنید.</a:t>
            </a:r>
          </a:p>
          <a:p>
            <a:pPr algn="r" rtl="1">
              <a:lnSpc>
                <a:spcPts val="3553"/>
              </a:lnSpc>
              <a:spcBef>
                <a:spcPct val="0"/>
              </a:spcBef>
            </a:pPr>
            <a:r>
              <a:rPr lang="ar-EG" sz="2538">
                <a:solidFill>
                  <a:srgbClr val="000000"/>
                </a:solidFill>
                <a:latin typeface="Nazanin Light"/>
                <a:ea typeface="Nazanin Light"/>
                <a:cs typeface="Nazanin Light"/>
                <a:sym typeface="Nazanin Light"/>
                <a:rtl/>
              </a:rPr>
              <a:t>روش </a:t>
            </a:r>
            <a:r>
              <a:rPr lang="en-US" sz="2538">
                <a:solidFill>
                  <a:srgbClr val="000000"/>
                </a:solidFill>
                <a:latin typeface="Nazanin Light"/>
                <a:ea typeface="Nazanin Light"/>
                <a:cs typeface="Nazanin Light"/>
                <a:sym typeface="Nazanin Light"/>
              </a:rPr>
              <a:t>B</a:t>
            </a:r>
            <a:r>
              <a:rPr lang="ar-EG" sz="2538">
                <a:solidFill>
                  <a:srgbClr val="000000"/>
                </a:solidFill>
                <a:latin typeface="Nazanin Light"/>
                <a:ea typeface="Nazanin Light"/>
                <a:cs typeface="Nazanin Light"/>
                <a:sym typeface="Nazanin Light"/>
                <a:rtl/>
              </a:rPr>
              <a:t> کوره آب</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نمونه را در یک ویال شیشه‌ای مهر و موم شده قرار دهید و آن را در کوره گرم کنید تا آب بخار شود.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گاز حامل خشک، آب بخار شده را به ظرف تیتراسیون منتقل می‌کند تا تیتراسیون انجام شود.</a:t>
            </a:r>
          </a:p>
          <a:p>
            <a:pPr algn="r" rtl="1">
              <a:lnSpc>
                <a:spcPts val="3553"/>
              </a:lnSpc>
              <a:spcBef>
                <a:spcPct val="0"/>
              </a:spcBef>
            </a:pPr>
            <a:r>
              <a:rPr lang="ar-EG" sz="2538">
                <a:solidFill>
                  <a:srgbClr val="000000"/>
                </a:solidFill>
                <a:latin typeface="Nazanin Light"/>
                <a:ea typeface="Nazanin Light"/>
                <a:cs typeface="Nazanin Light"/>
                <a:sym typeface="Nazanin Light"/>
                <a:rtl/>
              </a:rPr>
              <a:t>روش </a:t>
            </a:r>
            <a:r>
              <a:rPr lang="en-US" sz="2538">
                <a:solidFill>
                  <a:srgbClr val="000000"/>
                </a:solidFill>
                <a:latin typeface="Nazanin Light"/>
                <a:ea typeface="Nazanin Light"/>
                <a:cs typeface="Nazanin Light"/>
                <a:sym typeface="Nazanin Light"/>
              </a:rPr>
              <a:t>C</a:t>
            </a:r>
            <a:r>
              <a:rPr lang="ar-EG" sz="2538">
                <a:solidFill>
                  <a:srgbClr val="000000"/>
                </a:solidFill>
                <a:latin typeface="Nazanin Light"/>
                <a:ea typeface="Nazanin Light"/>
                <a:cs typeface="Nazanin Light"/>
                <a:sym typeface="Nazanin Light"/>
                <a:rtl/>
              </a:rPr>
              <a:t> تبخیرکننده آب</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نمونه را به یک ظرف حاوی روغن معدنی یا حلال گرم شده تزریق کنید.</a:t>
            </a:r>
          </a:p>
          <a:p>
            <a:pPr marL="548064" lvl="1" indent="-274032" algn="r" rtl="1">
              <a:lnSpc>
                <a:spcPts val="3553"/>
              </a:lnSpc>
              <a:spcBef>
                <a:spcPct val="0"/>
              </a:spcBef>
              <a:buFont typeface="Arial"/>
              <a:buChar char="•"/>
            </a:pPr>
            <a:r>
              <a:rPr lang="ar-EG" sz="2538">
                <a:solidFill>
                  <a:srgbClr val="000000"/>
                </a:solidFill>
                <a:latin typeface="Nazanin Light"/>
                <a:ea typeface="Nazanin Light"/>
                <a:cs typeface="Nazanin Light"/>
                <a:sym typeface="Nazanin Light"/>
                <a:rtl/>
              </a:rPr>
              <a:t>آب بخار شده توسط گاز حامل خشک به سلول تیتراسیون کارل فیشر منتقل شده و اندازه‌گیری می‌شود.</a:t>
            </a:r>
          </a:p>
          <a:p>
            <a:pPr algn="r" rtl="1">
              <a:lnSpc>
                <a:spcPts val="3553"/>
              </a:lnSpc>
              <a:spcBef>
                <a:spcPct val="0"/>
              </a:spcBef>
            </a:pPr>
            <a:endParaRPr lang="ar-EG" sz="2538">
              <a:solidFill>
                <a:srgbClr val="000000"/>
              </a:solidFill>
              <a:latin typeface="Nazanin Light"/>
              <a:ea typeface="Nazanin Light"/>
              <a:cs typeface="Nazanin Light"/>
              <a:sym typeface="Nazanin Light"/>
              <a:rt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647700"/>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486548" y="1973650"/>
            <a:ext cx="12772752" cy="6051054"/>
          </a:xfrm>
          <a:prstGeom prst="rect">
            <a:avLst/>
          </a:prstGeom>
        </p:spPr>
        <p:txBody>
          <a:bodyPr lIns="0" tIns="0" rIns="0" bIns="0" rtlCol="0" anchor="t">
            <a:spAutoFit/>
          </a:bodyPr>
          <a:lstStyle/>
          <a:p>
            <a:pPr algn="r" rtl="1">
              <a:lnSpc>
                <a:spcPts val="3569"/>
              </a:lnSpc>
            </a:pPr>
            <a:r>
              <a:rPr lang="ar-EG" sz="2550" b="1">
                <a:solidFill>
                  <a:srgbClr val="000000"/>
                </a:solidFill>
                <a:latin typeface="Nazanin Bold"/>
                <a:ea typeface="Nazanin Bold"/>
                <a:cs typeface="Nazanin Bold"/>
                <a:sym typeface="Nazanin Bold"/>
                <a:rtl/>
              </a:rPr>
              <a:t>روش </a:t>
            </a:r>
            <a:r>
              <a:rPr lang="en-US" sz="2550" b="1">
                <a:solidFill>
                  <a:srgbClr val="000000"/>
                </a:solidFill>
                <a:latin typeface="Nazanin Bold"/>
                <a:ea typeface="Nazanin Bold"/>
                <a:cs typeface="Nazanin Bold"/>
                <a:sym typeface="Nazanin Bold"/>
              </a:rPr>
              <a:t>B</a:t>
            </a:r>
          </a:p>
          <a:p>
            <a:pPr marL="550545" lvl="1" indent="-275272" algn="r" rtl="1">
              <a:lnSpc>
                <a:spcPts val="3569"/>
              </a:lnSpc>
              <a:buFont typeface="Arial"/>
              <a:buChar char="•"/>
            </a:pPr>
            <a:r>
              <a:rPr lang="ar-EG" sz="2550">
                <a:solidFill>
                  <a:srgbClr val="000000"/>
                </a:solidFill>
                <a:latin typeface="Nazanin Light"/>
                <a:ea typeface="Nazanin Light"/>
                <a:cs typeface="Nazanin Light"/>
                <a:sym typeface="Nazanin Light"/>
                <a:rtl/>
              </a:rPr>
              <a:t>آماده‌سازی دستگاه: تیتراتور کولومتری را طبق دستورالعمل‌های سازنده آماده کنید. جریان گاز حامل را تنظیم کرده و کوره را تا دمای مورد نیاز گرم کنید.</a:t>
            </a:r>
          </a:p>
          <a:p>
            <a:pPr marL="550545" lvl="1" indent="-275272" algn="r" rtl="1">
              <a:lnSpc>
                <a:spcPts val="3569"/>
              </a:lnSpc>
              <a:buFont typeface="Arial"/>
              <a:buChar char="•"/>
            </a:pPr>
            <a:r>
              <a:rPr lang="ar-EG" sz="2550">
                <a:solidFill>
                  <a:srgbClr val="000000"/>
                </a:solidFill>
                <a:latin typeface="Nazanin Light"/>
                <a:ea typeface="Nazanin Light"/>
                <a:cs typeface="Nazanin Light"/>
                <a:sym typeface="Nazanin Light"/>
                <a:rtl/>
              </a:rPr>
              <a:t>تعیین بلنک: برای محاسبه میزان آب موجود در ویال و درپوش، ابتدا چند ویال خالی و مهر و موم شده را بدون نمونه در کوره قرار داده و مقدار آب آن‌ها را اندازه‌گیری کنید.این مقدار به عنوان بلنک در محاسبات استفاده خواهد شد.</a:t>
            </a:r>
          </a:p>
          <a:p>
            <a:pPr marL="550545" lvl="1" indent="-275272" algn="r" rtl="1">
              <a:lnSpc>
                <a:spcPts val="3569"/>
              </a:lnSpc>
              <a:buFont typeface="Arial"/>
              <a:buChar char="•"/>
            </a:pPr>
            <a:r>
              <a:rPr lang="ar-EG" sz="2550">
                <a:solidFill>
                  <a:srgbClr val="000000"/>
                </a:solidFill>
                <a:latin typeface="Nazanin Light"/>
                <a:ea typeface="Nazanin Light"/>
                <a:cs typeface="Nazanin Light"/>
                <a:sym typeface="Nazanin Light"/>
                <a:rtl/>
              </a:rPr>
              <a:t>آماده‌سازی نمونه: مقدار مشخصی از نمونه را با استفاده از ترازوی در یک ویال خشک و تمیز وزن کنید. وزن نمونه باید با توجه به میزان آب مورد انتظار و مطابق با جدول‌ استاندارد انتخاب شود. سپس ویال را به درستی مهر و موم کنید.</a:t>
            </a:r>
          </a:p>
          <a:p>
            <a:pPr marL="550545" lvl="1" indent="-275272" algn="r" rtl="1">
              <a:lnSpc>
                <a:spcPts val="3569"/>
              </a:lnSpc>
              <a:buFont typeface="Arial"/>
              <a:buChar char="•"/>
            </a:pPr>
            <a:r>
              <a:rPr lang="ar-EG" sz="2550">
                <a:solidFill>
                  <a:srgbClr val="000000"/>
                </a:solidFill>
                <a:latin typeface="Nazanin Light"/>
                <a:ea typeface="Nazanin Light"/>
                <a:cs typeface="Nazanin Light"/>
                <a:sym typeface="Nazanin Light"/>
                <a:rtl/>
              </a:rPr>
              <a:t>استخراج و تیتراسیون: ویال حاوی نمونه را در کوره قرار دهید.دستگاه، آب تبخیر شده از نمونه را به وسیله گاز حامل به سلول تیتراسیون منتقل کرده و میزان آن را اندازه‌گیری می‌کند.</a:t>
            </a:r>
          </a:p>
          <a:p>
            <a:pPr marL="550545" lvl="1" indent="-275272" algn="r" rtl="1">
              <a:lnSpc>
                <a:spcPts val="3569"/>
              </a:lnSpc>
              <a:buFont typeface="Arial"/>
              <a:buChar char="•"/>
            </a:pPr>
            <a:r>
              <a:rPr lang="ar-EG" sz="2550">
                <a:solidFill>
                  <a:srgbClr val="000000"/>
                </a:solidFill>
                <a:latin typeface="Nazanin Light"/>
                <a:ea typeface="Nazanin Light"/>
                <a:cs typeface="Nazanin Light"/>
                <a:sym typeface="Nazanin Light"/>
                <a:rtl/>
              </a:rPr>
              <a:t>محاسبه نتیجه: پس از اتمام تیتراسیون، مقدار آب به دست آمده را از مقدار بلانک کم کرده و نتیجه نهایی را محاسبه کنید.</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714009"/>
            <a:ext cx="16234916" cy="1919723"/>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قابلیت جداپذیری آب از روغن </a:t>
            </a:r>
            <a:r>
              <a:rPr lang="en-US" sz="4300" b="1" dirty="0">
                <a:solidFill>
                  <a:srgbClr val="0F4662"/>
                </a:solidFill>
                <a:latin typeface="Nazanin Bold"/>
                <a:ea typeface="Nazanin Bold"/>
                <a:cs typeface="Nazanin Bold"/>
                <a:sym typeface="Nazanin Bold"/>
              </a:rPr>
              <a:t>ASTM D1401 (</a:t>
            </a:r>
            <a:r>
              <a:rPr lang="en-US" sz="4300" b="1" dirty="0" err="1">
                <a:solidFill>
                  <a:srgbClr val="0F4662"/>
                </a:solidFill>
                <a:latin typeface="Nazanin Bold"/>
                <a:ea typeface="Nazanin Bold"/>
                <a:cs typeface="Nazanin Bold"/>
                <a:sym typeface="Nazanin Bold"/>
              </a:rPr>
              <a:t>Demulsibility</a:t>
            </a:r>
            <a:r>
              <a:rPr lang="en-US" sz="4300" b="1" dirty="0">
                <a:solidFill>
                  <a:srgbClr val="0F4662"/>
                </a:solidFill>
                <a:latin typeface="Nazanin Bold"/>
                <a:ea typeface="Nazanin Bold"/>
                <a:cs typeface="Nazanin Bold"/>
                <a:sym typeface="Nazanin Bold"/>
              </a:rPr>
              <a:t> Test)</a:t>
            </a:r>
          </a:p>
          <a:p>
            <a:pPr marL="0" lvl="0" indent="0" algn="ctr" rtl="1">
              <a:lnSpc>
                <a:spcPts val="6020"/>
              </a:lnSpc>
              <a:spcBef>
                <a:spcPct val="0"/>
              </a:spcBef>
            </a:pPr>
            <a:endParaRPr lang="en-US" sz="4300" b="1" dirty="0">
              <a:solidFill>
                <a:srgbClr val="0F4662"/>
              </a:solidFill>
              <a:latin typeface="Nazanin Bold"/>
              <a:ea typeface="Nazanin Bold"/>
              <a:cs typeface="Nazanin Bold"/>
              <a:sym typeface="Nazanin Bold"/>
            </a:endParaRPr>
          </a:p>
        </p:txBody>
      </p:sp>
      <p:sp>
        <p:nvSpPr>
          <p:cNvPr id="4" name="TextBox 4"/>
          <p:cNvSpPr txBox="1"/>
          <p:nvPr/>
        </p:nvSpPr>
        <p:spPr>
          <a:xfrm>
            <a:off x="2133600" y="1749007"/>
            <a:ext cx="14241346" cy="5842625"/>
          </a:xfrm>
          <a:prstGeom prst="rect">
            <a:avLst/>
          </a:prstGeom>
        </p:spPr>
        <p:txBody>
          <a:bodyPr wrap="square"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p>
          <a:p>
            <a:pPr marL="571500" indent="-571500" algn="r" rtl="1">
              <a:lnSpc>
                <a:spcPts val="5459"/>
              </a:lnSpc>
              <a:buFont typeface="Arial" panose="020B0604020202020204" pitchFamily="34" charset="0"/>
              <a:buChar char="•"/>
            </a:pPr>
            <a:endParaRPr lang="ar-EG" sz="3899" b="1" dirty="0">
              <a:solidFill>
                <a:srgbClr val="002060"/>
              </a:solidFill>
              <a:latin typeface="Nazanin Bold"/>
              <a:ea typeface="Nazanin Bold"/>
              <a:cs typeface="Nazanin Bold"/>
              <a:sym typeface="Nazanin Bold"/>
              <a:rtl/>
            </a:endParaRPr>
          </a:p>
          <a:p>
            <a:pPr marL="285750" indent="-285750" algn="r" rtl="1">
              <a:buFont typeface="Arial" panose="020B0604020202020204" pitchFamily="34" charset="0"/>
              <a:buChar char="•"/>
            </a:pPr>
            <a:r>
              <a:rPr lang="ar-SA" sz="3200" b="1" dirty="0">
                <a:solidFill>
                  <a:srgbClr val="002060"/>
                </a:solidFill>
              </a:rPr>
              <a:t>حمام حرارتی: </a:t>
            </a:r>
            <a:r>
              <a:rPr lang="ar-SA" sz="3200" dirty="0">
                <a:solidFill>
                  <a:srgbClr val="002060"/>
                </a:solidFill>
              </a:rPr>
              <a:t>یک حمام با مایع که دمای آن را در </a:t>
            </a:r>
            <a:r>
              <a:rPr lang="en-US" sz="3200" dirty="0">
                <a:solidFill>
                  <a:srgbClr val="002060"/>
                </a:solidFill>
              </a:rPr>
              <a:t>54 ±1°C </a:t>
            </a:r>
            <a:r>
              <a:rPr lang="ar-SA" sz="3200" dirty="0">
                <a:solidFill>
                  <a:srgbClr val="002060"/>
                </a:solidFill>
              </a:rPr>
              <a:t>یا </a:t>
            </a:r>
            <a:r>
              <a:rPr lang="en-US" sz="3200" dirty="0">
                <a:solidFill>
                  <a:srgbClr val="002060"/>
                </a:solidFill>
              </a:rPr>
              <a:t>82 ±1°C </a:t>
            </a:r>
            <a:r>
              <a:rPr lang="ar-SA" sz="3200" dirty="0">
                <a:solidFill>
                  <a:srgbClr val="002060"/>
                </a:solidFill>
              </a:rPr>
              <a:t>ثابت نگه می‌دارد و امکان مشاهده لایه‌ها را فراهم می‌کند</a:t>
            </a:r>
            <a:r>
              <a:rPr lang="en-US" sz="3200" dirty="0">
                <a:solidFill>
                  <a:srgbClr val="002060"/>
                </a:solidFill>
              </a:rPr>
              <a:t>.</a:t>
            </a:r>
          </a:p>
          <a:p>
            <a:pPr marL="285750" indent="-285750" algn="r" rtl="1">
              <a:buFont typeface="Arial" panose="020B0604020202020204" pitchFamily="34" charset="0"/>
              <a:buChar char="•"/>
            </a:pPr>
            <a:r>
              <a:rPr lang="ar-SA" sz="3200" b="1" dirty="0">
                <a:solidFill>
                  <a:srgbClr val="002060"/>
                </a:solidFill>
              </a:rPr>
              <a:t>استوانه مدرج: </a:t>
            </a:r>
            <a:r>
              <a:rPr lang="ar-SA" sz="3200" dirty="0">
                <a:solidFill>
                  <a:srgbClr val="002060"/>
                </a:solidFill>
              </a:rPr>
              <a:t>استوانه شیشه‌ای </a:t>
            </a:r>
            <a:r>
              <a:rPr lang="en-US" sz="3200" dirty="0">
                <a:solidFill>
                  <a:srgbClr val="002060"/>
                </a:solidFill>
              </a:rPr>
              <a:t>100 </a:t>
            </a:r>
            <a:r>
              <a:rPr lang="ar-SA" sz="3200" dirty="0">
                <a:solidFill>
                  <a:srgbClr val="002060"/>
                </a:solidFill>
              </a:rPr>
              <a:t>با زینه بندی </a:t>
            </a:r>
            <a:r>
              <a:rPr lang="en-US" sz="3200" dirty="0">
                <a:solidFill>
                  <a:srgbClr val="002060"/>
                </a:solidFill>
              </a:rPr>
              <a:t>1 </a:t>
            </a:r>
            <a:r>
              <a:rPr lang="ar-SA" sz="3200" dirty="0">
                <a:solidFill>
                  <a:srgbClr val="002060"/>
                </a:solidFill>
              </a:rPr>
              <a:t>میلی‌لیتری طبق ابعاد موجود در استاندارد برای مخلوط کردن نمونه</a:t>
            </a:r>
            <a:r>
              <a:rPr lang="en-US" sz="3200" dirty="0">
                <a:solidFill>
                  <a:srgbClr val="002060"/>
                </a:solidFill>
              </a:rPr>
              <a:t>.</a:t>
            </a:r>
          </a:p>
          <a:p>
            <a:pPr marL="285750" indent="-285750" algn="r" rtl="1">
              <a:buFont typeface="Arial" panose="020B0604020202020204" pitchFamily="34" charset="0"/>
              <a:buChar char="•"/>
            </a:pPr>
            <a:r>
              <a:rPr lang="ar-SA" sz="3200" b="1" dirty="0">
                <a:solidFill>
                  <a:srgbClr val="002060"/>
                </a:solidFill>
              </a:rPr>
              <a:t>پره همزن: </a:t>
            </a:r>
            <a:r>
              <a:rPr lang="ar-SA" sz="3200" dirty="0">
                <a:solidFill>
                  <a:srgbClr val="002060"/>
                </a:solidFill>
              </a:rPr>
              <a:t>پره‌ای از جنس استیل ضد زنگ یا با روکش کروم که با سرعت </a:t>
            </a:r>
            <a:r>
              <a:rPr lang="en-US" sz="3200" dirty="0">
                <a:solidFill>
                  <a:srgbClr val="002060"/>
                </a:solidFill>
              </a:rPr>
              <a:t>1500±15</a:t>
            </a:r>
            <a:r>
              <a:rPr lang="ar-SA" sz="3200" dirty="0">
                <a:solidFill>
                  <a:srgbClr val="002060"/>
                </a:solidFill>
              </a:rPr>
              <a:t>دور در دقیقه می‌چرخد</a:t>
            </a:r>
            <a:r>
              <a:rPr lang="en-US" sz="3200" dirty="0">
                <a:solidFill>
                  <a:srgbClr val="002060"/>
                </a:solidFill>
              </a:rPr>
              <a:t>.</a:t>
            </a:r>
          </a:p>
          <a:p>
            <a:pPr marL="285750" indent="-285750" algn="r" rtl="1">
              <a:buFont typeface="Arial" panose="020B0604020202020204" pitchFamily="34" charset="0"/>
              <a:buChar char="•"/>
            </a:pPr>
            <a:r>
              <a:rPr lang="ar-SA" sz="3200" b="1" dirty="0">
                <a:solidFill>
                  <a:srgbClr val="002060"/>
                </a:solidFill>
              </a:rPr>
              <a:t>آب مقطر: </a:t>
            </a:r>
            <a:r>
              <a:rPr lang="ar-SA" sz="3200" dirty="0">
                <a:solidFill>
                  <a:srgbClr val="002060"/>
                </a:solidFill>
              </a:rPr>
              <a:t>برای مخلوط کردن با نمونه روغن</a:t>
            </a:r>
            <a:r>
              <a:rPr lang="en-US" sz="3200" dirty="0">
                <a:solidFill>
                  <a:srgbClr val="002060"/>
                </a:solidFill>
              </a:rPr>
              <a:t>.</a:t>
            </a:r>
          </a:p>
          <a:p>
            <a:pPr marL="285750" indent="-285750" algn="r" rtl="1">
              <a:buFont typeface="Arial" panose="020B0604020202020204" pitchFamily="34" charset="0"/>
              <a:buChar char="•"/>
            </a:pPr>
            <a:r>
              <a:rPr lang="ar-SA" sz="3200" b="1" dirty="0">
                <a:solidFill>
                  <a:srgbClr val="002060"/>
                </a:solidFill>
              </a:rPr>
              <a:t>حلال‌ها: </a:t>
            </a:r>
            <a:r>
              <a:rPr lang="ar-SA" sz="3200" dirty="0">
                <a:solidFill>
                  <a:srgbClr val="002060"/>
                </a:solidFill>
              </a:rPr>
              <a:t>شامل تولوئن، استون و مواد شوینده برای تمیز کردن تجهیزات</a:t>
            </a:r>
            <a:r>
              <a:rPr lang="en-US" sz="3200" dirty="0">
                <a:solidFill>
                  <a:srgbClr val="002060"/>
                </a:solidFill>
              </a:rPr>
              <a:t>.</a:t>
            </a:r>
          </a:p>
          <a:p>
            <a:pPr marL="285750" indent="-285750" algn="r" rtl="1">
              <a:buFont typeface="Arial" panose="020B0604020202020204" pitchFamily="34" charset="0"/>
              <a:buChar char="•"/>
            </a:pPr>
            <a:r>
              <a:rPr lang="ar-SA" sz="3200" b="1" dirty="0">
                <a:solidFill>
                  <a:srgbClr val="002060"/>
                </a:solidFill>
              </a:rPr>
              <a:t>اسپاتول یا پاک‌کننده: </a:t>
            </a:r>
            <a:r>
              <a:rPr lang="ar-SA" sz="3200" dirty="0">
                <a:solidFill>
                  <a:srgbClr val="002060"/>
                </a:solidFill>
              </a:rPr>
              <a:t>برای پاک کردن پره همزن</a:t>
            </a:r>
            <a:r>
              <a:rPr lang="en-US" sz="3200" dirty="0"/>
              <a:t>.</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647700"/>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486548" y="2541725"/>
            <a:ext cx="12772752" cy="5601533"/>
          </a:xfrm>
          <a:prstGeom prst="rect">
            <a:avLst/>
          </a:prstGeom>
        </p:spPr>
        <p:txBody>
          <a:bodyPr lIns="0" tIns="0" rIns="0" bIns="0" rtlCol="0" anchor="t">
            <a:spAutoFit/>
          </a:bodyPr>
          <a:lstStyle/>
          <a:p>
            <a:pPr algn="r" rtl="1"/>
            <a:r>
              <a:rPr lang="ar-SA" sz="2800" b="1" dirty="0"/>
              <a:t>تمیزکاری: </a:t>
            </a:r>
            <a:r>
              <a:rPr lang="ar-SA" sz="2800" dirty="0"/>
              <a:t>سیلندر و پره همزن را با تولوئن و استون تمیز کرده و سپس با آب مقطر شسته و خشک کنید تا هیچ قطره آبی باقی نماند</a:t>
            </a:r>
            <a:r>
              <a:rPr lang="en-US" sz="2800" dirty="0"/>
              <a:t>.</a:t>
            </a:r>
            <a:endParaRPr lang="fa-IR" sz="2800" dirty="0"/>
          </a:p>
          <a:p>
            <a:pPr algn="r" rtl="1"/>
            <a:endParaRPr lang="en-US" sz="2800" dirty="0"/>
          </a:p>
          <a:p>
            <a:pPr algn="r" rtl="1"/>
            <a:r>
              <a:rPr lang="ar-SA" sz="2800" b="1" dirty="0"/>
              <a:t>آماده‌سازی نمونه: </a:t>
            </a:r>
            <a:r>
              <a:rPr lang="en-US" sz="2800" dirty="0"/>
              <a:t>40 </a:t>
            </a:r>
            <a:r>
              <a:rPr lang="ar-SA" sz="2800" dirty="0"/>
              <a:t>میلی‌لیتر آب مقطر را در استوانه بریزید.سپس، </a:t>
            </a:r>
            <a:r>
              <a:rPr lang="en-US" sz="2800" dirty="0"/>
              <a:t>40</a:t>
            </a:r>
            <a:r>
              <a:rPr lang="ar-SA" sz="2800" dirty="0"/>
              <a:t> میلی‌لیتر نمونه روغن را به آرامی روی آب اضافه کنید تا حجم کلی در دمای آزمون به </a:t>
            </a:r>
            <a:r>
              <a:rPr lang="en-US" sz="2800" dirty="0"/>
              <a:t>80</a:t>
            </a:r>
            <a:r>
              <a:rPr lang="ar-SA" sz="2800" dirty="0"/>
              <a:t> میلی‌لیتر برسد</a:t>
            </a:r>
            <a:r>
              <a:rPr lang="en-US" sz="2800" dirty="0"/>
              <a:t>.</a:t>
            </a:r>
            <a:endParaRPr lang="fa-IR" sz="2800" dirty="0"/>
          </a:p>
          <a:p>
            <a:pPr algn="r" rtl="1"/>
            <a:endParaRPr lang="en-US" sz="2800" dirty="0"/>
          </a:p>
          <a:p>
            <a:pPr algn="r" rtl="1"/>
            <a:r>
              <a:rPr lang="ar-SA" sz="2800" b="1" dirty="0"/>
              <a:t>تنظیم دما: </a:t>
            </a:r>
            <a:r>
              <a:rPr lang="ar-SA" sz="2800" dirty="0"/>
              <a:t>استوانه را در حمام حرارتی با دمای </a:t>
            </a:r>
            <a:r>
              <a:rPr lang="en-US" sz="2800" dirty="0"/>
              <a:t>54 ±1°C </a:t>
            </a:r>
            <a:r>
              <a:rPr lang="ar-SA" sz="2800" dirty="0"/>
              <a:t>یا </a:t>
            </a:r>
            <a:r>
              <a:rPr lang="en-US" sz="2800" dirty="0"/>
              <a:t>82 ±1°C </a:t>
            </a:r>
            <a:r>
              <a:rPr lang="ar-SA" sz="2800" dirty="0"/>
              <a:t>(بسته به ویسکوزیته نمونه) قرار دهید و اجازه دهید تا به دمای مورد نظر برسد</a:t>
            </a:r>
            <a:r>
              <a:rPr lang="en-US" sz="2800" dirty="0"/>
              <a:t>.</a:t>
            </a:r>
            <a:endParaRPr lang="fa-IR" sz="2800" dirty="0"/>
          </a:p>
          <a:p>
            <a:pPr algn="r" rtl="1"/>
            <a:endParaRPr lang="en-US" sz="2800" dirty="0"/>
          </a:p>
          <a:p>
            <a:pPr algn="r" rtl="1"/>
            <a:r>
              <a:rPr lang="ar-SA" sz="2800" b="1" dirty="0"/>
              <a:t>هم زدن: </a:t>
            </a:r>
            <a:r>
              <a:rPr lang="ar-SA" sz="2800" dirty="0"/>
              <a:t>پره همزن را به مدت 5 دقیقه با سرعت </a:t>
            </a:r>
            <a:r>
              <a:rPr lang="en-US" sz="2800" dirty="0"/>
              <a:t>1500±15 </a:t>
            </a:r>
            <a:r>
              <a:rPr lang="ar-SA" sz="2800" dirty="0"/>
              <a:t>دور در دقیقه در داخل استوانه بچرخانید</a:t>
            </a:r>
            <a:endParaRPr lang="en-US" sz="2800" dirty="0"/>
          </a:p>
          <a:p>
            <a:pPr algn="r" rtl="1"/>
            <a:r>
              <a:rPr lang="en-US" sz="2800" dirty="0"/>
              <a:t>.</a:t>
            </a:r>
          </a:p>
          <a:p>
            <a:pPr algn="r" rtl="1"/>
            <a:r>
              <a:rPr lang="ar-SA" sz="2800" b="1" dirty="0"/>
              <a:t>ثبت نتایج: </a:t>
            </a:r>
            <a:r>
              <a:rPr lang="ar-SA" sz="2800" dirty="0"/>
              <a:t>پس از توقف همزن، حجم لایه‌های روغن، آب و امولسیون را در فواصل </a:t>
            </a:r>
            <a:r>
              <a:rPr lang="en-US" sz="2800" dirty="0"/>
              <a:t>5</a:t>
            </a:r>
            <a:r>
              <a:rPr lang="ar-SA" sz="2800" dirty="0"/>
              <a:t> دقیقه‌ای یا تا زمان رسیدن به محدوده‌های تعیین شده ثبت کنید</a:t>
            </a:r>
            <a:r>
              <a:rPr lang="en-US" sz="2800" dirty="0"/>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714009"/>
            <a:ext cx="16234916" cy="1919723"/>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عدد اسیدی کل (</a:t>
            </a:r>
            <a:r>
              <a:rPr lang="en-US" sz="4300" b="1" dirty="0">
                <a:solidFill>
                  <a:srgbClr val="0F4662"/>
                </a:solidFill>
                <a:latin typeface="Nazanin Bold"/>
                <a:ea typeface="Nazanin Bold"/>
                <a:cs typeface="Nazanin Bold"/>
                <a:sym typeface="Nazanin Bold"/>
              </a:rPr>
              <a:t>TAN</a:t>
            </a:r>
            <a:r>
              <a:rPr lang="ar-EG" sz="4300" b="1" dirty="0">
                <a:solidFill>
                  <a:srgbClr val="0F4662"/>
                </a:solidFill>
                <a:latin typeface="Nazanin Bold"/>
                <a:ea typeface="Nazanin Bold"/>
                <a:cs typeface="Nazanin Bold"/>
                <a:sym typeface="Nazanin Bold"/>
                <a:rtl/>
              </a:rPr>
              <a:t>) </a:t>
            </a:r>
            <a:r>
              <a:rPr lang="en-US" sz="4300" b="1" dirty="0">
                <a:solidFill>
                  <a:srgbClr val="0F4662"/>
                </a:solidFill>
                <a:latin typeface="Nazanin Bold"/>
                <a:ea typeface="Nazanin Bold"/>
                <a:cs typeface="Nazanin Bold"/>
                <a:sym typeface="Nazanin Bold"/>
              </a:rPr>
              <a:t>ASTM D664</a:t>
            </a:r>
          </a:p>
          <a:p>
            <a:pPr marL="0" lvl="0" indent="0" algn="ctr" rtl="1">
              <a:lnSpc>
                <a:spcPts val="6020"/>
              </a:lnSpc>
              <a:spcBef>
                <a:spcPct val="0"/>
              </a:spcBef>
            </a:pPr>
            <a:endParaRPr lang="en-US" sz="4300" b="1" dirty="0">
              <a:solidFill>
                <a:srgbClr val="0F4662"/>
              </a:solidFill>
              <a:latin typeface="Nazanin Bold"/>
              <a:ea typeface="Nazanin Bold"/>
              <a:cs typeface="Nazanin Bold"/>
              <a:sym typeface="Nazanin Bold"/>
            </a:endParaRPr>
          </a:p>
        </p:txBody>
      </p:sp>
      <p:sp>
        <p:nvSpPr>
          <p:cNvPr id="4" name="TextBox 4"/>
          <p:cNvSpPr txBox="1"/>
          <p:nvPr/>
        </p:nvSpPr>
        <p:spPr>
          <a:xfrm>
            <a:off x="2345285" y="1749007"/>
            <a:ext cx="14029662" cy="5252244"/>
          </a:xfrm>
          <a:prstGeom prst="rect">
            <a:avLst/>
          </a:prstGeom>
        </p:spPr>
        <p:txBody>
          <a:bodyPr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p>
          <a:p>
            <a:pPr algn="r" rtl="1">
              <a:lnSpc>
                <a:spcPts val="5459"/>
              </a:lnSpc>
            </a:pPr>
            <a:endParaRPr lang="ar-EG" sz="3899" b="1" dirty="0">
              <a:solidFill>
                <a:srgbClr val="0F4662"/>
              </a:solidFill>
              <a:latin typeface="Nazanin Bold"/>
              <a:ea typeface="Nazanin Bold"/>
              <a:cs typeface="Nazanin Bold"/>
              <a:sym typeface="Nazanin Bold"/>
              <a:rtl/>
            </a:endParaRP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تیتراتور پتانسیومتری:</a:t>
            </a:r>
            <a:r>
              <a:rPr lang="ar-EG" sz="2499" dirty="0">
                <a:solidFill>
                  <a:srgbClr val="0F4662"/>
                </a:solidFill>
                <a:latin typeface="Nazanin Light"/>
                <a:ea typeface="Nazanin Light"/>
                <a:cs typeface="Nazanin Light"/>
                <a:sym typeface="Nazanin Light"/>
                <a:rtl/>
              </a:rPr>
              <a:t> شامل یک ولت‌متر یا پتانسیومتر دقیق.</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الکترودها:</a:t>
            </a:r>
            <a:r>
              <a:rPr lang="ar-EG" sz="2499" dirty="0">
                <a:solidFill>
                  <a:srgbClr val="0F4662"/>
                </a:solidFill>
                <a:latin typeface="Nazanin Light"/>
                <a:ea typeface="Nazanin Light"/>
                <a:cs typeface="Nazanin Light"/>
                <a:sym typeface="Nazanin Light"/>
                <a:rtl/>
              </a:rPr>
              <a:t> یک الکترود نشانگر (معمولاً شیشه‌ای) و یک الکترود مرجع (نقره/کلرید نقره) یا یک الکترود ترکیبی.</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همزن مکانیکی:</a:t>
            </a:r>
            <a:r>
              <a:rPr lang="ar-EG" sz="2499" dirty="0">
                <a:solidFill>
                  <a:srgbClr val="0F4662"/>
                </a:solidFill>
                <a:latin typeface="Nazanin Light"/>
                <a:ea typeface="Nazanin Light"/>
                <a:cs typeface="Nazanin Light"/>
                <a:sym typeface="Nazanin Light"/>
                <a:rtl/>
              </a:rPr>
              <a:t> همزنی که نمونه را بدون ایجاد حباب هوا به شدت هم بزند.</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بورت:</a:t>
            </a:r>
            <a:r>
              <a:rPr lang="ar-EG" sz="2499" dirty="0">
                <a:solidFill>
                  <a:srgbClr val="0F4662"/>
                </a:solidFill>
                <a:latin typeface="Nazanin Light"/>
                <a:ea typeface="Nazanin Light"/>
                <a:cs typeface="Nazanin Light"/>
                <a:sym typeface="Nazanin Light"/>
                <a:rtl/>
              </a:rPr>
              <a:t> بورت </a:t>
            </a:r>
            <a:r>
              <a:rPr lang="en-US" sz="2499" dirty="0">
                <a:solidFill>
                  <a:srgbClr val="0F4662"/>
                </a:solidFill>
                <a:latin typeface="Nazanin Light"/>
                <a:ea typeface="Nazanin Light"/>
                <a:cs typeface="Nazanin Light"/>
                <a:sym typeface="Nazanin Light"/>
              </a:rPr>
              <a:t>10</a:t>
            </a:r>
            <a:r>
              <a:rPr lang="ar-EG" sz="2499" dirty="0">
                <a:solidFill>
                  <a:srgbClr val="0F4662"/>
                </a:solidFill>
                <a:latin typeface="Nazanin Light"/>
                <a:ea typeface="Nazanin Light"/>
                <a:cs typeface="Nazanin Light"/>
                <a:sym typeface="Nazanin Light"/>
                <a:rtl/>
              </a:rPr>
              <a:t> میلی‌لیتری با دقت </a:t>
            </a:r>
            <a:r>
              <a:rPr lang="en-US" sz="2499" dirty="0">
                <a:solidFill>
                  <a:srgbClr val="0F4662"/>
                </a:solidFill>
                <a:latin typeface="Nazanin Light"/>
                <a:ea typeface="Nazanin Light"/>
                <a:cs typeface="Nazanin Light"/>
                <a:sym typeface="Nazanin Light"/>
              </a:rPr>
              <a:t>0.05</a:t>
            </a:r>
            <a:r>
              <a:rPr lang="ar-EG" sz="2499" dirty="0">
                <a:solidFill>
                  <a:srgbClr val="0F4662"/>
                </a:solidFill>
                <a:latin typeface="Nazanin Light"/>
                <a:ea typeface="Nazanin Light"/>
                <a:cs typeface="Nazanin Light"/>
                <a:sym typeface="Nazanin Light"/>
                <a:rtl/>
              </a:rPr>
              <a:t> میلی‌لیتر برای افزودن تیترانت.</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بشر تیتراسیون:</a:t>
            </a:r>
            <a:r>
              <a:rPr lang="ar-EG" sz="2499" dirty="0">
                <a:solidFill>
                  <a:srgbClr val="0F4662"/>
                </a:solidFill>
                <a:latin typeface="Nazanin Light"/>
                <a:ea typeface="Nazanin Light"/>
                <a:cs typeface="Nazanin Light"/>
                <a:sym typeface="Nazanin Light"/>
                <a:rtl/>
              </a:rPr>
              <a:t> بشری از جنس شیشه بوروسیلیکات با ظرفیت مناسب.</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تیترانت: </a:t>
            </a:r>
            <a:r>
              <a:rPr lang="ar-EG" sz="2499" dirty="0">
                <a:solidFill>
                  <a:srgbClr val="0F4662"/>
                </a:solidFill>
                <a:latin typeface="Nazanin Light"/>
                <a:ea typeface="Nazanin Light"/>
                <a:cs typeface="Nazanin Light"/>
                <a:sym typeface="Nazanin Light"/>
                <a:rtl/>
              </a:rPr>
              <a:t>محلول استاندارد پتاسیم هیدروکسید (</a:t>
            </a:r>
            <a:r>
              <a:rPr lang="en-US" sz="2499" dirty="0">
                <a:solidFill>
                  <a:srgbClr val="0F4662"/>
                </a:solidFill>
                <a:latin typeface="Nazanin Light"/>
                <a:ea typeface="Nazanin Light"/>
                <a:cs typeface="Nazanin Light"/>
                <a:sym typeface="Nazanin Light"/>
              </a:rPr>
              <a:t>KOH</a:t>
            </a:r>
            <a:r>
              <a:rPr lang="ar-EG" sz="2499" dirty="0">
                <a:solidFill>
                  <a:srgbClr val="0F4662"/>
                </a:solidFill>
                <a:latin typeface="Nazanin Light"/>
                <a:ea typeface="Nazanin Light"/>
                <a:cs typeface="Nazanin Light"/>
                <a:sym typeface="Nazanin Light"/>
                <a:rtl/>
              </a:rPr>
              <a:t>) الکلی با غلظت </a:t>
            </a:r>
            <a:r>
              <a:rPr lang="en-US" sz="2499" dirty="0">
                <a:solidFill>
                  <a:srgbClr val="0F4662"/>
                </a:solidFill>
                <a:latin typeface="Nazanin Light"/>
                <a:ea typeface="Nazanin Light"/>
                <a:cs typeface="Nazanin Light"/>
                <a:sym typeface="Nazanin Light"/>
              </a:rPr>
              <a:t>0.1</a:t>
            </a:r>
            <a:r>
              <a:rPr lang="ar-EG" sz="2499" dirty="0">
                <a:solidFill>
                  <a:srgbClr val="0F4662"/>
                </a:solidFill>
                <a:latin typeface="Nazanin Light"/>
                <a:ea typeface="Nazanin Light"/>
                <a:cs typeface="Nazanin Light"/>
                <a:sym typeface="Nazanin Light"/>
                <a:rtl/>
              </a:rPr>
              <a:t> مول بر لیتر.</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حلال تیتراسیون: </a:t>
            </a:r>
            <a:r>
              <a:rPr lang="ar-EG" sz="2499" dirty="0">
                <a:solidFill>
                  <a:srgbClr val="0F4662"/>
                </a:solidFill>
                <a:latin typeface="Nazanin Light"/>
                <a:ea typeface="Nazanin Light"/>
                <a:cs typeface="Nazanin Light"/>
                <a:sym typeface="Nazanin Light"/>
                <a:rtl/>
              </a:rPr>
              <a:t>مخلوطی از تولوئن، پروپان-</a:t>
            </a:r>
            <a:r>
              <a:rPr lang="en-US" sz="2499" dirty="0">
                <a:solidFill>
                  <a:srgbClr val="0F4662"/>
                </a:solidFill>
                <a:latin typeface="Nazanin Light"/>
                <a:ea typeface="Nazanin Light"/>
                <a:cs typeface="Nazanin Light"/>
                <a:sym typeface="Nazanin Light"/>
              </a:rPr>
              <a:t>2</a:t>
            </a:r>
            <a:r>
              <a:rPr lang="ar-EG" sz="2499" dirty="0">
                <a:solidFill>
                  <a:srgbClr val="0F4662"/>
                </a:solidFill>
                <a:latin typeface="Nazanin Light"/>
                <a:ea typeface="Nazanin Light"/>
                <a:cs typeface="Nazanin Light"/>
                <a:sym typeface="Nazanin Light"/>
                <a:rtl/>
              </a:rPr>
              <a:t>-ال و آب.</a:t>
            </a:r>
          </a:p>
          <a:p>
            <a:pPr marL="539749" lvl="1" indent="-269875" algn="r" rtl="1">
              <a:lnSpc>
                <a:spcPts val="3499"/>
              </a:lnSpc>
              <a:spcBef>
                <a:spcPct val="0"/>
              </a:spcBef>
              <a:buFont typeface="Arial"/>
              <a:buChar char="•"/>
            </a:pPr>
            <a:r>
              <a:rPr lang="ar-EG" sz="2499" b="1" dirty="0">
                <a:solidFill>
                  <a:srgbClr val="0F4662"/>
                </a:solidFill>
                <a:latin typeface="Nazanin Bold"/>
                <a:ea typeface="Nazanin Bold"/>
                <a:cs typeface="Nazanin Bold"/>
                <a:sym typeface="Nazanin Bold"/>
                <a:rtl/>
              </a:rPr>
              <a:t>محلول‌های بافر: </a:t>
            </a:r>
            <a:r>
              <a:rPr lang="ar-EG" sz="2499" dirty="0">
                <a:solidFill>
                  <a:srgbClr val="0F4662"/>
                </a:solidFill>
                <a:latin typeface="Nazanin Light"/>
                <a:ea typeface="Nazanin Light"/>
                <a:cs typeface="Nazanin Light"/>
                <a:sym typeface="Nazanin Light"/>
                <a:rtl/>
              </a:rPr>
              <a:t>محلول‌های بافر آبی با </a:t>
            </a:r>
            <a:r>
              <a:rPr lang="en-US" sz="2499" dirty="0">
                <a:solidFill>
                  <a:srgbClr val="0F4662"/>
                </a:solidFill>
                <a:latin typeface="Nazanin Light"/>
                <a:ea typeface="Nazanin Light"/>
                <a:cs typeface="Nazanin Light"/>
                <a:sym typeface="Nazanin Light"/>
              </a:rPr>
              <a:t>pH4,pH7,pH11</a:t>
            </a:r>
            <a:r>
              <a:rPr lang="ar-EG" sz="2499" dirty="0">
                <a:solidFill>
                  <a:srgbClr val="0F4662"/>
                </a:solidFill>
                <a:latin typeface="Nazanin Light"/>
                <a:ea typeface="Nazanin Light"/>
                <a:cs typeface="Nazanin Light"/>
                <a:sym typeface="Nazanin Light"/>
                <a:rtl/>
              </a:rPr>
              <a:t> برای کالیبراسیون الکترود</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849526"/>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486548" y="3223047"/>
            <a:ext cx="12772752" cy="3364647"/>
          </a:xfrm>
          <a:prstGeom prst="rect">
            <a:avLst/>
          </a:prstGeom>
        </p:spPr>
        <p:txBody>
          <a:bodyPr lIns="0" tIns="0" rIns="0" bIns="0" rtlCol="0" anchor="t">
            <a:spAutoFit/>
          </a:bodyPr>
          <a:lstStyle/>
          <a:p>
            <a:pPr algn="r" rtl="1">
              <a:lnSpc>
                <a:spcPts val="3569"/>
              </a:lnSpc>
            </a:pPr>
            <a:r>
              <a:rPr lang="ar-EG" sz="2550" b="1">
                <a:solidFill>
                  <a:srgbClr val="000000"/>
                </a:solidFill>
                <a:latin typeface="Nazanin Bold"/>
                <a:ea typeface="Nazanin Bold"/>
                <a:cs typeface="Nazanin Bold"/>
                <a:sym typeface="Nazanin Bold"/>
                <a:rtl/>
              </a:rPr>
              <a:t>آماده‌سازی الکترودها:</a:t>
            </a:r>
            <a:r>
              <a:rPr lang="ar-EG" sz="2550">
                <a:solidFill>
                  <a:srgbClr val="000000"/>
                </a:solidFill>
                <a:latin typeface="Nazanin Light"/>
                <a:ea typeface="Nazanin Light"/>
                <a:cs typeface="Nazanin Light"/>
                <a:sym typeface="Nazanin Light"/>
                <a:rtl/>
              </a:rPr>
              <a:t> الکترودها را با حلال‌های مناسب شسته و در آب با به مدت حداقل </a:t>
            </a:r>
            <a:r>
              <a:rPr lang="en-US" sz="2550">
                <a:solidFill>
                  <a:srgbClr val="000000"/>
                </a:solidFill>
                <a:latin typeface="Nazanin Light"/>
                <a:ea typeface="Nazanin Light"/>
                <a:cs typeface="Nazanin Light"/>
                <a:sym typeface="Nazanin Light"/>
              </a:rPr>
              <a:t>5</a:t>
            </a:r>
            <a:r>
              <a:rPr lang="ar-EG" sz="2550">
                <a:solidFill>
                  <a:srgbClr val="000000"/>
                </a:solidFill>
                <a:latin typeface="Nazanin Light"/>
                <a:ea typeface="Nazanin Light"/>
                <a:cs typeface="Nazanin Light"/>
                <a:sym typeface="Nazanin Light"/>
                <a:rtl/>
              </a:rPr>
              <a:t> دقیقه قرار دهید و سپس با الکل و محلول تیتراسیون شتشو دهید.</a:t>
            </a:r>
          </a:p>
          <a:p>
            <a:pPr algn="r" rtl="1">
              <a:lnSpc>
                <a:spcPts val="3569"/>
              </a:lnSpc>
            </a:pPr>
            <a:r>
              <a:rPr lang="ar-EG" sz="2550" b="1">
                <a:solidFill>
                  <a:srgbClr val="000000"/>
                </a:solidFill>
                <a:latin typeface="Nazanin Bold"/>
                <a:ea typeface="Nazanin Bold"/>
                <a:cs typeface="Nazanin Bold"/>
                <a:sym typeface="Nazanin Bold"/>
                <a:rtl/>
              </a:rPr>
              <a:t>استانداردسازی دستگاه:</a:t>
            </a:r>
            <a:r>
              <a:rPr lang="ar-EG" sz="2550">
                <a:solidFill>
                  <a:srgbClr val="000000"/>
                </a:solidFill>
                <a:latin typeface="Nazanin Light"/>
                <a:ea typeface="Nazanin Light"/>
                <a:cs typeface="Nazanin Light"/>
                <a:sym typeface="Nazanin Light"/>
                <a:rtl/>
              </a:rPr>
              <a:t> الکترودها را در محلول‌های بافر </a:t>
            </a:r>
            <a:r>
              <a:rPr lang="en-US" sz="2550">
                <a:solidFill>
                  <a:srgbClr val="000000"/>
                </a:solidFill>
                <a:latin typeface="Nazanin Light"/>
                <a:ea typeface="Nazanin Light"/>
                <a:cs typeface="Nazanin Light"/>
                <a:sym typeface="Nazanin Light"/>
              </a:rPr>
              <a:t>pH 4</a:t>
            </a:r>
            <a:r>
              <a:rPr lang="ar-EG" sz="2550">
                <a:solidFill>
                  <a:srgbClr val="000000"/>
                </a:solidFill>
                <a:latin typeface="Nazanin Light"/>
                <a:ea typeface="Nazanin Light"/>
                <a:cs typeface="Nazanin Light"/>
                <a:sym typeface="Nazanin Light"/>
                <a:rtl/>
              </a:rPr>
              <a:t> و </a:t>
            </a:r>
            <a:r>
              <a:rPr lang="en-US" sz="2550">
                <a:solidFill>
                  <a:srgbClr val="000000"/>
                </a:solidFill>
                <a:latin typeface="Nazanin Light"/>
                <a:ea typeface="Nazanin Light"/>
                <a:cs typeface="Nazanin Light"/>
                <a:sym typeface="Nazanin Light"/>
              </a:rPr>
              <a:t>pH 11</a:t>
            </a:r>
            <a:r>
              <a:rPr lang="ar-EG" sz="2550">
                <a:solidFill>
                  <a:srgbClr val="000000"/>
                </a:solidFill>
                <a:latin typeface="Nazanin Light"/>
                <a:ea typeface="Nazanin Light"/>
                <a:cs typeface="Nazanin Light"/>
                <a:sym typeface="Nazanin Light"/>
                <a:rtl/>
              </a:rPr>
              <a:t> قرار داده و ولتاژ مربوط به هر کدام را ثبت کنید.این مقادیر به عنوان نقاط پایانی در منحنی‌های تیتراسیون با نقاط عطف نامشخص استفاده می‌شوند.</a:t>
            </a:r>
          </a:p>
          <a:p>
            <a:pPr algn="r" rtl="1">
              <a:lnSpc>
                <a:spcPts val="3569"/>
              </a:lnSpc>
            </a:pPr>
            <a:r>
              <a:rPr lang="ar-EG" sz="2550" b="1">
                <a:solidFill>
                  <a:srgbClr val="000000"/>
                </a:solidFill>
                <a:latin typeface="Nazanin Bold"/>
                <a:ea typeface="Nazanin Bold"/>
                <a:cs typeface="Nazanin Bold"/>
                <a:sym typeface="Nazanin Bold"/>
                <a:rtl/>
              </a:rPr>
              <a:t>آماده‌سازی نمونه:</a:t>
            </a:r>
            <a:r>
              <a:rPr lang="ar-EG" sz="2550">
                <a:solidFill>
                  <a:srgbClr val="000000"/>
                </a:solidFill>
                <a:latin typeface="Nazanin Light"/>
                <a:ea typeface="Nazanin Light"/>
                <a:cs typeface="Nazanin Light"/>
                <a:sym typeface="Nazanin Light"/>
                <a:rtl/>
              </a:rPr>
              <a:t> مقدار نمونه مورد نیاز را با دقت وزن کرده و آن را در بشر تیتراسیون حاوی حلال تیتراسیون حل کنید..حجم نمونه به عدد اسیدی مورد انتظار بستگی دارد.</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585659"/>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شروع تیتراسیون:</a:t>
            </a:r>
          </a:p>
        </p:txBody>
      </p:sp>
      <p:sp>
        <p:nvSpPr>
          <p:cNvPr id="7" name="TextBox 7"/>
          <p:cNvSpPr txBox="1"/>
          <p:nvPr/>
        </p:nvSpPr>
        <p:spPr>
          <a:xfrm>
            <a:off x="3044845" y="4476750"/>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a:solidFill>
                  <a:srgbClr val="0F4662"/>
                </a:solidFill>
                <a:latin typeface="Nazanin Bold"/>
                <a:ea typeface="Nazanin Bold"/>
                <a:cs typeface="Nazanin Bold"/>
                <a:sym typeface="Nazanin Bold"/>
                <a:rtl/>
              </a:rPr>
              <a:t>پایان تیتراسیون:</a:t>
            </a:r>
          </a:p>
        </p:txBody>
      </p:sp>
      <p:sp>
        <p:nvSpPr>
          <p:cNvPr id="8" name="TextBox 8"/>
          <p:cNvSpPr txBox="1"/>
          <p:nvPr/>
        </p:nvSpPr>
        <p:spPr>
          <a:xfrm>
            <a:off x="4486548" y="2117219"/>
            <a:ext cx="12772752" cy="2916912"/>
          </a:xfrm>
          <a:prstGeom prst="rect">
            <a:avLst/>
          </a:prstGeom>
        </p:spPr>
        <p:txBody>
          <a:bodyPr lIns="0" tIns="0" rIns="0" bIns="0" rtlCol="0" anchor="t">
            <a:spAutoFit/>
          </a:bodyPr>
          <a:lstStyle/>
          <a:p>
            <a:pPr algn="r" rtl="1">
              <a:lnSpc>
                <a:spcPts val="3569"/>
              </a:lnSpc>
            </a:pPr>
            <a:r>
              <a:rPr lang="ar-EG" sz="2550">
                <a:solidFill>
                  <a:srgbClr val="000000"/>
                </a:solidFill>
                <a:latin typeface="Nazanin Light"/>
                <a:ea typeface="Nazanin Light"/>
                <a:cs typeface="Nazanin Light"/>
                <a:sym typeface="Nazanin Light"/>
                <a:rtl/>
              </a:rPr>
              <a:t>پره همزن را روشن کنید تا هم زدن شدید اما بدون پاشش ایجاد شود.</a:t>
            </a:r>
          </a:p>
          <a:p>
            <a:pPr algn="r" rtl="1">
              <a:lnSpc>
                <a:spcPts val="3569"/>
              </a:lnSpc>
            </a:pPr>
            <a:r>
              <a:rPr lang="ar-EG" sz="2550">
                <a:solidFill>
                  <a:srgbClr val="000000"/>
                </a:solidFill>
                <a:latin typeface="Nazanin Light"/>
                <a:ea typeface="Nazanin Light"/>
                <a:cs typeface="Nazanin Light"/>
                <a:sym typeface="Nazanin Light"/>
                <a:rtl/>
              </a:rPr>
              <a:t>بورت را با محلول استاندارد </a:t>
            </a:r>
            <a:r>
              <a:rPr lang="en-US" sz="2550">
                <a:solidFill>
                  <a:srgbClr val="000000"/>
                </a:solidFill>
                <a:latin typeface="Nazanin Light"/>
                <a:ea typeface="Nazanin Light"/>
                <a:cs typeface="Nazanin Light"/>
                <a:sym typeface="Nazanin Light"/>
              </a:rPr>
              <a:t>KOH</a:t>
            </a:r>
            <a:r>
              <a:rPr lang="ar-EG" sz="2550">
                <a:solidFill>
                  <a:srgbClr val="000000"/>
                </a:solidFill>
                <a:latin typeface="Nazanin Light"/>
                <a:ea typeface="Nazanin Light"/>
                <a:cs typeface="Nazanin Light"/>
                <a:sym typeface="Nazanin Light"/>
                <a:rtl/>
              </a:rPr>
              <a:t> پر کرده و نوک آن را در محلول داخل بشر غوطه‌ور کنید.</a:t>
            </a:r>
          </a:p>
          <a:p>
            <a:pPr algn="r" rtl="1">
              <a:lnSpc>
                <a:spcPts val="3569"/>
              </a:lnSpc>
            </a:pPr>
            <a:r>
              <a:rPr lang="ar-EG" sz="2550">
                <a:solidFill>
                  <a:srgbClr val="000000"/>
                </a:solidFill>
                <a:latin typeface="Nazanin Light"/>
                <a:ea typeface="Nazanin Light"/>
                <a:cs typeface="Nazanin Light"/>
                <a:sym typeface="Nazanin Light"/>
                <a:rtl/>
              </a:rPr>
              <a:t>شروع به افزودن تدریجی </a:t>
            </a:r>
            <a:r>
              <a:rPr lang="en-US" sz="2550">
                <a:solidFill>
                  <a:srgbClr val="000000"/>
                </a:solidFill>
                <a:latin typeface="Nazanin Light"/>
                <a:ea typeface="Nazanin Light"/>
                <a:cs typeface="Nazanin Light"/>
                <a:sym typeface="Nazanin Light"/>
              </a:rPr>
              <a:t>KOH</a:t>
            </a:r>
            <a:r>
              <a:rPr lang="ar-EG" sz="2550">
                <a:solidFill>
                  <a:srgbClr val="000000"/>
                </a:solidFill>
                <a:latin typeface="Nazanin Light"/>
                <a:ea typeface="Nazanin Light"/>
                <a:cs typeface="Nazanin Light"/>
                <a:sym typeface="Nazanin Light"/>
                <a:rtl/>
              </a:rPr>
              <a:t> کرده و همزمان ولتاژ الکترود را ثبت کنید.</a:t>
            </a:r>
          </a:p>
          <a:p>
            <a:pPr algn="r" rtl="1">
              <a:lnSpc>
                <a:spcPts val="3569"/>
              </a:lnSpc>
            </a:pPr>
            <a:r>
              <a:rPr lang="ar-EG" sz="2550">
                <a:solidFill>
                  <a:srgbClr val="000000"/>
                </a:solidFill>
                <a:latin typeface="Nazanin Light"/>
                <a:ea typeface="Nazanin Light"/>
                <a:cs typeface="Nazanin Light"/>
                <a:sym typeface="Nazanin Light"/>
                <a:rtl/>
              </a:rPr>
              <a:t>در بخش هایی از تیتراسیون که تغییر ولتاژ سریع است، مقادیر کم از </a:t>
            </a:r>
            <a:r>
              <a:rPr lang="en-US" sz="2550">
                <a:solidFill>
                  <a:srgbClr val="000000"/>
                </a:solidFill>
                <a:latin typeface="Nazanin Light"/>
                <a:ea typeface="Nazanin Light"/>
                <a:cs typeface="Nazanin Light"/>
                <a:sym typeface="Nazanin Light"/>
              </a:rPr>
              <a:t>KOH</a:t>
            </a:r>
            <a:r>
              <a:rPr lang="ar-EG" sz="2550">
                <a:solidFill>
                  <a:srgbClr val="000000"/>
                </a:solidFill>
                <a:latin typeface="Nazanin Light"/>
                <a:ea typeface="Nazanin Light"/>
                <a:cs typeface="Nazanin Light"/>
                <a:sym typeface="Nazanin Light"/>
                <a:rtl/>
              </a:rPr>
              <a:t> را اضافه کنید.</a:t>
            </a:r>
          </a:p>
          <a:p>
            <a:pPr algn="r" rtl="1">
              <a:lnSpc>
                <a:spcPts val="3569"/>
              </a:lnSpc>
            </a:pPr>
            <a:r>
              <a:rPr lang="ar-EG" sz="2550">
                <a:solidFill>
                  <a:srgbClr val="000000"/>
                </a:solidFill>
                <a:latin typeface="Nazanin Light"/>
                <a:ea typeface="Nazanin Light"/>
                <a:cs typeface="Nazanin Light"/>
                <a:sym typeface="Nazanin Light"/>
                <a:rtl/>
              </a:rPr>
              <a:t>در مناطقی که تغییر ولتاژ کند است، مقادیر بزرگتری را اضافه کنید.</a:t>
            </a:r>
          </a:p>
          <a:p>
            <a:pPr algn="r" rtl="1">
              <a:lnSpc>
                <a:spcPts val="3569"/>
              </a:lnSpc>
            </a:pPr>
            <a:endParaRPr lang="ar-EG" sz="2550">
              <a:solidFill>
                <a:srgbClr val="000000"/>
              </a:solidFill>
              <a:latin typeface="Nazanin Light"/>
              <a:ea typeface="Nazanin Light"/>
              <a:cs typeface="Nazanin Light"/>
              <a:sym typeface="Nazanin Light"/>
              <a:rtl/>
            </a:endParaRPr>
          </a:p>
        </p:txBody>
      </p:sp>
      <p:sp>
        <p:nvSpPr>
          <p:cNvPr id="9" name="TextBox 9"/>
          <p:cNvSpPr txBox="1"/>
          <p:nvPr/>
        </p:nvSpPr>
        <p:spPr>
          <a:xfrm>
            <a:off x="4375403" y="6254287"/>
            <a:ext cx="12772752" cy="1573708"/>
          </a:xfrm>
          <a:prstGeom prst="rect">
            <a:avLst/>
          </a:prstGeom>
        </p:spPr>
        <p:txBody>
          <a:bodyPr lIns="0" tIns="0" rIns="0" bIns="0" rtlCol="0" anchor="t">
            <a:spAutoFit/>
          </a:bodyPr>
          <a:lstStyle/>
          <a:p>
            <a:pPr algn="r" rtl="1">
              <a:lnSpc>
                <a:spcPts val="3569"/>
              </a:lnSpc>
            </a:pPr>
            <a:r>
              <a:rPr lang="ar-EG" sz="2550">
                <a:solidFill>
                  <a:srgbClr val="000000"/>
                </a:solidFill>
                <a:latin typeface="Nazanin Light"/>
                <a:ea typeface="Nazanin Light"/>
                <a:cs typeface="Nazanin Light"/>
                <a:sym typeface="Nazanin Light"/>
                <a:rtl/>
              </a:rPr>
              <a:t>تیتراسیون را تا زمانی ادامه دهید که ولتاژ به میزان مشخصی تغییر نکند و ولتاژ سلول، نشان‌دهنده محیطی قلیایی‌تر از بافر قلیایی باشد.</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1028700" y="990600"/>
            <a:ext cx="6492240" cy="0"/>
          </a:xfrm>
          <a:prstGeom prst="line">
            <a:avLst/>
          </a:prstGeom>
          <a:ln w="76200" cap="flat">
            <a:solidFill>
              <a:srgbClr val="0F4662"/>
            </a:solidFill>
            <a:prstDash val="solid"/>
            <a:headEnd type="none" w="sm" len="sm"/>
            <a:tailEnd type="none" w="sm" len="sm"/>
          </a:ln>
        </p:spPr>
      </p:sp>
      <p:sp>
        <p:nvSpPr>
          <p:cNvPr id="3" name="AutoShape 3"/>
          <p:cNvSpPr/>
          <p:nvPr/>
        </p:nvSpPr>
        <p:spPr>
          <a:xfrm>
            <a:off x="10767060" y="9220200"/>
            <a:ext cx="6492240" cy="0"/>
          </a:xfrm>
          <a:prstGeom prst="line">
            <a:avLst/>
          </a:prstGeom>
          <a:ln w="76200" cap="flat">
            <a:solidFill>
              <a:srgbClr val="0F4662"/>
            </a:solidFill>
            <a:prstDash val="solid"/>
            <a:headEnd type="none" w="sm" len="sm"/>
            <a:tailEnd type="none" w="sm" len="sm"/>
          </a:ln>
        </p:spPr>
      </p:sp>
      <p:sp>
        <p:nvSpPr>
          <p:cNvPr id="4" name="Freeform 4"/>
          <p:cNvSpPr/>
          <p:nvPr/>
        </p:nvSpPr>
        <p:spPr>
          <a:xfrm>
            <a:off x="2645478" y="2284815"/>
            <a:ext cx="12997044" cy="5717370"/>
          </a:xfrm>
          <a:custGeom>
            <a:avLst/>
            <a:gdLst/>
            <a:ahLst/>
            <a:cxnLst/>
            <a:rect l="l" t="t" r="r" b="b"/>
            <a:pathLst>
              <a:path w="12997044" h="5717370">
                <a:moveTo>
                  <a:pt x="0" y="0"/>
                </a:moveTo>
                <a:lnTo>
                  <a:pt x="12997044" y="0"/>
                </a:lnTo>
                <a:lnTo>
                  <a:pt x="12997044" y="5717370"/>
                </a:lnTo>
                <a:lnTo>
                  <a:pt x="0" y="5717370"/>
                </a:lnTo>
                <a:lnTo>
                  <a:pt x="0" y="0"/>
                </a:lnTo>
                <a:close/>
              </a:path>
            </a:pathLst>
          </a:custGeom>
          <a:blipFill>
            <a:blip r:embed="rId3"/>
            <a:stretch>
              <a:fillRect/>
            </a:stretch>
          </a:blipFill>
        </p:spPr>
      </p:sp>
      <p:sp>
        <p:nvSpPr>
          <p:cNvPr id="5" name="TextBox 5"/>
          <p:cNvSpPr txBox="1"/>
          <p:nvPr/>
        </p:nvSpPr>
        <p:spPr>
          <a:xfrm>
            <a:off x="9285939" y="295850"/>
            <a:ext cx="8115300" cy="1723450"/>
          </a:xfrm>
          <a:prstGeom prst="rect">
            <a:avLst/>
          </a:prstGeom>
        </p:spPr>
        <p:txBody>
          <a:bodyPr lIns="0" tIns="0" rIns="0" bIns="0" rtlCol="0" anchor="t">
            <a:spAutoFit/>
          </a:bodyPr>
          <a:lstStyle/>
          <a:p>
            <a:pPr marL="0" lvl="0" indent="0" algn="just" rtl="1">
              <a:lnSpc>
                <a:spcPts val="8959"/>
              </a:lnSpc>
              <a:spcBef>
                <a:spcPct val="0"/>
              </a:spcBef>
            </a:pPr>
            <a:r>
              <a:rPr lang="ar-EG" sz="6399" b="1" dirty="0">
                <a:solidFill>
                  <a:srgbClr val="0F4662"/>
                </a:solidFill>
                <a:latin typeface="Nazanin Bold"/>
                <a:ea typeface="Nazanin Bold"/>
                <a:cs typeface="Nazanin Bold"/>
                <a:sym typeface="Nazanin Bold"/>
                <a:rtl/>
              </a:rPr>
              <a:t>انواع روغن های پایه</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698511"/>
            <a:ext cx="14675811" cy="254115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رسم منحنی و محاسبه:</a:t>
            </a:r>
          </a:p>
          <a:p>
            <a:pPr marL="0" lvl="0" indent="0" algn="r" rtl="1">
              <a:lnSpc>
                <a:spcPts val="7980"/>
              </a:lnSpc>
              <a:spcBef>
                <a:spcPct val="0"/>
              </a:spcBef>
            </a:pPr>
            <a:endParaRPr lang="ar-EG" sz="5700" b="1" dirty="0">
              <a:solidFill>
                <a:srgbClr val="0F4662"/>
              </a:solidFill>
              <a:latin typeface="Nazanin Bold"/>
              <a:ea typeface="Nazanin Bold"/>
              <a:cs typeface="Nazanin Bold"/>
              <a:sym typeface="Nazanin Bold"/>
              <a:rtl/>
            </a:endParaRPr>
          </a:p>
        </p:txBody>
      </p:sp>
      <p:sp>
        <p:nvSpPr>
          <p:cNvPr id="7" name="TextBox 7"/>
          <p:cNvSpPr txBox="1"/>
          <p:nvPr/>
        </p:nvSpPr>
        <p:spPr>
          <a:xfrm>
            <a:off x="3044845" y="5182264"/>
            <a:ext cx="14675811" cy="1513838"/>
          </a:xfrm>
          <a:prstGeom prst="rect">
            <a:avLst/>
          </a:prstGeom>
        </p:spPr>
        <p:txBody>
          <a:bodyPr lIns="0" tIns="0" rIns="0" bIns="0" rtlCol="0" anchor="t">
            <a:spAutoFit/>
          </a:bodyPr>
          <a:lstStyle/>
          <a:p>
            <a:pPr marL="0" lvl="0" indent="0" algn="r" rtl="1">
              <a:lnSpc>
                <a:spcPts val="4760"/>
              </a:lnSpc>
              <a:spcBef>
                <a:spcPct val="0"/>
              </a:spcBef>
            </a:pPr>
            <a:r>
              <a:rPr lang="ar-EG" sz="3400" b="1">
                <a:solidFill>
                  <a:srgbClr val="0F4662"/>
                </a:solidFill>
                <a:latin typeface="Nazanin Bold"/>
                <a:ea typeface="Nazanin Bold"/>
                <a:cs typeface="Nazanin Bold"/>
                <a:sym typeface="Nazanin Bold"/>
                <a:rtl/>
              </a:rPr>
              <a:t>محاسبه نهایی: عدد اسیدی را با استفاده از فرمول زیر محاسبه کنید:</a:t>
            </a:r>
          </a:p>
          <a:p>
            <a:pPr marL="0" lvl="0" indent="0" algn="r" rtl="1">
              <a:lnSpc>
                <a:spcPts val="4760"/>
              </a:lnSpc>
              <a:spcBef>
                <a:spcPct val="0"/>
              </a:spcBef>
            </a:pPr>
            <a:endParaRPr lang="ar-EG" sz="3400" b="1">
              <a:solidFill>
                <a:srgbClr val="0F4662"/>
              </a:solidFill>
              <a:latin typeface="Nazanin Bold"/>
              <a:ea typeface="Nazanin Bold"/>
              <a:cs typeface="Nazanin Bold"/>
              <a:sym typeface="Nazanin Bold"/>
              <a:rtl/>
            </a:endParaRPr>
          </a:p>
        </p:txBody>
      </p:sp>
      <p:sp>
        <p:nvSpPr>
          <p:cNvPr id="8" name="TextBox 8"/>
          <p:cNvSpPr txBox="1"/>
          <p:nvPr/>
        </p:nvSpPr>
        <p:spPr>
          <a:xfrm>
            <a:off x="4486548" y="2117219"/>
            <a:ext cx="12772752" cy="2916912"/>
          </a:xfrm>
          <a:prstGeom prst="rect">
            <a:avLst/>
          </a:prstGeom>
        </p:spPr>
        <p:txBody>
          <a:bodyPr lIns="0" tIns="0" rIns="0" bIns="0" rtlCol="0" anchor="t">
            <a:spAutoFit/>
          </a:bodyPr>
          <a:lstStyle/>
          <a:p>
            <a:pPr algn="r" rtl="1">
              <a:lnSpc>
                <a:spcPts val="3569"/>
              </a:lnSpc>
            </a:pPr>
            <a:r>
              <a:rPr lang="ar-EG" sz="2550">
                <a:solidFill>
                  <a:srgbClr val="000000"/>
                </a:solidFill>
                <a:latin typeface="Nazanin Light"/>
                <a:ea typeface="Nazanin Light"/>
                <a:cs typeface="Nazanin Light"/>
                <a:sym typeface="Nazanin Light"/>
                <a:rtl/>
              </a:rPr>
              <a:t>حجم </a:t>
            </a:r>
            <a:r>
              <a:rPr lang="en-US" sz="2550">
                <a:solidFill>
                  <a:srgbClr val="000000"/>
                </a:solidFill>
                <a:latin typeface="Nazanin Light"/>
                <a:ea typeface="Nazanin Light"/>
                <a:cs typeface="Nazanin Light"/>
                <a:sym typeface="Nazanin Light"/>
              </a:rPr>
              <a:t>KOH</a:t>
            </a:r>
            <a:r>
              <a:rPr lang="ar-EG" sz="2550">
                <a:solidFill>
                  <a:srgbClr val="000000"/>
                </a:solidFill>
                <a:latin typeface="Nazanin Light"/>
                <a:ea typeface="Nazanin Light"/>
                <a:cs typeface="Nazanin Light"/>
                <a:sym typeface="Nazanin Light"/>
                <a:rtl/>
              </a:rPr>
              <a:t> مصرفی را در برابر ولتاژ الکترود رسم کنید.</a:t>
            </a:r>
          </a:p>
          <a:p>
            <a:pPr algn="r" rtl="1">
              <a:lnSpc>
                <a:spcPts val="3569"/>
              </a:lnSpc>
            </a:pPr>
            <a:r>
              <a:rPr lang="ar-EG" sz="2550">
                <a:solidFill>
                  <a:srgbClr val="000000"/>
                </a:solidFill>
                <a:latin typeface="Nazanin Light"/>
                <a:ea typeface="Nazanin Light"/>
                <a:cs typeface="Nazanin Light"/>
                <a:sym typeface="Nazanin Light"/>
                <a:rtl/>
              </a:rPr>
              <a:t>عدد اسیدی در نقطه عطف (</a:t>
            </a:r>
            <a:r>
              <a:rPr lang="en-US" sz="2550">
                <a:solidFill>
                  <a:srgbClr val="000000"/>
                </a:solidFill>
                <a:latin typeface="Nazanin Light"/>
                <a:ea typeface="Nazanin Light"/>
                <a:cs typeface="Nazanin Light"/>
                <a:sym typeface="Nazanin Light"/>
              </a:rPr>
              <a:t>inflection point</a:t>
            </a:r>
            <a:r>
              <a:rPr lang="ar-EG" sz="2550">
                <a:solidFill>
                  <a:srgbClr val="000000"/>
                </a:solidFill>
                <a:latin typeface="Nazanin Light"/>
                <a:ea typeface="Nazanin Light"/>
                <a:cs typeface="Nazanin Light"/>
                <a:sym typeface="Nazanin Light"/>
                <a:rtl/>
              </a:rPr>
              <a:t>) مشخصی که نزدیک‌ترین به ولتاژ بافر </a:t>
            </a:r>
            <a:r>
              <a:rPr lang="en-US" sz="2550">
                <a:solidFill>
                  <a:srgbClr val="000000"/>
                </a:solidFill>
                <a:latin typeface="Nazanin Light"/>
                <a:ea typeface="Nazanin Light"/>
                <a:cs typeface="Nazanin Light"/>
                <a:sym typeface="Nazanin Light"/>
              </a:rPr>
              <a:t>pH 11</a:t>
            </a:r>
            <a:r>
              <a:rPr lang="ar-EG" sz="2550">
                <a:solidFill>
                  <a:srgbClr val="000000"/>
                </a:solidFill>
                <a:latin typeface="Nazanin Light"/>
                <a:ea typeface="Nazanin Light"/>
                <a:cs typeface="Nazanin Light"/>
                <a:sym typeface="Nazanin Light"/>
                <a:rtl/>
              </a:rPr>
              <a:t> است، محاسبه می‌شود.</a:t>
            </a:r>
          </a:p>
          <a:p>
            <a:pPr algn="r" rtl="1">
              <a:lnSpc>
                <a:spcPts val="3569"/>
              </a:lnSpc>
            </a:pPr>
            <a:r>
              <a:rPr lang="ar-EG" sz="2550">
                <a:solidFill>
                  <a:srgbClr val="000000"/>
                </a:solidFill>
                <a:latin typeface="Nazanin Light"/>
                <a:ea typeface="Nazanin Light"/>
                <a:cs typeface="Nazanin Light"/>
                <a:sym typeface="Nazanin Light"/>
                <a:rtl/>
              </a:rPr>
              <a:t>اگر نقطه عطف مشخصی وجود نداشته باشد، نقطه پایانی در ولتاژی که با بافر </a:t>
            </a:r>
            <a:r>
              <a:rPr lang="en-US" sz="2550">
                <a:solidFill>
                  <a:srgbClr val="000000"/>
                </a:solidFill>
                <a:latin typeface="Nazanin Light"/>
                <a:ea typeface="Nazanin Light"/>
                <a:cs typeface="Nazanin Light"/>
                <a:sym typeface="Nazanin Light"/>
              </a:rPr>
              <a:t>pH 11</a:t>
            </a:r>
            <a:r>
              <a:rPr lang="ar-EG" sz="2550">
                <a:solidFill>
                  <a:srgbClr val="000000"/>
                </a:solidFill>
                <a:latin typeface="Nazanin Light"/>
                <a:ea typeface="Nazanin Light"/>
                <a:cs typeface="Nazanin Light"/>
                <a:sym typeface="Nazanin Light"/>
                <a:rtl/>
              </a:rPr>
              <a:t> به دست آمده، در نظر گرفته می‌شود.</a:t>
            </a:r>
          </a:p>
          <a:p>
            <a:pPr algn="r" rtl="1">
              <a:lnSpc>
                <a:spcPts val="3569"/>
              </a:lnSpc>
            </a:pPr>
            <a:r>
              <a:rPr lang="ar-EG" sz="2550">
                <a:solidFill>
                  <a:srgbClr val="000000"/>
                </a:solidFill>
                <a:latin typeface="Nazanin Light"/>
                <a:ea typeface="Nazanin Light"/>
                <a:cs typeface="Nazanin Light"/>
                <a:sym typeface="Nazanin Light"/>
                <a:rtl/>
              </a:rPr>
              <a:t>عدد اسیدی قوی (</a:t>
            </a:r>
            <a:r>
              <a:rPr lang="en-US" sz="2550">
                <a:solidFill>
                  <a:srgbClr val="000000"/>
                </a:solidFill>
                <a:latin typeface="Nazanin Light"/>
                <a:ea typeface="Nazanin Light"/>
                <a:cs typeface="Nazanin Light"/>
                <a:sym typeface="Nazanin Light"/>
              </a:rPr>
              <a:t>Strong Acid Number</a:t>
            </a:r>
            <a:r>
              <a:rPr lang="ar-EG" sz="2550">
                <a:solidFill>
                  <a:srgbClr val="000000"/>
                </a:solidFill>
                <a:latin typeface="Nazanin Light"/>
                <a:ea typeface="Nazanin Light"/>
                <a:cs typeface="Nazanin Light"/>
                <a:sym typeface="Nazanin Light"/>
                <a:rtl/>
              </a:rPr>
              <a:t>) در نقطه عطف نزدیک به ولتاژ بافر </a:t>
            </a:r>
            <a:r>
              <a:rPr lang="en-US" sz="2550">
                <a:solidFill>
                  <a:srgbClr val="000000"/>
                </a:solidFill>
                <a:latin typeface="Nazanin Light"/>
                <a:ea typeface="Nazanin Light"/>
                <a:cs typeface="Nazanin Light"/>
                <a:sym typeface="Nazanin Light"/>
              </a:rPr>
              <a:t>pH 4</a:t>
            </a:r>
            <a:r>
              <a:rPr lang="ar-EG" sz="2550">
                <a:solidFill>
                  <a:srgbClr val="000000"/>
                </a:solidFill>
                <a:latin typeface="Nazanin Light"/>
                <a:ea typeface="Nazanin Light"/>
                <a:cs typeface="Nazanin Light"/>
                <a:sym typeface="Nazanin Light"/>
                <a:rtl/>
              </a:rPr>
              <a:t> محاسبه می‌شود.</a:t>
            </a:r>
          </a:p>
          <a:p>
            <a:pPr algn="r" rtl="1">
              <a:lnSpc>
                <a:spcPts val="3569"/>
              </a:lnSpc>
            </a:pPr>
            <a:endParaRPr lang="ar-EG" sz="2550">
              <a:solidFill>
                <a:srgbClr val="000000"/>
              </a:solidFill>
              <a:latin typeface="Nazanin Light"/>
              <a:ea typeface="Nazanin Light"/>
              <a:cs typeface="Nazanin Light"/>
              <a:sym typeface="Nazanin Light"/>
              <a:rtl/>
            </a:endParaRPr>
          </a:p>
        </p:txBody>
      </p:sp>
      <p:sp>
        <p:nvSpPr>
          <p:cNvPr id="9" name="TextBox 9"/>
          <p:cNvSpPr txBox="1"/>
          <p:nvPr/>
        </p:nvSpPr>
        <p:spPr>
          <a:xfrm>
            <a:off x="4194107" y="6058019"/>
            <a:ext cx="12772752" cy="2916912"/>
          </a:xfrm>
          <a:prstGeom prst="rect">
            <a:avLst/>
          </a:prstGeom>
        </p:spPr>
        <p:txBody>
          <a:bodyPr lIns="0" tIns="0" rIns="0" bIns="0" rtlCol="0" anchor="t">
            <a:spAutoFit/>
          </a:bodyPr>
          <a:lstStyle/>
          <a:p>
            <a:pPr algn="r" rtl="1">
              <a:lnSpc>
                <a:spcPts val="3569"/>
              </a:lnSpc>
            </a:pPr>
            <a:r>
              <a:rPr lang="en-US" sz="2550">
                <a:solidFill>
                  <a:srgbClr val="000000"/>
                </a:solidFill>
                <a:latin typeface="Nazanin Light"/>
                <a:ea typeface="Nazanin Light"/>
                <a:cs typeface="Nazanin Light"/>
                <a:sym typeface="Nazanin Light"/>
              </a:rPr>
              <a:t>AN, mg KOH/g = (A−B)×M×56.1/W</a:t>
            </a:r>
          </a:p>
          <a:p>
            <a:pPr algn="r" rtl="1">
              <a:lnSpc>
                <a:spcPts val="3569"/>
              </a:lnSpc>
            </a:pPr>
            <a:r>
              <a:rPr lang="en-US" sz="2550">
                <a:solidFill>
                  <a:srgbClr val="000000"/>
                </a:solidFill>
                <a:latin typeface="Nazanin Light"/>
                <a:ea typeface="Nazanin Light"/>
                <a:cs typeface="Nazanin Light"/>
                <a:sym typeface="Nazanin Light"/>
              </a:rPr>
              <a:t>A</a:t>
            </a:r>
            <a:r>
              <a:rPr lang="ar-EG" sz="2550">
                <a:solidFill>
                  <a:srgbClr val="000000"/>
                </a:solidFill>
                <a:latin typeface="Nazanin Light"/>
                <a:ea typeface="Nazanin Light"/>
                <a:cs typeface="Nazanin Light"/>
                <a:sym typeface="Nazanin Light"/>
                <a:rtl/>
              </a:rPr>
              <a:t>: حجم </a:t>
            </a:r>
            <a:r>
              <a:rPr lang="en-US" sz="2550">
                <a:solidFill>
                  <a:srgbClr val="000000"/>
                </a:solidFill>
                <a:latin typeface="Nazanin Light"/>
                <a:ea typeface="Nazanin Light"/>
                <a:cs typeface="Nazanin Light"/>
                <a:sym typeface="Nazanin Light"/>
              </a:rPr>
              <a:t>KOH</a:t>
            </a:r>
            <a:r>
              <a:rPr lang="ar-EG" sz="2550">
                <a:solidFill>
                  <a:srgbClr val="000000"/>
                </a:solidFill>
                <a:latin typeface="Nazanin Light"/>
                <a:ea typeface="Nazanin Light"/>
                <a:cs typeface="Nazanin Light"/>
                <a:sym typeface="Nazanin Light"/>
                <a:rtl/>
              </a:rPr>
              <a:t> مصرفی برای نمونه</a:t>
            </a:r>
          </a:p>
          <a:p>
            <a:pPr algn="r" rtl="1">
              <a:lnSpc>
                <a:spcPts val="3569"/>
              </a:lnSpc>
            </a:pPr>
            <a:r>
              <a:rPr lang="en-US" sz="2550">
                <a:solidFill>
                  <a:srgbClr val="000000"/>
                </a:solidFill>
                <a:latin typeface="Nazanin Light"/>
                <a:ea typeface="Nazanin Light"/>
                <a:cs typeface="Nazanin Light"/>
                <a:sym typeface="Nazanin Light"/>
              </a:rPr>
              <a:t>B</a:t>
            </a:r>
            <a:r>
              <a:rPr lang="ar-EG" sz="2550">
                <a:solidFill>
                  <a:srgbClr val="000000"/>
                </a:solidFill>
                <a:latin typeface="Nazanin Light"/>
                <a:ea typeface="Nazanin Light"/>
                <a:cs typeface="Nazanin Light"/>
                <a:sym typeface="Nazanin Light"/>
                <a:rtl/>
              </a:rPr>
              <a:t>: حجم </a:t>
            </a:r>
            <a:r>
              <a:rPr lang="en-US" sz="2550">
                <a:solidFill>
                  <a:srgbClr val="000000"/>
                </a:solidFill>
                <a:latin typeface="Nazanin Light"/>
                <a:ea typeface="Nazanin Light"/>
                <a:cs typeface="Nazanin Light"/>
                <a:sym typeface="Nazanin Light"/>
              </a:rPr>
              <a:t>KOH</a:t>
            </a:r>
            <a:r>
              <a:rPr lang="ar-EG" sz="2550">
                <a:solidFill>
                  <a:srgbClr val="000000"/>
                </a:solidFill>
                <a:latin typeface="Nazanin Light"/>
                <a:ea typeface="Nazanin Light"/>
                <a:cs typeface="Nazanin Light"/>
                <a:sym typeface="Nazanin Light"/>
                <a:rtl/>
              </a:rPr>
              <a:t> مصرفی برای بلانک</a:t>
            </a:r>
          </a:p>
          <a:p>
            <a:pPr algn="r" rtl="1">
              <a:lnSpc>
                <a:spcPts val="3569"/>
              </a:lnSpc>
            </a:pPr>
            <a:r>
              <a:rPr lang="en-US" sz="2550">
                <a:solidFill>
                  <a:srgbClr val="000000"/>
                </a:solidFill>
                <a:latin typeface="Nazanin Light"/>
                <a:ea typeface="Nazanin Light"/>
                <a:cs typeface="Nazanin Light"/>
                <a:sym typeface="Nazanin Light"/>
              </a:rPr>
              <a:t>M</a:t>
            </a:r>
            <a:r>
              <a:rPr lang="ar-EG" sz="2550">
                <a:solidFill>
                  <a:srgbClr val="000000"/>
                </a:solidFill>
                <a:latin typeface="Nazanin Light"/>
                <a:ea typeface="Nazanin Light"/>
                <a:cs typeface="Nazanin Light"/>
                <a:sym typeface="Nazanin Light"/>
                <a:rtl/>
              </a:rPr>
              <a:t>: غلظت </a:t>
            </a:r>
            <a:r>
              <a:rPr lang="en-US" sz="2550">
                <a:solidFill>
                  <a:srgbClr val="000000"/>
                </a:solidFill>
                <a:latin typeface="Nazanin Light"/>
                <a:ea typeface="Nazanin Light"/>
                <a:cs typeface="Nazanin Light"/>
                <a:sym typeface="Nazanin Light"/>
              </a:rPr>
              <a:t>KOH</a:t>
            </a:r>
          </a:p>
          <a:p>
            <a:pPr algn="r" rtl="1">
              <a:lnSpc>
                <a:spcPts val="3569"/>
              </a:lnSpc>
            </a:pPr>
            <a:r>
              <a:rPr lang="en-US" sz="2550">
                <a:solidFill>
                  <a:srgbClr val="000000"/>
                </a:solidFill>
                <a:latin typeface="Nazanin Light"/>
                <a:ea typeface="Nazanin Light"/>
                <a:cs typeface="Nazanin Light"/>
                <a:sym typeface="Nazanin Light"/>
              </a:rPr>
              <a:t>W</a:t>
            </a:r>
            <a:r>
              <a:rPr lang="ar-EG" sz="2550">
                <a:solidFill>
                  <a:srgbClr val="000000"/>
                </a:solidFill>
                <a:latin typeface="Nazanin Light"/>
                <a:ea typeface="Nazanin Light"/>
                <a:cs typeface="Nazanin Light"/>
                <a:sym typeface="Nazanin Light"/>
                <a:rtl/>
              </a:rPr>
              <a:t>: وزن نمونه بر حسب گرم</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700293"/>
            <a:ext cx="16234916" cy="1919723"/>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اندازه‌گیری عدد بازی </a:t>
            </a:r>
            <a:r>
              <a:rPr lang="en-US" sz="4300" b="1" dirty="0">
                <a:solidFill>
                  <a:srgbClr val="0F4662"/>
                </a:solidFill>
                <a:latin typeface="Nazanin Bold"/>
                <a:ea typeface="Nazanin Bold"/>
                <a:cs typeface="Nazanin Bold"/>
                <a:sym typeface="Nazanin Bold"/>
              </a:rPr>
              <a:t>ASTM D2896 (TBN)</a:t>
            </a:r>
          </a:p>
          <a:p>
            <a:pPr marL="0" lvl="0" indent="0" algn="ctr" rtl="1">
              <a:lnSpc>
                <a:spcPts val="6020"/>
              </a:lnSpc>
              <a:spcBef>
                <a:spcPct val="0"/>
              </a:spcBef>
            </a:pPr>
            <a:endParaRPr lang="en-US" sz="4300" b="1" dirty="0">
              <a:solidFill>
                <a:srgbClr val="0F4662"/>
              </a:solidFill>
              <a:latin typeface="Nazanin Bold"/>
              <a:ea typeface="Nazanin Bold"/>
              <a:cs typeface="Nazanin Bold"/>
              <a:sym typeface="Nazanin Bold"/>
            </a:endParaRPr>
          </a:p>
        </p:txBody>
      </p:sp>
      <p:sp>
        <p:nvSpPr>
          <p:cNvPr id="4" name="TextBox 4"/>
          <p:cNvSpPr txBox="1"/>
          <p:nvPr/>
        </p:nvSpPr>
        <p:spPr>
          <a:xfrm>
            <a:off x="2431731" y="1943100"/>
            <a:ext cx="14029662" cy="5252244"/>
          </a:xfrm>
          <a:prstGeom prst="rect">
            <a:avLst/>
          </a:prstGeom>
        </p:spPr>
        <p:txBody>
          <a:bodyPr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p>
          <a:p>
            <a:pPr algn="r" rtl="1">
              <a:lnSpc>
                <a:spcPts val="5459"/>
              </a:lnSpc>
            </a:pPr>
            <a:endParaRPr lang="ar-EG" sz="3899" b="1" dirty="0">
              <a:solidFill>
                <a:srgbClr val="0F4662"/>
              </a:solidFill>
              <a:latin typeface="Nazanin Bold"/>
              <a:ea typeface="Nazanin Bold"/>
              <a:cs typeface="Nazanin Bold"/>
              <a:sym typeface="Nazanin Bold"/>
              <a:rtl/>
            </a:endParaRP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تیتراتور پتانسیومتری:</a:t>
            </a:r>
            <a:r>
              <a:rPr lang="ar-EG" sz="2499" dirty="0">
                <a:solidFill>
                  <a:srgbClr val="0F4662"/>
                </a:solidFill>
                <a:latin typeface="Nazanin Light"/>
                <a:ea typeface="Nazanin Light"/>
                <a:cs typeface="Nazanin Light"/>
                <a:sym typeface="Nazanin Light"/>
                <a:rtl/>
              </a:rPr>
              <a:t> دستگاهی که برای اندازه‌گیری اختلاف پتانسیل بین الکترودها در طول تیتراسیون استفاده می‌شود.</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الکترودها:</a:t>
            </a:r>
            <a:r>
              <a:rPr lang="ar-EG" sz="2499" dirty="0">
                <a:solidFill>
                  <a:srgbClr val="0F4662"/>
                </a:solidFill>
                <a:latin typeface="Nazanin Light"/>
                <a:ea typeface="Nazanin Light"/>
                <a:cs typeface="Nazanin Light"/>
                <a:sym typeface="Nazanin Light"/>
                <a:rtl/>
              </a:rPr>
              <a:t> شامل یک الکترود نشانگر شیشه‌ای و یک الکترود مرجع (نقره/کلرید نقره) با یک نمک غیرآبی.</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همزن:</a:t>
            </a:r>
            <a:r>
              <a:rPr lang="ar-EG" sz="2499" dirty="0">
                <a:solidFill>
                  <a:srgbClr val="0F4662"/>
                </a:solidFill>
                <a:latin typeface="Nazanin Light"/>
                <a:ea typeface="Nazanin Light"/>
                <a:cs typeface="Nazanin Light"/>
                <a:sym typeface="Nazanin Light"/>
                <a:rtl/>
              </a:rPr>
              <a:t> یک همزن مکانیکی یا مغناطیسی برای هم زدن محلول </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بورت:</a:t>
            </a:r>
            <a:r>
              <a:rPr lang="ar-EG" sz="2499" dirty="0">
                <a:solidFill>
                  <a:srgbClr val="0F4662"/>
                </a:solidFill>
                <a:latin typeface="Nazanin Light"/>
                <a:ea typeface="Nazanin Light"/>
                <a:cs typeface="Nazanin Light"/>
                <a:sym typeface="Nazanin Light"/>
                <a:rtl/>
              </a:rPr>
              <a:t> با ظرفیت </a:t>
            </a:r>
            <a:r>
              <a:rPr lang="en-US" sz="2499" dirty="0">
                <a:solidFill>
                  <a:srgbClr val="0F4662"/>
                </a:solidFill>
                <a:latin typeface="Nazanin Light"/>
                <a:ea typeface="Nazanin Light"/>
                <a:cs typeface="Nazanin Light"/>
                <a:sym typeface="Nazanin Light"/>
              </a:rPr>
              <a:t>10</a:t>
            </a:r>
            <a:r>
              <a:rPr lang="ar-EG" sz="2499" dirty="0">
                <a:solidFill>
                  <a:srgbClr val="0F4662"/>
                </a:solidFill>
                <a:latin typeface="Nazanin Light"/>
                <a:ea typeface="Nazanin Light"/>
                <a:cs typeface="Nazanin Light"/>
                <a:sym typeface="Nazanin Light"/>
                <a:rtl/>
              </a:rPr>
              <a:t> یا </a:t>
            </a:r>
            <a:r>
              <a:rPr lang="en-US" sz="2499" dirty="0">
                <a:solidFill>
                  <a:srgbClr val="0F4662"/>
                </a:solidFill>
                <a:latin typeface="Nazanin Light"/>
                <a:ea typeface="Nazanin Light"/>
                <a:cs typeface="Nazanin Light"/>
                <a:sym typeface="Nazanin Light"/>
              </a:rPr>
              <a:t>20</a:t>
            </a:r>
            <a:r>
              <a:rPr lang="ar-EG" sz="2499" dirty="0">
                <a:solidFill>
                  <a:srgbClr val="0F4662"/>
                </a:solidFill>
                <a:latin typeface="Nazanin Light"/>
                <a:ea typeface="Nazanin Light"/>
                <a:cs typeface="Nazanin Light"/>
                <a:sym typeface="Nazanin Light"/>
                <a:rtl/>
              </a:rPr>
              <a:t> میلی‌لیتر و زینه بندی </a:t>
            </a:r>
            <a:r>
              <a:rPr lang="en-US" sz="2499" dirty="0">
                <a:solidFill>
                  <a:srgbClr val="0F4662"/>
                </a:solidFill>
                <a:latin typeface="Nazanin Light"/>
                <a:ea typeface="Nazanin Light"/>
                <a:cs typeface="Nazanin Light"/>
                <a:sym typeface="Nazanin Light"/>
              </a:rPr>
              <a:t>0.05</a:t>
            </a:r>
            <a:r>
              <a:rPr lang="ar-EG" sz="2499" dirty="0">
                <a:solidFill>
                  <a:srgbClr val="0F4662"/>
                </a:solidFill>
                <a:latin typeface="Nazanin Light"/>
                <a:ea typeface="Nazanin Light"/>
                <a:cs typeface="Nazanin Light"/>
                <a:sym typeface="Nazanin Light"/>
                <a:rtl/>
              </a:rPr>
              <a:t> میلی‌لیتر، یا یک بورت اتوماتیک با دقت مشابه.</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بشر تیتراسیون:</a:t>
            </a:r>
            <a:r>
              <a:rPr lang="ar-EG" sz="2499" dirty="0">
                <a:solidFill>
                  <a:srgbClr val="0F4662"/>
                </a:solidFill>
                <a:latin typeface="Nazanin Light"/>
                <a:ea typeface="Nazanin Light"/>
                <a:cs typeface="Nazanin Light"/>
                <a:sym typeface="Nazanin Light"/>
                <a:rtl/>
              </a:rPr>
              <a:t> بشری از جنس شیشه بوروسیلیکات با ظرفیت </a:t>
            </a:r>
            <a:r>
              <a:rPr lang="en-US" sz="2499" dirty="0">
                <a:solidFill>
                  <a:srgbClr val="0F4662"/>
                </a:solidFill>
                <a:latin typeface="Nazanin Light"/>
                <a:ea typeface="Nazanin Light"/>
                <a:cs typeface="Nazanin Light"/>
                <a:sym typeface="Nazanin Light"/>
              </a:rPr>
              <a:t>250</a:t>
            </a:r>
            <a:r>
              <a:rPr lang="ar-EG" sz="2499" dirty="0">
                <a:solidFill>
                  <a:srgbClr val="0F4662"/>
                </a:solidFill>
                <a:latin typeface="Nazanin Light"/>
                <a:ea typeface="Nazanin Light"/>
                <a:cs typeface="Nazanin Light"/>
                <a:sym typeface="Nazanin Light"/>
                <a:rtl/>
              </a:rPr>
              <a:t> یا </a:t>
            </a:r>
            <a:r>
              <a:rPr lang="en-US" sz="2499" dirty="0">
                <a:solidFill>
                  <a:srgbClr val="0F4662"/>
                </a:solidFill>
                <a:latin typeface="Nazanin Light"/>
                <a:ea typeface="Nazanin Light"/>
                <a:cs typeface="Nazanin Light"/>
                <a:sym typeface="Nazanin Light"/>
              </a:rPr>
              <a:t>300</a:t>
            </a:r>
            <a:r>
              <a:rPr lang="ar-EG" sz="2499" dirty="0">
                <a:solidFill>
                  <a:srgbClr val="0F4662"/>
                </a:solidFill>
                <a:latin typeface="Nazanin Light"/>
                <a:ea typeface="Nazanin Light"/>
                <a:cs typeface="Nazanin Light"/>
                <a:sym typeface="Nazanin Light"/>
                <a:rtl/>
              </a:rPr>
              <a:t> میلی‌لیتر برای روش </a:t>
            </a:r>
            <a:r>
              <a:rPr lang="en-US" sz="2499" dirty="0">
                <a:solidFill>
                  <a:srgbClr val="0F4662"/>
                </a:solidFill>
                <a:latin typeface="Nazanin Light"/>
                <a:ea typeface="Nazanin Light"/>
                <a:cs typeface="Nazanin Light"/>
                <a:sym typeface="Nazanin Light"/>
              </a:rPr>
              <a:t>A</a:t>
            </a:r>
            <a:r>
              <a:rPr lang="ar-EG" sz="2499" dirty="0">
                <a:solidFill>
                  <a:srgbClr val="0F4662"/>
                </a:solidFill>
                <a:latin typeface="Nazanin Light"/>
                <a:ea typeface="Nazanin Light"/>
                <a:cs typeface="Nazanin Light"/>
                <a:sym typeface="Nazanin Light"/>
                <a:rtl/>
              </a:rPr>
              <a:t> و </a:t>
            </a:r>
            <a:r>
              <a:rPr lang="en-US" sz="2499" dirty="0">
                <a:solidFill>
                  <a:srgbClr val="0F4662"/>
                </a:solidFill>
                <a:latin typeface="Nazanin Light"/>
                <a:ea typeface="Nazanin Light"/>
                <a:cs typeface="Nazanin Light"/>
                <a:sym typeface="Nazanin Light"/>
              </a:rPr>
              <a:t>150</a:t>
            </a:r>
            <a:r>
              <a:rPr lang="ar-EG" sz="2499" dirty="0">
                <a:solidFill>
                  <a:srgbClr val="0F4662"/>
                </a:solidFill>
                <a:latin typeface="Nazanin Light"/>
                <a:ea typeface="Nazanin Light"/>
                <a:cs typeface="Nazanin Light"/>
                <a:sym typeface="Nazanin Light"/>
                <a:rtl/>
              </a:rPr>
              <a:t> میلی‌لیتر برای روش </a:t>
            </a:r>
            <a:r>
              <a:rPr lang="en-US" sz="2499" dirty="0">
                <a:solidFill>
                  <a:srgbClr val="0F4662"/>
                </a:solidFill>
                <a:latin typeface="Nazanin Light"/>
                <a:ea typeface="Nazanin Light"/>
                <a:cs typeface="Nazanin Light"/>
                <a:sym typeface="Nazanin Light"/>
              </a:rPr>
              <a:t>B</a:t>
            </a:r>
            <a:r>
              <a:rPr lang="ar-EG" sz="2499" dirty="0">
                <a:solidFill>
                  <a:srgbClr val="0F4662"/>
                </a:solidFill>
                <a:latin typeface="Nazanin Light"/>
                <a:ea typeface="Nazanin Light"/>
                <a:cs typeface="Nazanin Light"/>
                <a:sym typeface="Nazanin Light"/>
                <a:rtl/>
              </a:rPr>
              <a:t>.</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تیترانت: </a:t>
            </a:r>
            <a:r>
              <a:rPr lang="ar-EG" sz="2499" dirty="0">
                <a:solidFill>
                  <a:srgbClr val="0F4662"/>
                </a:solidFill>
                <a:latin typeface="Nazanin Light"/>
                <a:ea typeface="Nazanin Light"/>
                <a:cs typeface="Nazanin Light"/>
                <a:sym typeface="Nazanin Light"/>
                <a:rtl/>
              </a:rPr>
              <a:t>محلول استاندارد اسید پرکلریک در اسید استیک گلاسیال.</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حلال تیتراسیون: </a:t>
            </a:r>
            <a:r>
              <a:rPr lang="ar-EG" sz="2499" dirty="0">
                <a:solidFill>
                  <a:srgbClr val="0F4662"/>
                </a:solidFill>
                <a:latin typeface="Nazanin Light"/>
                <a:ea typeface="Nazanin Light"/>
                <a:cs typeface="Nazanin Light"/>
                <a:sym typeface="Nazanin Light"/>
                <a:rtl/>
              </a:rPr>
              <a:t>مخلوطی از اسید استیک گلاسیال و کلروبنزن.</a:t>
            </a:r>
          </a:p>
          <a:p>
            <a:pPr marL="539749" lvl="1" indent="-269875" algn="r" rtl="1">
              <a:lnSpc>
                <a:spcPts val="3499"/>
              </a:lnSpc>
              <a:spcBef>
                <a:spcPct val="0"/>
              </a:spcBef>
              <a:buFont typeface="Arial"/>
              <a:buChar char="•"/>
            </a:pPr>
            <a:r>
              <a:rPr lang="ar-EG" sz="2499" b="1" dirty="0">
                <a:solidFill>
                  <a:srgbClr val="0F4662"/>
                </a:solidFill>
                <a:latin typeface="Nazanin Bold"/>
                <a:ea typeface="Nazanin Bold"/>
                <a:cs typeface="Nazanin Bold"/>
                <a:sym typeface="Nazanin Bold"/>
                <a:rtl/>
              </a:rPr>
              <a:t>مواد استاندارد:</a:t>
            </a:r>
            <a:r>
              <a:rPr lang="ar-EG" sz="2499" dirty="0">
                <a:solidFill>
                  <a:srgbClr val="0F4662"/>
                </a:solidFill>
                <a:latin typeface="Nazanin Light"/>
                <a:ea typeface="Nazanin Light"/>
                <a:cs typeface="Nazanin Light"/>
                <a:sym typeface="Nazanin Light"/>
                <a:rtl/>
              </a:rPr>
              <a:t> شامل پتاسیم هیدروژن فتالات و سدیم کربنات بی‌ آب.</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647700"/>
            <a:ext cx="14675811" cy="254115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a:t>
            </a:r>
          </a:p>
          <a:p>
            <a:pPr marL="0" lvl="0" indent="0" algn="r" rtl="1">
              <a:lnSpc>
                <a:spcPts val="7980"/>
              </a:lnSpc>
              <a:spcBef>
                <a:spcPct val="0"/>
              </a:spcBef>
            </a:pPr>
            <a:endParaRPr lang="ar-EG" sz="5700" b="1" dirty="0">
              <a:solidFill>
                <a:srgbClr val="0F4662"/>
              </a:solidFill>
              <a:latin typeface="Nazanin Bold"/>
              <a:ea typeface="Nazanin Bold"/>
              <a:cs typeface="Nazanin Bold"/>
              <a:sym typeface="Nazanin Bold"/>
              <a:rtl/>
            </a:endParaRPr>
          </a:p>
        </p:txBody>
      </p:sp>
      <p:sp>
        <p:nvSpPr>
          <p:cNvPr id="7" name="TextBox 7"/>
          <p:cNvSpPr txBox="1"/>
          <p:nvPr/>
        </p:nvSpPr>
        <p:spPr>
          <a:xfrm>
            <a:off x="4486548" y="2117219"/>
            <a:ext cx="12772752" cy="4707850"/>
          </a:xfrm>
          <a:prstGeom prst="rect">
            <a:avLst/>
          </a:prstGeom>
        </p:spPr>
        <p:txBody>
          <a:bodyPr lIns="0" tIns="0" rIns="0" bIns="0" rtlCol="0" anchor="t">
            <a:spAutoFit/>
          </a:bodyPr>
          <a:lstStyle/>
          <a:p>
            <a:pPr algn="r" rtl="1">
              <a:lnSpc>
                <a:spcPts val="3569"/>
              </a:lnSpc>
            </a:pPr>
            <a:r>
              <a:rPr lang="ar-EG" sz="2550" b="1">
                <a:solidFill>
                  <a:srgbClr val="000000"/>
                </a:solidFill>
                <a:latin typeface="Nazanin Bold"/>
                <a:ea typeface="Nazanin Bold"/>
                <a:cs typeface="Nazanin Bold"/>
                <a:sym typeface="Nazanin Bold"/>
                <a:rtl/>
              </a:rPr>
              <a:t>محاسبه وزن نمونه: </a:t>
            </a:r>
            <a:r>
              <a:rPr lang="ar-EG" sz="2550">
                <a:solidFill>
                  <a:srgbClr val="000000"/>
                </a:solidFill>
                <a:latin typeface="Nazanin Light"/>
                <a:ea typeface="Nazanin Light"/>
                <a:cs typeface="Nazanin Light"/>
                <a:sym typeface="Nazanin Light"/>
                <a:rtl/>
              </a:rPr>
              <a:t>وزن نمونه مورد نیاز بر اساس عدد قلیایی مورد انتظار محاسبه می‌شود.</a:t>
            </a:r>
          </a:p>
          <a:p>
            <a:pPr algn="r" rtl="1">
              <a:lnSpc>
                <a:spcPts val="3569"/>
              </a:lnSpc>
            </a:pPr>
            <a:r>
              <a:rPr lang="ar-EG" sz="2550" b="1">
                <a:solidFill>
                  <a:srgbClr val="000000"/>
                </a:solidFill>
                <a:latin typeface="Nazanin Bold"/>
                <a:ea typeface="Nazanin Bold"/>
                <a:cs typeface="Nazanin Bold"/>
                <a:sym typeface="Nazanin Bold"/>
                <a:rtl/>
              </a:rPr>
              <a:t>روش </a:t>
            </a:r>
            <a:r>
              <a:rPr lang="en-US" sz="2550" b="1">
                <a:solidFill>
                  <a:srgbClr val="000000"/>
                </a:solidFill>
                <a:latin typeface="Nazanin Bold"/>
                <a:ea typeface="Nazanin Bold"/>
                <a:cs typeface="Nazanin Bold"/>
                <a:sym typeface="Nazanin Bold"/>
              </a:rPr>
              <a:t>A</a:t>
            </a:r>
            <a:r>
              <a:rPr lang="ar-EG" sz="2550" b="1">
                <a:solidFill>
                  <a:srgbClr val="000000"/>
                </a:solidFill>
                <a:latin typeface="Nazanin Bold"/>
                <a:ea typeface="Nazanin Bold"/>
                <a:cs typeface="Nazanin Bold"/>
                <a:sym typeface="Nazanin Bold"/>
                <a:rtl/>
              </a:rPr>
              <a:t>: </a:t>
            </a:r>
            <a:r>
              <a:rPr lang="ar-EG" sz="2550">
                <a:solidFill>
                  <a:srgbClr val="000000"/>
                </a:solidFill>
                <a:latin typeface="Nazanin Light"/>
                <a:ea typeface="Nazanin Light"/>
                <a:cs typeface="Nazanin Light"/>
                <a:sym typeface="Nazanin Light"/>
                <a:rtl/>
              </a:rPr>
              <a:t>حدود </a:t>
            </a:r>
            <a:r>
              <a:rPr lang="en-US" sz="2550">
                <a:solidFill>
                  <a:srgbClr val="000000"/>
                </a:solidFill>
                <a:latin typeface="Nazanin Light"/>
                <a:ea typeface="Nazanin Light"/>
                <a:cs typeface="Nazanin Light"/>
                <a:sym typeface="Nazanin Light"/>
              </a:rPr>
              <a:t>28</a:t>
            </a:r>
            <a:r>
              <a:rPr lang="ar-EG" sz="2550">
                <a:solidFill>
                  <a:srgbClr val="000000"/>
                </a:solidFill>
                <a:latin typeface="Nazanin Light"/>
                <a:ea typeface="Nazanin Light"/>
                <a:cs typeface="Nazanin Light"/>
                <a:sym typeface="Nazanin Light"/>
                <a:rtl/>
              </a:rPr>
              <a:t> تقسیم بر عدد قلیایی مورد انتظار.</a:t>
            </a:r>
          </a:p>
          <a:p>
            <a:pPr algn="r" rtl="1">
              <a:lnSpc>
                <a:spcPts val="3569"/>
              </a:lnSpc>
            </a:pPr>
            <a:r>
              <a:rPr lang="ar-EG" sz="2550" b="1">
                <a:solidFill>
                  <a:srgbClr val="000000"/>
                </a:solidFill>
                <a:latin typeface="Nazanin Bold"/>
                <a:ea typeface="Nazanin Bold"/>
                <a:cs typeface="Nazanin Bold"/>
                <a:sym typeface="Nazanin Bold"/>
                <a:rtl/>
              </a:rPr>
              <a:t>روش </a:t>
            </a:r>
            <a:r>
              <a:rPr lang="en-US" sz="2550" b="1">
                <a:solidFill>
                  <a:srgbClr val="000000"/>
                </a:solidFill>
                <a:latin typeface="Nazanin Bold"/>
                <a:ea typeface="Nazanin Bold"/>
                <a:cs typeface="Nazanin Bold"/>
                <a:sym typeface="Nazanin Bold"/>
              </a:rPr>
              <a:t>B</a:t>
            </a:r>
            <a:r>
              <a:rPr lang="ar-EG" sz="2550" b="1">
                <a:solidFill>
                  <a:srgbClr val="000000"/>
                </a:solidFill>
                <a:latin typeface="Nazanin Bold"/>
                <a:ea typeface="Nazanin Bold"/>
                <a:cs typeface="Nazanin Bold"/>
                <a:sym typeface="Nazanin Bold"/>
                <a:rtl/>
              </a:rPr>
              <a:t>: </a:t>
            </a:r>
            <a:r>
              <a:rPr lang="ar-EG" sz="2550">
                <a:solidFill>
                  <a:srgbClr val="000000"/>
                </a:solidFill>
                <a:latin typeface="Nazanin Light"/>
                <a:ea typeface="Nazanin Light"/>
                <a:cs typeface="Nazanin Light"/>
                <a:sym typeface="Nazanin Light"/>
                <a:rtl/>
              </a:rPr>
              <a:t>حدود </a:t>
            </a:r>
            <a:r>
              <a:rPr lang="en-US" sz="2550">
                <a:solidFill>
                  <a:srgbClr val="000000"/>
                </a:solidFill>
                <a:latin typeface="Nazanin Light"/>
                <a:ea typeface="Nazanin Light"/>
                <a:cs typeface="Nazanin Light"/>
                <a:sym typeface="Nazanin Light"/>
              </a:rPr>
              <a:t>10</a:t>
            </a:r>
            <a:r>
              <a:rPr lang="ar-EG" sz="2550">
                <a:solidFill>
                  <a:srgbClr val="000000"/>
                </a:solidFill>
                <a:latin typeface="Nazanin Light"/>
                <a:ea typeface="Nazanin Light"/>
                <a:cs typeface="Nazanin Light"/>
                <a:sym typeface="Nazanin Light"/>
                <a:rtl/>
              </a:rPr>
              <a:t> تقسیم بر عدد قلیایی مورد انتظار.</a:t>
            </a:r>
          </a:p>
          <a:p>
            <a:pPr algn="r" rtl="1">
              <a:lnSpc>
                <a:spcPts val="3569"/>
              </a:lnSpc>
            </a:pPr>
            <a:endParaRPr lang="ar-EG" sz="2550">
              <a:solidFill>
                <a:srgbClr val="000000"/>
              </a:solidFill>
              <a:latin typeface="Nazanin Light"/>
              <a:ea typeface="Nazanin Light"/>
              <a:cs typeface="Nazanin Light"/>
              <a:sym typeface="Nazanin Light"/>
              <a:rtl/>
            </a:endParaRPr>
          </a:p>
          <a:p>
            <a:pPr algn="l">
              <a:lnSpc>
                <a:spcPts val="3569"/>
              </a:lnSpc>
            </a:pPr>
            <a:endParaRPr lang="ar-EG" sz="2550">
              <a:solidFill>
                <a:srgbClr val="000000"/>
              </a:solidFill>
              <a:latin typeface="Nazanin Light"/>
              <a:ea typeface="Nazanin Light"/>
              <a:cs typeface="Nazanin Light"/>
              <a:sym typeface="Nazanin Light"/>
              <a:rtl/>
            </a:endParaRPr>
          </a:p>
          <a:p>
            <a:pPr algn="l">
              <a:lnSpc>
                <a:spcPts val="3569"/>
              </a:lnSpc>
            </a:pPr>
            <a:endParaRPr lang="ar-EG" sz="2550">
              <a:solidFill>
                <a:srgbClr val="000000"/>
              </a:solidFill>
              <a:latin typeface="Nazanin Light"/>
              <a:ea typeface="Nazanin Light"/>
              <a:cs typeface="Nazanin Light"/>
              <a:sym typeface="Nazanin Light"/>
              <a:rtl/>
            </a:endParaRPr>
          </a:p>
          <a:p>
            <a:pPr algn="l">
              <a:lnSpc>
                <a:spcPts val="3569"/>
              </a:lnSpc>
            </a:pPr>
            <a:endParaRPr lang="ar-EG" sz="2550">
              <a:solidFill>
                <a:srgbClr val="000000"/>
              </a:solidFill>
              <a:latin typeface="Nazanin Light"/>
              <a:ea typeface="Nazanin Light"/>
              <a:cs typeface="Nazanin Light"/>
              <a:sym typeface="Nazanin Light"/>
              <a:rtl/>
            </a:endParaRPr>
          </a:p>
          <a:p>
            <a:pPr algn="r" rtl="1">
              <a:lnSpc>
                <a:spcPts val="3569"/>
              </a:lnSpc>
            </a:pPr>
            <a:r>
              <a:rPr lang="ar-EG" sz="2550" b="1">
                <a:solidFill>
                  <a:srgbClr val="000000"/>
                </a:solidFill>
                <a:latin typeface="Nazanin Bold"/>
                <a:ea typeface="Nazanin Bold"/>
                <a:cs typeface="Nazanin Bold"/>
                <a:sym typeface="Nazanin Bold"/>
                <a:rtl/>
              </a:rPr>
              <a:t>آماده‌سازی نمونه: </a:t>
            </a:r>
            <a:r>
              <a:rPr lang="ar-EG" sz="2550">
                <a:solidFill>
                  <a:srgbClr val="000000"/>
                </a:solidFill>
                <a:latin typeface="Nazanin Light"/>
                <a:ea typeface="Nazanin Light"/>
                <a:cs typeface="Nazanin Light"/>
                <a:sym typeface="Nazanin Light"/>
                <a:rtl/>
              </a:rPr>
              <a:t>نمونه را در بشر تیتراسیون وزن کنید و </a:t>
            </a:r>
            <a:r>
              <a:rPr lang="en-US" sz="2550">
                <a:solidFill>
                  <a:srgbClr val="000000"/>
                </a:solidFill>
                <a:latin typeface="Nazanin Light"/>
                <a:ea typeface="Nazanin Light"/>
                <a:cs typeface="Nazanin Light"/>
                <a:sym typeface="Nazanin Light"/>
              </a:rPr>
              <a:t>120</a:t>
            </a:r>
            <a:r>
              <a:rPr lang="ar-EG" sz="2550">
                <a:solidFill>
                  <a:srgbClr val="000000"/>
                </a:solidFill>
                <a:latin typeface="Nazanin Light"/>
                <a:ea typeface="Nazanin Light"/>
                <a:cs typeface="Nazanin Light"/>
                <a:sym typeface="Nazanin Light"/>
                <a:rtl/>
              </a:rPr>
              <a:t> میلی‌لیتر (برای روش </a:t>
            </a:r>
            <a:r>
              <a:rPr lang="en-US" sz="2550">
                <a:solidFill>
                  <a:srgbClr val="000000"/>
                </a:solidFill>
                <a:latin typeface="Nazanin Light"/>
                <a:ea typeface="Nazanin Light"/>
                <a:cs typeface="Nazanin Light"/>
                <a:sym typeface="Nazanin Light"/>
              </a:rPr>
              <a:t>A</a:t>
            </a:r>
            <a:r>
              <a:rPr lang="ar-EG" sz="2550">
                <a:solidFill>
                  <a:srgbClr val="000000"/>
                </a:solidFill>
                <a:latin typeface="Nazanin Light"/>
                <a:ea typeface="Nazanin Light"/>
                <a:cs typeface="Nazanin Light"/>
                <a:sym typeface="Nazanin Light"/>
                <a:rtl/>
              </a:rPr>
              <a:t>) یا </a:t>
            </a:r>
            <a:r>
              <a:rPr lang="en-US" sz="2550">
                <a:solidFill>
                  <a:srgbClr val="000000"/>
                </a:solidFill>
                <a:latin typeface="Nazanin Light"/>
                <a:ea typeface="Nazanin Light"/>
                <a:cs typeface="Nazanin Light"/>
                <a:sym typeface="Nazanin Light"/>
              </a:rPr>
              <a:t>60</a:t>
            </a:r>
            <a:r>
              <a:rPr lang="ar-EG" sz="2550">
                <a:solidFill>
                  <a:srgbClr val="000000"/>
                </a:solidFill>
                <a:latin typeface="Nazanin Light"/>
                <a:ea typeface="Nazanin Light"/>
                <a:cs typeface="Nazanin Light"/>
                <a:sym typeface="Nazanin Light"/>
                <a:rtl/>
              </a:rPr>
              <a:t> میلی‌لیتر (برای روش </a:t>
            </a:r>
            <a:r>
              <a:rPr lang="en-US" sz="2550">
                <a:solidFill>
                  <a:srgbClr val="000000"/>
                </a:solidFill>
                <a:latin typeface="Nazanin Light"/>
                <a:ea typeface="Nazanin Light"/>
                <a:cs typeface="Nazanin Light"/>
                <a:sym typeface="Nazanin Light"/>
              </a:rPr>
              <a:t>B</a:t>
            </a:r>
            <a:r>
              <a:rPr lang="ar-EG" sz="2550">
                <a:solidFill>
                  <a:srgbClr val="000000"/>
                </a:solidFill>
                <a:latin typeface="Nazanin Light"/>
                <a:ea typeface="Nazanin Light"/>
                <a:cs typeface="Nazanin Light"/>
                <a:sym typeface="Nazanin Light"/>
                <a:rtl/>
              </a:rPr>
              <a:t>) حلال تیتراسیون به آن اضافه کنید تا حل شود.</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415173"/>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dirty="0">
                <a:solidFill>
                  <a:srgbClr val="0F4662"/>
                </a:solidFill>
                <a:latin typeface="Nazanin Light"/>
                <a:ea typeface="Nazanin Light"/>
                <a:cs typeface="Nazanin Light"/>
                <a:sym typeface="Nazanin Light"/>
                <a:rtl/>
              </a:rPr>
              <a:t>تیتراسیون</a:t>
            </a:r>
          </a:p>
        </p:txBody>
      </p:sp>
      <p:sp>
        <p:nvSpPr>
          <p:cNvPr id="7" name="TextBox 7"/>
          <p:cNvSpPr txBox="1"/>
          <p:nvPr/>
        </p:nvSpPr>
        <p:spPr>
          <a:xfrm>
            <a:off x="2838250" y="4321127"/>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dirty="0">
                <a:solidFill>
                  <a:srgbClr val="0F4662"/>
                </a:solidFill>
                <a:latin typeface="Nazanin Light"/>
                <a:ea typeface="Nazanin Light"/>
                <a:cs typeface="Nazanin Light"/>
                <a:sym typeface="Nazanin Light"/>
                <a:rtl/>
              </a:rPr>
              <a:t>محاسبه</a:t>
            </a:r>
          </a:p>
        </p:txBody>
      </p:sp>
      <p:sp>
        <p:nvSpPr>
          <p:cNvPr id="8" name="TextBox 8"/>
          <p:cNvSpPr txBox="1"/>
          <p:nvPr/>
        </p:nvSpPr>
        <p:spPr>
          <a:xfrm>
            <a:off x="4486548" y="2117219"/>
            <a:ext cx="12772752" cy="2469178"/>
          </a:xfrm>
          <a:prstGeom prst="rect">
            <a:avLst/>
          </a:prstGeom>
        </p:spPr>
        <p:txBody>
          <a:bodyPr lIns="0" tIns="0" rIns="0" bIns="0" rtlCol="0" anchor="t">
            <a:spAutoFit/>
          </a:bodyPr>
          <a:lstStyle/>
          <a:p>
            <a:pPr algn="r" rtl="1">
              <a:lnSpc>
                <a:spcPts val="3569"/>
              </a:lnSpc>
            </a:pPr>
            <a:r>
              <a:rPr lang="ar-EG" sz="2550">
                <a:solidFill>
                  <a:srgbClr val="000000"/>
                </a:solidFill>
                <a:latin typeface="Nazanin Light"/>
                <a:ea typeface="Nazanin Light"/>
                <a:cs typeface="Nazanin Light"/>
                <a:sym typeface="Nazanin Light"/>
                <a:rtl/>
              </a:rPr>
              <a:t>الکترودها را در محلول غوطه‌ور کنید و همزن را روشن کنید.</a:t>
            </a:r>
          </a:p>
          <a:p>
            <a:pPr algn="r" rtl="1">
              <a:lnSpc>
                <a:spcPts val="3569"/>
              </a:lnSpc>
            </a:pPr>
            <a:r>
              <a:rPr lang="ar-EG" sz="2550">
                <a:solidFill>
                  <a:srgbClr val="000000"/>
                </a:solidFill>
                <a:latin typeface="Nazanin Light"/>
                <a:ea typeface="Nazanin Light"/>
                <a:cs typeface="Nazanin Light"/>
                <a:sym typeface="Nazanin Light"/>
                <a:rtl/>
              </a:rPr>
              <a:t>بورت را با محلول اسید پرکلریک پر کنید و تیتراسیون را آغاز کنید.</a:t>
            </a:r>
          </a:p>
          <a:p>
            <a:pPr algn="r" rtl="1">
              <a:lnSpc>
                <a:spcPts val="3569"/>
              </a:lnSpc>
            </a:pPr>
            <a:r>
              <a:rPr lang="ar-EG" sz="2550">
                <a:solidFill>
                  <a:srgbClr val="000000"/>
                </a:solidFill>
                <a:latin typeface="Nazanin Light"/>
                <a:ea typeface="Nazanin Light"/>
                <a:cs typeface="Nazanin Light"/>
                <a:sym typeface="Nazanin Light"/>
                <a:rtl/>
              </a:rPr>
              <a:t>حجم تیترانت و ولتاژ را به صورت منظم ثبت کنید.</a:t>
            </a:r>
          </a:p>
          <a:p>
            <a:pPr algn="r" rtl="1">
              <a:lnSpc>
                <a:spcPts val="3569"/>
              </a:lnSpc>
            </a:pPr>
            <a:r>
              <a:rPr lang="ar-EG" sz="2550">
                <a:solidFill>
                  <a:srgbClr val="000000"/>
                </a:solidFill>
                <a:latin typeface="Nazanin Light"/>
                <a:ea typeface="Nazanin Light"/>
                <a:cs typeface="Nazanin Light"/>
                <a:sym typeface="Nazanin Light"/>
                <a:rtl/>
              </a:rPr>
              <a:t>تیتراسیون را تا زمان مشخصی که ولتاژ ثابت می ماند، ادامه دهید.</a:t>
            </a:r>
          </a:p>
          <a:p>
            <a:pPr algn="r" rtl="1">
              <a:lnSpc>
                <a:spcPts val="3569"/>
              </a:lnSpc>
            </a:pPr>
            <a:endParaRPr lang="ar-EG" sz="2550">
              <a:solidFill>
                <a:srgbClr val="000000"/>
              </a:solidFill>
              <a:latin typeface="Nazanin Light"/>
              <a:ea typeface="Nazanin Light"/>
              <a:cs typeface="Nazanin Light"/>
              <a:sym typeface="Nazanin Light"/>
              <a:rtl/>
            </a:endParaRPr>
          </a:p>
        </p:txBody>
      </p:sp>
      <p:sp>
        <p:nvSpPr>
          <p:cNvPr id="9" name="TextBox 9"/>
          <p:cNvSpPr txBox="1"/>
          <p:nvPr/>
        </p:nvSpPr>
        <p:spPr>
          <a:xfrm>
            <a:off x="4486548" y="5587416"/>
            <a:ext cx="12772752" cy="2916912"/>
          </a:xfrm>
          <a:prstGeom prst="rect">
            <a:avLst/>
          </a:prstGeom>
        </p:spPr>
        <p:txBody>
          <a:bodyPr lIns="0" tIns="0" rIns="0" bIns="0" rtlCol="0" anchor="t">
            <a:spAutoFit/>
          </a:bodyPr>
          <a:lstStyle/>
          <a:p>
            <a:pPr algn="r" rtl="1">
              <a:lnSpc>
                <a:spcPts val="3569"/>
              </a:lnSpc>
            </a:pPr>
            <a:r>
              <a:rPr lang="en-US" sz="2550">
                <a:solidFill>
                  <a:srgbClr val="000000"/>
                </a:solidFill>
                <a:latin typeface="Nazanin Light"/>
                <a:ea typeface="Nazanin Light"/>
                <a:cs typeface="Nazanin Light"/>
                <a:sym typeface="Nazanin Light"/>
              </a:rPr>
              <a:t>BN, mg KOH/g = (E−F)×Na×56.1/S</a:t>
            </a:r>
          </a:p>
          <a:p>
            <a:pPr algn="r" rtl="1">
              <a:lnSpc>
                <a:spcPts val="3569"/>
              </a:lnSpc>
            </a:pPr>
            <a:r>
              <a:rPr lang="en-US" sz="2550">
                <a:solidFill>
                  <a:srgbClr val="000000"/>
                </a:solidFill>
                <a:latin typeface="Nazanin Light"/>
                <a:ea typeface="Nazanin Light"/>
                <a:cs typeface="Nazanin Light"/>
                <a:sym typeface="Nazanin Light"/>
              </a:rPr>
              <a:t>E</a:t>
            </a:r>
            <a:r>
              <a:rPr lang="ar-EG" sz="2550">
                <a:solidFill>
                  <a:srgbClr val="000000"/>
                </a:solidFill>
                <a:latin typeface="Nazanin Light"/>
                <a:ea typeface="Nazanin Light"/>
                <a:cs typeface="Nazanin Light"/>
                <a:sym typeface="Nazanin Light"/>
                <a:rtl/>
              </a:rPr>
              <a:t>: حجم اسید پرکلریک مصرفی برای نمونه</a:t>
            </a:r>
          </a:p>
          <a:p>
            <a:pPr algn="r" rtl="1">
              <a:lnSpc>
                <a:spcPts val="3569"/>
              </a:lnSpc>
            </a:pPr>
            <a:r>
              <a:rPr lang="en-US" sz="2550">
                <a:solidFill>
                  <a:srgbClr val="000000"/>
                </a:solidFill>
                <a:latin typeface="Nazanin Light"/>
                <a:ea typeface="Nazanin Light"/>
                <a:cs typeface="Nazanin Light"/>
                <a:sym typeface="Nazanin Light"/>
              </a:rPr>
              <a:t>F</a:t>
            </a:r>
            <a:r>
              <a:rPr lang="ar-EG" sz="2550">
                <a:solidFill>
                  <a:srgbClr val="000000"/>
                </a:solidFill>
                <a:latin typeface="Nazanin Light"/>
                <a:ea typeface="Nazanin Light"/>
                <a:cs typeface="Nazanin Light"/>
                <a:sym typeface="Nazanin Light"/>
                <a:rtl/>
              </a:rPr>
              <a:t>: حجم اسید پرکلریک مصرفی برای بلانک</a:t>
            </a:r>
          </a:p>
          <a:p>
            <a:pPr algn="r" rtl="1">
              <a:lnSpc>
                <a:spcPts val="3569"/>
              </a:lnSpc>
            </a:pPr>
            <a:r>
              <a:rPr lang="en-US" sz="2550">
                <a:solidFill>
                  <a:srgbClr val="000000"/>
                </a:solidFill>
                <a:latin typeface="Nazanin Light"/>
                <a:ea typeface="Nazanin Light"/>
                <a:cs typeface="Nazanin Light"/>
                <a:sym typeface="Nazanin Light"/>
              </a:rPr>
              <a:t>Na</a:t>
            </a:r>
            <a:r>
              <a:rPr lang="ar-EG" sz="2550">
                <a:solidFill>
                  <a:srgbClr val="000000"/>
                </a:solidFill>
                <a:latin typeface="Nazanin Light"/>
                <a:ea typeface="Nazanin Light"/>
                <a:cs typeface="Nazanin Light"/>
                <a:sym typeface="Nazanin Light"/>
                <a:rtl/>
              </a:rPr>
              <a:t> ​: نرمالیته اسید پرکلریک</a:t>
            </a:r>
          </a:p>
          <a:p>
            <a:pPr algn="r" rtl="1">
              <a:lnSpc>
                <a:spcPts val="3569"/>
              </a:lnSpc>
            </a:pPr>
            <a:r>
              <a:rPr lang="en-US" sz="2550">
                <a:solidFill>
                  <a:srgbClr val="000000"/>
                </a:solidFill>
                <a:latin typeface="Nazanin Light"/>
                <a:ea typeface="Nazanin Light"/>
                <a:cs typeface="Nazanin Light"/>
                <a:sym typeface="Nazanin Light"/>
              </a:rPr>
              <a:t>S</a:t>
            </a:r>
            <a:r>
              <a:rPr lang="ar-EG" sz="2550">
                <a:solidFill>
                  <a:srgbClr val="000000"/>
                </a:solidFill>
                <a:latin typeface="Nazanin Light"/>
                <a:ea typeface="Nazanin Light"/>
                <a:cs typeface="Nazanin Light"/>
                <a:sym typeface="Nazanin Light"/>
                <a:rtl/>
              </a:rPr>
              <a:t>: وزن نمونه بر حسب گرم</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569859"/>
            <a:ext cx="16234916" cy="1919723"/>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آنالیز عنصری </a:t>
            </a:r>
            <a:r>
              <a:rPr lang="en-US" sz="4300" b="1" dirty="0">
                <a:solidFill>
                  <a:srgbClr val="0F4662"/>
                </a:solidFill>
                <a:latin typeface="Nazanin Bold"/>
                <a:ea typeface="Nazanin Bold"/>
                <a:cs typeface="Nazanin Bold"/>
                <a:sym typeface="Nazanin Bold"/>
              </a:rPr>
              <a:t>ASTM D5185 (ICP)</a:t>
            </a:r>
          </a:p>
          <a:p>
            <a:pPr marL="0" lvl="0" indent="0" algn="ctr" rtl="1">
              <a:lnSpc>
                <a:spcPts val="6020"/>
              </a:lnSpc>
              <a:spcBef>
                <a:spcPct val="0"/>
              </a:spcBef>
            </a:pPr>
            <a:endParaRPr lang="en-US" sz="4300" b="1" dirty="0">
              <a:solidFill>
                <a:srgbClr val="0F4662"/>
              </a:solidFill>
              <a:latin typeface="Nazanin Bold"/>
              <a:ea typeface="Nazanin Bold"/>
              <a:cs typeface="Nazanin Bold"/>
              <a:sym typeface="Nazanin Bold"/>
            </a:endParaRPr>
          </a:p>
        </p:txBody>
      </p:sp>
      <p:sp>
        <p:nvSpPr>
          <p:cNvPr id="4" name="TextBox 4"/>
          <p:cNvSpPr txBox="1"/>
          <p:nvPr/>
        </p:nvSpPr>
        <p:spPr>
          <a:xfrm>
            <a:off x="2431731" y="1714500"/>
            <a:ext cx="14029662" cy="5690334"/>
          </a:xfrm>
          <a:prstGeom prst="rect">
            <a:avLst/>
          </a:prstGeom>
        </p:spPr>
        <p:txBody>
          <a:bodyPr lIns="0" tIns="0" rIns="0" bIns="0" rtlCol="0" anchor="t">
            <a:spAutoFit/>
          </a:bodyPr>
          <a:lstStyle/>
          <a:p>
            <a:pPr algn="r" rtl="1">
              <a:lnSpc>
                <a:spcPts val="5459"/>
              </a:lnSpc>
            </a:pPr>
            <a:r>
              <a:rPr lang="ar-EG" sz="3899" b="1">
                <a:solidFill>
                  <a:srgbClr val="0F4662"/>
                </a:solidFill>
                <a:latin typeface="Nazanin Bold"/>
                <a:ea typeface="Nazanin Bold"/>
                <a:cs typeface="Nazanin Bold"/>
                <a:sym typeface="Nazanin Bold"/>
                <a:rtl/>
              </a:rPr>
              <a:t>مواد و تجهیزات</a:t>
            </a:r>
          </a:p>
          <a:p>
            <a:pPr algn="r" rtl="1">
              <a:lnSpc>
                <a:spcPts val="5459"/>
              </a:lnSpc>
            </a:pPr>
            <a:endParaRPr lang="ar-EG" sz="3899" b="1">
              <a:solidFill>
                <a:srgbClr val="0F4662"/>
              </a:solidFill>
              <a:latin typeface="Nazanin Bold"/>
              <a:ea typeface="Nazanin Bold"/>
              <a:cs typeface="Nazanin Bold"/>
              <a:sym typeface="Nazanin Bold"/>
              <a:rtl/>
            </a:endParaRPr>
          </a:p>
          <a:p>
            <a:pPr marL="539749" lvl="1" indent="-269875" algn="r" rtl="1">
              <a:lnSpc>
                <a:spcPts val="3499"/>
              </a:lnSpc>
              <a:buFont typeface="Arial"/>
              <a:buChar char="•"/>
            </a:pPr>
            <a:r>
              <a:rPr lang="ar-EG" sz="2499" b="1">
                <a:solidFill>
                  <a:srgbClr val="0F4662"/>
                </a:solidFill>
                <a:latin typeface="Nazanin Bold"/>
                <a:ea typeface="Nazanin Bold"/>
                <a:cs typeface="Nazanin Bold"/>
                <a:sym typeface="Nazanin Bold"/>
                <a:rtl/>
              </a:rPr>
              <a:t>اسپکترومتر نشر اتمی پلاسمای جفت‌شده القایی: </a:t>
            </a:r>
            <a:r>
              <a:rPr lang="ar-EG" sz="2499">
                <a:solidFill>
                  <a:srgbClr val="0F4662"/>
                </a:solidFill>
                <a:latin typeface="Nazanin Light"/>
                <a:ea typeface="Nazanin Light"/>
                <a:cs typeface="Nazanin Light"/>
                <a:sym typeface="Nazanin Light"/>
                <a:rtl/>
              </a:rPr>
              <a:t>دستگاهی که برای اندازه‌گیری شدت نور منتشر شده از اتم‌های عناصر در یک پلاسمای دمای بالا استفاده می‌شود.</a:t>
            </a:r>
          </a:p>
          <a:p>
            <a:pPr marL="539749" lvl="1" indent="-269875" algn="r" rtl="1">
              <a:lnSpc>
                <a:spcPts val="3499"/>
              </a:lnSpc>
              <a:buFont typeface="Arial"/>
              <a:buChar char="•"/>
            </a:pPr>
            <a:r>
              <a:rPr lang="ar-EG" sz="2499" b="1">
                <a:solidFill>
                  <a:srgbClr val="0F4662"/>
                </a:solidFill>
                <a:latin typeface="Nazanin Bold"/>
                <a:ea typeface="Nazanin Bold"/>
                <a:cs typeface="Nazanin Bold"/>
                <a:sym typeface="Nazanin Bold"/>
                <a:rtl/>
              </a:rPr>
              <a:t>نِبولایزر:</a:t>
            </a:r>
            <a:r>
              <a:rPr lang="ar-EG" sz="2499">
                <a:solidFill>
                  <a:srgbClr val="0F4662"/>
                </a:solidFill>
                <a:latin typeface="Nazanin Light"/>
                <a:ea typeface="Nazanin Light"/>
                <a:cs typeface="Nazanin Light"/>
                <a:sym typeface="Nazanin Light"/>
                <a:rtl/>
              </a:rPr>
              <a:t> دستگاهی برای تبدیل مایع به آئروسل.</a:t>
            </a:r>
          </a:p>
          <a:p>
            <a:pPr marL="539749" lvl="1" indent="-269875" algn="r" rtl="1">
              <a:lnSpc>
                <a:spcPts val="3499"/>
              </a:lnSpc>
              <a:buFont typeface="Arial"/>
              <a:buChar char="•"/>
            </a:pPr>
            <a:r>
              <a:rPr lang="ar-EG" sz="2499" b="1">
                <a:solidFill>
                  <a:srgbClr val="0F4662"/>
                </a:solidFill>
                <a:latin typeface="Nazanin Bold"/>
                <a:ea typeface="Nazanin Bold"/>
                <a:cs typeface="Nazanin Bold"/>
                <a:sym typeface="Nazanin Bold"/>
                <a:rtl/>
              </a:rPr>
              <a:t>پمپ پریستالتیک:</a:t>
            </a:r>
            <a:r>
              <a:rPr lang="ar-EG" sz="2499">
                <a:solidFill>
                  <a:srgbClr val="0F4662"/>
                </a:solidFill>
                <a:latin typeface="Nazanin Light"/>
                <a:ea typeface="Nazanin Light"/>
                <a:cs typeface="Nazanin Light"/>
                <a:sym typeface="Nazanin Light"/>
                <a:rtl/>
              </a:rPr>
              <a:t> برای رساندن محلول به نِبولایزر با سرعت ثابت.</a:t>
            </a:r>
          </a:p>
          <a:p>
            <a:pPr marL="539749" lvl="1" indent="-269875" algn="r" rtl="1">
              <a:lnSpc>
                <a:spcPts val="3499"/>
              </a:lnSpc>
              <a:buFont typeface="Arial"/>
              <a:buChar char="•"/>
            </a:pPr>
            <a:r>
              <a:rPr lang="ar-EG" sz="2499" b="1">
                <a:solidFill>
                  <a:srgbClr val="0F4662"/>
                </a:solidFill>
                <a:latin typeface="Nazanin Bold"/>
                <a:ea typeface="Nazanin Bold"/>
                <a:cs typeface="Nazanin Bold"/>
                <a:sym typeface="Nazanin Bold"/>
                <a:rtl/>
              </a:rPr>
              <a:t>استانداردهای ارگانومتالیک:</a:t>
            </a:r>
            <a:r>
              <a:rPr lang="ar-EG" sz="2499">
                <a:solidFill>
                  <a:srgbClr val="0F4662"/>
                </a:solidFill>
                <a:latin typeface="Nazanin Light"/>
                <a:ea typeface="Nazanin Light"/>
                <a:cs typeface="Nazanin Light"/>
                <a:sym typeface="Nazanin Light"/>
                <a:rtl/>
              </a:rPr>
              <a:t> محلول‌های استاندارد چند عنصری که شامل عناصر مختلفی مثل کلسیم، گوگرد، و روی هستند.</a:t>
            </a:r>
          </a:p>
          <a:p>
            <a:pPr marL="539749" lvl="1" indent="-269875" algn="r" rtl="1">
              <a:lnSpc>
                <a:spcPts val="3499"/>
              </a:lnSpc>
              <a:buFont typeface="Arial"/>
              <a:buChar char="•"/>
            </a:pPr>
            <a:r>
              <a:rPr lang="ar-EG" sz="2499" b="1">
                <a:solidFill>
                  <a:srgbClr val="0F4662"/>
                </a:solidFill>
                <a:latin typeface="Nazanin Bold"/>
                <a:ea typeface="Nazanin Bold"/>
                <a:cs typeface="Nazanin Bold"/>
                <a:sym typeface="Nazanin Bold"/>
                <a:rtl/>
              </a:rPr>
              <a:t>حلال رقیق‌کننده: </a:t>
            </a:r>
            <a:r>
              <a:rPr lang="ar-EG" sz="2499">
                <a:solidFill>
                  <a:srgbClr val="0F4662"/>
                </a:solidFill>
                <a:latin typeface="Nazanin Light"/>
                <a:ea typeface="Nazanin Light"/>
                <a:cs typeface="Nazanin Light"/>
                <a:sym typeface="Nazanin Light"/>
                <a:rtl/>
              </a:rPr>
              <a:t>یک حلال عاری از عناصر مورد نظر که قادر به حل کردن کامل نمونه‌ها و استانداردها باشد.</a:t>
            </a:r>
          </a:p>
          <a:p>
            <a:pPr marL="539749" lvl="1" indent="-269875" algn="r" rtl="1">
              <a:lnSpc>
                <a:spcPts val="3499"/>
              </a:lnSpc>
              <a:spcBef>
                <a:spcPct val="0"/>
              </a:spcBef>
              <a:buFont typeface="Arial"/>
              <a:buChar char="•"/>
            </a:pPr>
            <a:r>
              <a:rPr lang="ar-EG" sz="2499" b="1">
                <a:solidFill>
                  <a:srgbClr val="0F4662"/>
                </a:solidFill>
                <a:latin typeface="Nazanin Bold"/>
                <a:ea typeface="Nazanin Bold"/>
                <a:cs typeface="Nazanin Bold"/>
                <a:sym typeface="Nazanin Bold"/>
                <a:rtl/>
              </a:rPr>
              <a:t>استاندارد داخلی: </a:t>
            </a:r>
            <a:r>
              <a:rPr lang="ar-EG" sz="2499">
                <a:solidFill>
                  <a:srgbClr val="0F4662"/>
                </a:solidFill>
                <a:latin typeface="Nazanin Light"/>
                <a:ea typeface="Nazanin Light"/>
                <a:cs typeface="Nazanin Light"/>
                <a:sym typeface="Nazanin Light"/>
                <a:rtl/>
              </a:rPr>
              <a:t>محلولی از یک عنصر خاص (مثل کادمیوم، کبالت یا ایتریوم) که به تمام نمونه‌ها و استانداردها اضافه می‌شود تا خطاهای ناشی از تغییرات فیزیکی نمونه‌ها (مثل ویسکوزیته) را جبران کند.</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15609061" y="8974931"/>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640733"/>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486548" y="2134193"/>
            <a:ext cx="12772752" cy="6498788"/>
          </a:xfrm>
          <a:prstGeom prst="rect">
            <a:avLst/>
          </a:prstGeom>
        </p:spPr>
        <p:txBody>
          <a:bodyPr lIns="0" tIns="0" rIns="0" bIns="0" rtlCol="0" anchor="t">
            <a:spAutoFit/>
          </a:bodyPr>
          <a:lstStyle/>
          <a:p>
            <a:pPr algn="r" rtl="1">
              <a:lnSpc>
                <a:spcPts val="3569"/>
              </a:lnSpc>
            </a:pPr>
            <a:r>
              <a:rPr lang="ar-EG" sz="2550" b="1">
                <a:solidFill>
                  <a:srgbClr val="000000"/>
                </a:solidFill>
                <a:latin typeface="Nazanin Bold"/>
                <a:ea typeface="Nazanin Bold"/>
                <a:cs typeface="Nazanin Bold"/>
                <a:sym typeface="Nazanin Bold"/>
                <a:rtl/>
              </a:rPr>
              <a:t>آماده‌سازی نمونه:</a:t>
            </a:r>
          </a:p>
          <a:p>
            <a:pPr algn="r" rtl="1">
              <a:lnSpc>
                <a:spcPts val="3569"/>
              </a:lnSpc>
            </a:pPr>
            <a:r>
              <a:rPr lang="ar-EG" sz="2550">
                <a:solidFill>
                  <a:srgbClr val="000000"/>
                </a:solidFill>
                <a:latin typeface="Nazanin Light"/>
                <a:ea typeface="Nazanin Light"/>
                <a:cs typeface="Nazanin Light"/>
                <a:sym typeface="Nazanin Light"/>
                <a:rtl/>
              </a:rPr>
              <a:t>یک قسمت وزنی از نمونه روغن را با دقت بالا وزن کرده و آن را به نسبت یک به نُه (</a:t>
            </a:r>
            <a:r>
              <a:rPr lang="en-US" sz="2550">
                <a:solidFill>
                  <a:srgbClr val="000000"/>
                </a:solidFill>
                <a:latin typeface="Nazanin Light"/>
                <a:ea typeface="Nazanin Light"/>
                <a:cs typeface="Nazanin Light"/>
                <a:sym typeface="Nazanin Light"/>
              </a:rPr>
              <a:t>1</a:t>
            </a:r>
            <a:r>
              <a:rPr lang="ar-EG" sz="2550">
                <a:solidFill>
                  <a:srgbClr val="000000"/>
                </a:solidFill>
                <a:latin typeface="Nazanin Light"/>
                <a:ea typeface="Nazanin Light"/>
                <a:cs typeface="Nazanin Light"/>
                <a:sym typeface="Nazanin Light"/>
                <a:rtl/>
              </a:rPr>
              <a:t>: </a:t>
            </a:r>
            <a:r>
              <a:rPr lang="en-US" sz="2550">
                <a:solidFill>
                  <a:srgbClr val="000000"/>
                </a:solidFill>
                <a:latin typeface="Nazanin Light"/>
                <a:ea typeface="Nazanin Light"/>
                <a:cs typeface="Nazanin Light"/>
                <a:sym typeface="Nazanin Light"/>
              </a:rPr>
              <a:t>9</a:t>
            </a:r>
            <a:r>
              <a:rPr lang="ar-EG" sz="2550">
                <a:solidFill>
                  <a:srgbClr val="000000"/>
                </a:solidFill>
                <a:latin typeface="Nazanin Light"/>
                <a:ea typeface="Nazanin Light"/>
                <a:cs typeface="Nazanin Light"/>
                <a:sym typeface="Nazanin Light"/>
                <a:rtl/>
              </a:rPr>
              <a:t>) با حلال رقیق‌کننده مخلوط کنید تا یک محلول </a:t>
            </a:r>
            <a:r>
              <a:rPr lang="en-US" sz="2550">
                <a:solidFill>
                  <a:srgbClr val="000000"/>
                </a:solidFill>
                <a:latin typeface="Nazanin Light"/>
                <a:ea typeface="Nazanin Light"/>
                <a:cs typeface="Nazanin Light"/>
                <a:sym typeface="Nazanin Light"/>
              </a:rPr>
              <a:t>10</a:t>
            </a:r>
            <a:r>
              <a:rPr lang="ar-EG" sz="2550">
                <a:solidFill>
                  <a:srgbClr val="000000"/>
                </a:solidFill>
                <a:latin typeface="Nazanin Light"/>
                <a:ea typeface="Nazanin Light"/>
                <a:cs typeface="Nazanin Light"/>
                <a:sym typeface="Nazanin Light"/>
                <a:rtl/>
              </a:rPr>
              <a:t>% وزنی به دست آید.</a:t>
            </a:r>
          </a:p>
          <a:p>
            <a:pPr algn="r" rtl="1">
              <a:lnSpc>
                <a:spcPts val="3569"/>
              </a:lnSpc>
            </a:pPr>
            <a:r>
              <a:rPr lang="ar-EG" sz="2550">
                <a:solidFill>
                  <a:srgbClr val="000000"/>
                </a:solidFill>
                <a:latin typeface="Nazanin Light"/>
                <a:ea typeface="Nazanin Light"/>
                <a:cs typeface="Nazanin Light"/>
                <a:sym typeface="Nazanin Light"/>
                <a:rtl/>
              </a:rPr>
              <a:t>استانداردسازی داخلی: اگر از استاندارد داخلی استفاده می‌کنید، آن را با غلظت یکسان به تمام نمونه‌ها و استانداردها اضافه کنید.</a:t>
            </a:r>
          </a:p>
          <a:p>
            <a:pPr algn="r" rtl="1">
              <a:lnSpc>
                <a:spcPts val="3569"/>
              </a:lnSpc>
            </a:pPr>
            <a:r>
              <a:rPr lang="ar-EG" sz="2550" b="1">
                <a:solidFill>
                  <a:srgbClr val="000000"/>
                </a:solidFill>
                <a:latin typeface="Nazanin Bold"/>
                <a:ea typeface="Nazanin Bold"/>
                <a:cs typeface="Nazanin Bold"/>
                <a:sym typeface="Nazanin Bold"/>
                <a:rtl/>
              </a:rPr>
              <a:t>کالیبراسیون:</a:t>
            </a:r>
          </a:p>
          <a:p>
            <a:pPr algn="r" rtl="1">
              <a:lnSpc>
                <a:spcPts val="3569"/>
              </a:lnSpc>
            </a:pPr>
            <a:r>
              <a:rPr lang="ar-EG" sz="2550">
                <a:solidFill>
                  <a:srgbClr val="000000"/>
                </a:solidFill>
                <a:latin typeface="Nazanin Light"/>
                <a:ea typeface="Nazanin Light"/>
                <a:cs typeface="Nazanin Light"/>
                <a:sym typeface="Nazanin Light"/>
                <a:rtl/>
              </a:rPr>
              <a:t>دستگاه را با استفاده از یک بلانک و یک استاندارد کاری کالیبره کنید.پس از کالیبراسیون، یک استاندارد کنترلی را تحلیل کرده تا از صحت آن مطمئن شوید.</a:t>
            </a:r>
          </a:p>
          <a:p>
            <a:pPr algn="r" rtl="1">
              <a:lnSpc>
                <a:spcPts val="3569"/>
              </a:lnSpc>
            </a:pPr>
            <a:r>
              <a:rPr lang="ar-EG" sz="2550" b="1">
                <a:solidFill>
                  <a:srgbClr val="000000"/>
                </a:solidFill>
                <a:latin typeface="Nazanin Bold"/>
                <a:ea typeface="Nazanin Bold"/>
                <a:cs typeface="Nazanin Bold"/>
                <a:sym typeface="Nazanin Bold"/>
                <a:rtl/>
              </a:rPr>
              <a:t>تحلیل نمونه:</a:t>
            </a:r>
          </a:p>
          <a:p>
            <a:pPr algn="r" rtl="1">
              <a:lnSpc>
                <a:spcPts val="3569"/>
              </a:lnSpc>
            </a:pPr>
            <a:r>
              <a:rPr lang="ar-EG" sz="2550">
                <a:solidFill>
                  <a:srgbClr val="000000"/>
                </a:solidFill>
                <a:latin typeface="Nazanin Light"/>
                <a:ea typeface="Nazanin Light"/>
                <a:cs typeface="Nazanin Light"/>
                <a:sym typeface="Nazanin Light"/>
                <a:rtl/>
              </a:rPr>
              <a:t>محلول نمونه را به دستگاه تزریق کرده و شدت انتشار اتمی عناصر را اندازه‌گیری کنید.بین هر نمونه، به مدت </a:t>
            </a:r>
            <a:r>
              <a:rPr lang="en-US" sz="2550">
                <a:solidFill>
                  <a:srgbClr val="000000"/>
                </a:solidFill>
                <a:latin typeface="Nazanin Light"/>
                <a:ea typeface="Nazanin Light"/>
                <a:cs typeface="Nazanin Light"/>
                <a:sym typeface="Nazanin Light"/>
              </a:rPr>
              <a:t>60</a:t>
            </a:r>
            <a:r>
              <a:rPr lang="ar-EG" sz="2550">
                <a:solidFill>
                  <a:srgbClr val="000000"/>
                </a:solidFill>
                <a:latin typeface="Nazanin Light"/>
                <a:ea typeface="Nazanin Light"/>
                <a:cs typeface="Nazanin Light"/>
                <a:sym typeface="Nazanin Light"/>
                <a:rtl/>
              </a:rPr>
              <a:t> ثانیه حلال رقیق‌کننده را اسپری کنید.</a:t>
            </a:r>
          </a:p>
          <a:p>
            <a:pPr algn="r" rtl="1">
              <a:lnSpc>
                <a:spcPts val="3569"/>
              </a:lnSpc>
            </a:pPr>
            <a:r>
              <a:rPr lang="ar-EG" sz="2550" b="1">
                <a:solidFill>
                  <a:srgbClr val="000000"/>
                </a:solidFill>
                <a:latin typeface="Nazanin Bold"/>
                <a:ea typeface="Nazanin Bold"/>
                <a:cs typeface="Nazanin Bold"/>
                <a:sym typeface="Nazanin Bold"/>
                <a:rtl/>
              </a:rPr>
              <a:t>محاسبه غلظت:</a:t>
            </a:r>
          </a:p>
          <a:p>
            <a:pPr algn="r" rtl="1">
              <a:lnSpc>
                <a:spcPts val="3569"/>
              </a:lnSpc>
            </a:pPr>
            <a:r>
              <a:rPr lang="ar-EG" sz="2550">
                <a:solidFill>
                  <a:srgbClr val="000000"/>
                </a:solidFill>
                <a:latin typeface="Nazanin Light"/>
                <a:ea typeface="Nazanin Light"/>
                <a:cs typeface="Nazanin Light"/>
                <a:sym typeface="Nazanin Light"/>
                <a:rtl/>
              </a:rPr>
              <a:t>غلظت عناصر در نمونه را با مقایسه شدت انتشار آن‌ها با استانداردهای کالیبره شده محاسبه کنید.</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600552"/>
            <a:ext cx="16234916" cy="1919723"/>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شمارش ذرات </a:t>
            </a:r>
            <a:r>
              <a:rPr lang="en-US" sz="4300" b="1" dirty="0">
                <a:solidFill>
                  <a:srgbClr val="0F4662"/>
                </a:solidFill>
                <a:latin typeface="Nazanin Bold"/>
                <a:ea typeface="Nazanin Bold"/>
                <a:cs typeface="Nazanin Bold"/>
                <a:sym typeface="Nazanin Bold"/>
              </a:rPr>
              <a:t>ISO 11500 (PC)</a:t>
            </a:r>
          </a:p>
          <a:p>
            <a:pPr marL="0" lvl="0" indent="0" algn="ctr" rtl="1">
              <a:lnSpc>
                <a:spcPts val="6020"/>
              </a:lnSpc>
              <a:spcBef>
                <a:spcPct val="0"/>
              </a:spcBef>
            </a:pPr>
            <a:endParaRPr lang="en-US" sz="4300" b="1" dirty="0">
              <a:solidFill>
                <a:srgbClr val="0F4662"/>
              </a:solidFill>
              <a:latin typeface="Nazanin Bold"/>
              <a:ea typeface="Nazanin Bold"/>
              <a:cs typeface="Nazanin Bold"/>
              <a:sym typeface="Nazanin Bold"/>
            </a:endParaRPr>
          </a:p>
        </p:txBody>
      </p:sp>
      <p:sp>
        <p:nvSpPr>
          <p:cNvPr id="4" name="TextBox 4"/>
          <p:cNvSpPr txBox="1"/>
          <p:nvPr/>
        </p:nvSpPr>
        <p:spPr>
          <a:xfrm>
            <a:off x="1246183" y="1638300"/>
            <a:ext cx="15215210" cy="5842625"/>
          </a:xfrm>
          <a:prstGeom prst="rect">
            <a:avLst/>
          </a:prstGeom>
        </p:spPr>
        <p:txBody>
          <a:bodyPr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endParaRPr lang="fa-IR" sz="3899" b="1" dirty="0">
              <a:solidFill>
                <a:srgbClr val="0F4662"/>
              </a:solidFill>
              <a:latin typeface="Nazanin Bold"/>
              <a:ea typeface="Nazanin Bold"/>
              <a:cs typeface="Nazanin Bold"/>
              <a:sym typeface="Nazanin Bold"/>
              <a:rtl/>
            </a:endParaRPr>
          </a:p>
          <a:p>
            <a:pPr algn="r" rtl="1">
              <a:lnSpc>
                <a:spcPts val="5459"/>
              </a:lnSpc>
            </a:pPr>
            <a:endParaRPr lang="ar-EG" sz="3899" b="1" dirty="0">
              <a:solidFill>
                <a:srgbClr val="0F4662"/>
              </a:solidFill>
              <a:latin typeface="Nazanin Bold"/>
              <a:ea typeface="Nazanin Bold"/>
              <a:cs typeface="Nazanin Bold"/>
              <a:sym typeface="Nazanin Bold"/>
              <a:rtl/>
            </a:endParaRPr>
          </a:p>
          <a:p>
            <a:pPr algn="r" rtl="1"/>
            <a:r>
              <a:rPr lang="ar-SA" sz="2400" b="1" dirty="0">
                <a:solidFill>
                  <a:srgbClr val="002060"/>
                </a:solidFill>
              </a:rPr>
              <a:t>دستگاه شمارنده خودکار ذرات: </a:t>
            </a:r>
            <a:r>
              <a:rPr lang="ar-SA" sz="2400" dirty="0">
                <a:solidFill>
                  <a:srgbClr val="002060"/>
                </a:solidFill>
              </a:rPr>
              <a:t>دستگاهی که بر اساس اصل خاموشی نور</a:t>
            </a:r>
            <a:r>
              <a:rPr lang="en-US" sz="2400" dirty="0">
                <a:solidFill>
                  <a:srgbClr val="002060"/>
                </a:solidFill>
              </a:rPr>
              <a:t> (light-extinction principle) </a:t>
            </a:r>
            <a:r>
              <a:rPr lang="ar-SA" sz="2400" dirty="0">
                <a:solidFill>
                  <a:srgbClr val="002060"/>
                </a:solidFill>
              </a:rPr>
              <a:t>کار می‌کند. این دستگاه باید توانایی شمارش تجمعی ذرات را داشته باشد و شامل یک نمونه‌بردار بطری یا سیستمی برای انتقال مایع از طریق سنسور باشد</a:t>
            </a:r>
            <a:r>
              <a:rPr lang="en-US" sz="2400" dirty="0">
                <a:solidFill>
                  <a:srgbClr val="002060"/>
                </a:solidFill>
              </a:rPr>
              <a:t>.</a:t>
            </a:r>
            <a:endParaRPr lang="fa-IR" sz="2400" dirty="0">
              <a:solidFill>
                <a:srgbClr val="002060"/>
              </a:solidFill>
            </a:endParaRPr>
          </a:p>
          <a:p>
            <a:pPr algn="r" rtl="1"/>
            <a:endParaRPr lang="en-US" sz="2400" dirty="0">
              <a:solidFill>
                <a:srgbClr val="002060"/>
              </a:solidFill>
            </a:endParaRPr>
          </a:p>
          <a:p>
            <a:pPr algn="r" rtl="1"/>
            <a:r>
              <a:rPr lang="ar-SA" sz="2400" b="1" dirty="0">
                <a:solidFill>
                  <a:srgbClr val="002060"/>
                </a:solidFill>
              </a:rPr>
              <a:t>بطری‌های نمونه: </a:t>
            </a:r>
            <a:r>
              <a:rPr lang="ar-SA" sz="2400" dirty="0">
                <a:solidFill>
                  <a:srgbClr val="002060"/>
                </a:solidFill>
              </a:rPr>
              <a:t>بطری‌های استوانه‌ای با کف تخت و دهانه گشاد، معمولاً با ظرفیت </a:t>
            </a:r>
            <a:r>
              <a:rPr lang="en-US" sz="2400" dirty="0">
                <a:solidFill>
                  <a:srgbClr val="002060"/>
                </a:solidFill>
              </a:rPr>
              <a:t>250</a:t>
            </a:r>
            <a:r>
              <a:rPr lang="ar-SA" sz="2400" dirty="0">
                <a:solidFill>
                  <a:srgbClr val="002060"/>
                </a:solidFill>
              </a:rPr>
              <a:t> میلی‌لیتر. این بطری‌ها باید طبق</a:t>
            </a:r>
            <a:r>
              <a:rPr lang="en-US" sz="2400" dirty="0">
                <a:solidFill>
                  <a:srgbClr val="002060"/>
                </a:solidFill>
              </a:rPr>
              <a:t> ISO 3722 </a:t>
            </a:r>
            <a:r>
              <a:rPr lang="ar-SA" sz="2400" dirty="0">
                <a:solidFill>
                  <a:srgbClr val="002060"/>
                </a:solidFill>
              </a:rPr>
              <a:t>تمیز و تأیید شوند</a:t>
            </a:r>
            <a:r>
              <a:rPr lang="en-US" sz="2400" dirty="0">
                <a:solidFill>
                  <a:srgbClr val="002060"/>
                </a:solidFill>
              </a:rPr>
              <a:t>.</a:t>
            </a:r>
            <a:endParaRPr lang="fa-IR" sz="2400" dirty="0">
              <a:solidFill>
                <a:srgbClr val="002060"/>
              </a:solidFill>
            </a:endParaRPr>
          </a:p>
          <a:p>
            <a:pPr algn="r" rtl="1"/>
            <a:endParaRPr lang="en-US" sz="2400" dirty="0">
              <a:solidFill>
                <a:srgbClr val="002060"/>
              </a:solidFill>
            </a:endParaRPr>
          </a:p>
          <a:p>
            <a:pPr algn="r" rtl="1"/>
            <a:r>
              <a:rPr lang="ar-SA" sz="2400" b="1" dirty="0">
                <a:solidFill>
                  <a:srgbClr val="002060"/>
                </a:solidFill>
              </a:rPr>
              <a:t>مایع رقیق‌کننده: </a:t>
            </a:r>
            <a:r>
              <a:rPr lang="ar-SA" sz="2400" dirty="0">
                <a:solidFill>
                  <a:srgbClr val="002060"/>
                </a:solidFill>
              </a:rPr>
              <a:t>مایعی که از نظر فیزیکی و شیمیایی با نمونه و دستگاه سازگار باشد و تمیزتر از </a:t>
            </a:r>
            <a:r>
              <a:rPr lang="en-US" sz="2400" dirty="0">
                <a:solidFill>
                  <a:srgbClr val="002060"/>
                </a:solidFill>
              </a:rPr>
              <a:t>15</a:t>
            </a:r>
            <a:r>
              <a:rPr lang="ar-SA" sz="2400" dirty="0">
                <a:solidFill>
                  <a:srgbClr val="002060"/>
                </a:solidFill>
              </a:rPr>
              <a:t> ذره با اندازه </a:t>
            </a:r>
            <a:r>
              <a:rPr lang="en-US" sz="2400" dirty="0">
                <a:solidFill>
                  <a:srgbClr val="002060"/>
                </a:solidFill>
              </a:rPr>
              <a:t>&gt;4 </a:t>
            </a:r>
            <a:r>
              <a:rPr lang="en-US" sz="2400" dirty="0" err="1">
                <a:solidFill>
                  <a:srgbClr val="002060"/>
                </a:solidFill>
              </a:rPr>
              <a:t>μm</a:t>
            </a:r>
            <a:r>
              <a:rPr lang="en-US" sz="2400" dirty="0">
                <a:solidFill>
                  <a:srgbClr val="002060"/>
                </a:solidFill>
              </a:rPr>
              <a:t>(c)</a:t>
            </a:r>
            <a:r>
              <a:rPr lang="ar-SA" sz="2400" dirty="0">
                <a:solidFill>
                  <a:srgbClr val="002060"/>
                </a:solidFill>
              </a:rPr>
              <a:t>در هر میلی‌لیتر باشد</a:t>
            </a:r>
            <a:r>
              <a:rPr lang="en-US" sz="2400" dirty="0">
                <a:solidFill>
                  <a:srgbClr val="002060"/>
                </a:solidFill>
              </a:rPr>
              <a:t>.</a:t>
            </a:r>
            <a:endParaRPr lang="fa-IR" sz="2400" dirty="0">
              <a:solidFill>
                <a:srgbClr val="002060"/>
              </a:solidFill>
            </a:endParaRPr>
          </a:p>
          <a:p>
            <a:pPr algn="r" rtl="1"/>
            <a:endParaRPr lang="en-US" sz="2400" dirty="0">
              <a:solidFill>
                <a:srgbClr val="002060"/>
              </a:solidFill>
            </a:endParaRPr>
          </a:p>
          <a:p>
            <a:pPr algn="r" rtl="1"/>
            <a:r>
              <a:rPr lang="ar-SA" sz="2400" b="1" dirty="0">
                <a:solidFill>
                  <a:srgbClr val="002060"/>
                </a:solidFill>
              </a:rPr>
              <a:t>حمام اولتراسونیک: </a:t>
            </a:r>
            <a:r>
              <a:rPr lang="ar-SA" sz="2400" dirty="0">
                <a:solidFill>
                  <a:srgbClr val="002060"/>
                </a:solidFill>
              </a:rPr>
              <a:t>برای پراکنده کردن ذرات به هم چسبیده و حذف حباب‌های هوای وارد شده به نمونه: با قابلیت گرمایش تا </a:t>
            </a:r>
            <a:r>
              <a:rPr lang="en-US" sz="2400" dirty="0">
                <a:solidFill>
                  <a:srgbClr val="002060"/>
                </a:solidFill>
              </a:rPr>
              <a:t>150 ±2°C </a:t>
            </a:r>
            <a:r>
              <a:rPr lang="ar-SA" sz="2400" dirty="0">
                <a:solidFill>
                  <a:srgbClr val="002060"/>
                </a:solidFill>
              </a:rPr>
              <a:t>برای بررسی وجود آب در نمونه</a:t>
            </a:r>
            <a:endParaRPr lang="en-US" sz="2400" dirty="0">
              <a:solidFill>
                <a:srgbClr val="002060"/>
              </a:solidFill>
            </a:endParaRPr>
          </a:p>
          <a:p>
            <a:pPr algn="r" rtl="1"/>
            <a:r>
              <a:rPr lang="en-US" sz="2400" dirty="0">
                <a:solidFill>
                  <a:srgbClr val="002060"/>
                </a:solidFill>
              </a:rPr>
              <a:t>.</a:t>
            </a:r>
          </a:p>
          <a:p>
            <a:pPr algn="r" rtl="1"/>
            <a:r>
              <a:rPr lang="ar-SA" sz="2400" b="1" dirty="0">
                <a:solidFill>
                  <a:srgbClr val="002060"/>
                </a:solidFill>
              </a:rPr>
              <a:t>ترازو و دستگاه دانسیته‌سنج: </a:t>
            </a:r>
            <a:r>
              <a:rPr lang="ar-SA" sz="2400" dirty="0">
                <a:solidFill>
                  <a:srgbClr val="002060"/>
                </a:solidFill>
              </a:rPr>
              <a:t>در صورت استفاده از روش رقیق‌سازی جرمی، ترازوی الکترونیکی با دقت </a:t>
            </a:r>
            <a:r>
              <a:rPr lang="en-US" sz="2400" dirty="0">
                <a:solidFill>
                  <a:srgbClr val="002060"/>
                </a:solidFill>
              </a:rPr>
              <a:t>0.1</a:t>
            </a:r>
            <a:r>
              <a:rPr lang="ar-SA" sz="2400" dirty="0">
                <a:solidFill>
                  <a:srgbClr val="002060"/>
                </a:solidFill>
              </a:rPr>
              <a:t> میلی‌گرم و دستگاه دانسیته‌سنج با دقت  </a:t>
            </a:r>
            <a:r>
              <a:rPr lang="en-US" sz="2400" dirty="0">
                <a:solidFill>
                  <a:srgbClr val="002060"/>
                </a:solidFill>
              </a:rPr>
              <a:t>0.001 g/cm3 </a:t>
            </a:r>
            <a:r>
              <a:rPr lang="ar-SA" sz="2400" dirty="0">
                <a:solidFill>
                  <a:srgbClr val="002060"/>
                </a:solidFill>
              </a:rPr>
              <a:t>مورد نیاز است</a:t>
            </a:r>
            <a:r>
              <a:rPr lang="en-US" sz="2400" dirty="0">
                <a:solidFill>
                  <a:srgbClr val="002060"/>
                </a:solidFill>
              </a:rPr>
              <a:t>.</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789713"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655983"/>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2933700" y="5398854"/>
            <a:ext cx="14675811" cy="2541150"/>
          </a:xfrm>
          <a:prstGeom prst="rect">
            <a:avLst/>
          </a:prstGeom>
        </p:spPr>
        <p:txBody>
          <a:bodyPr lIns="0" tIns="0" rIns="0" bIns="0" rtlCol="0" anchor="t">
            <a:spAutoFit/>
          </a:bodyPr>
          <a:lstStyle/>
          <a:p>
            <a:pPr algn="r" rtl="1">
              <a:lnSpc>
                <a:spcPts val="7980"/>
              </a:lnSpc>
            </a:pPr>
            <a:r>
              <a:rPr lang="ar-EG" sz="5700" b="1" dirty="0">
                <a:solidFill>
                  <a:srgbClr val="0F4662"/>
                </a:solidFill>
                <a:latin typeface="Nazanin Bold"/>
                <a:ea typeface="Nazanin Bold"/>
                <a:cs typeface="Nazanin Bold"/>
                <a:sym typeface="Nazanin Bold"/>
                <a:rtl/>
              </a:rPr>
              <a:t>شمارش ذرات:</a:t>
            </a:r>
          </a:p>
          <a:p>
            <a:pPr marL="0" lvl="0" indent="0" algn="r" rtl="1">
              <a:lnSpc>
                <a:spcPts val="7980"/>
              </a:lnSpc>
              <a:spcBef>
                <a:spcPct val="0"/>
              </a:spcBef>
            </a:pPr>
            <a:endParaRPr lang="ar-EG" sz="5700" b="1" dirty="0">
              <a:solidFill>
                <a:srgbClr val="0F4662"/>
              </a:solidFill>
              <a:latin typeface="Nazanin Bold"/>
              <a:ea typeface="Nazanin Bold"/>
              <a:cs typeface="Nazanin Bold"/>
              <a:sym typeface="Nazanin Bold"/>
              <a:rtl/>
            </a:endParaRPr>
          </a:p>
        </p:txBody>
      </p:sp>
      <p:sp>
        <p:nvSpPr>
          <p:cNvPr id="8" name="TextBox 8"/>
          <p:cNvSpPr txBox="1"/>
          <p:nvPr/>
        </p:nvSpPr>
        <p:spPr>
          <a:xfrm>
            <a:off x="4486548" y="1887204"/>
            <a:ext cx="12772752" cy="3364647"/>
          </a:xfrm>
          <a:prstGeom prst="rect">
            <a:avLst/>
          </a:prstGeom>
        </p:spPr>
        <p:txBody>
          <a:bodyPr lIns="0" tIns="0" rIns="0" bIns="0" rtlCol="0" anchor="t">
            <a:spAutoFit/>
          </a:bodyPr>
          <a:lstStyle/>
          <a:p>
            <a:pPr algn="r" rtl="1">
              <a:lnSpc>
                <a:spcPts val="3569"/>
              </a:lnSpc>
            </a:pPr>
            <a:r>
              <a:rPr lang="ar-EG" sz="2550" b="1">
                <a:solidFill>
                  <a:srgbClr val="000000"/>
                </a:solidFill>
                <a:latin typeface="Nazanin Bold"/>
                <a:ea typeface="Nazanin Bold"/>
                <a:cs typeface="Nazanin Bold"/>
                <a:sym typeface="Nazanin Bold"/>
                <a:rtl/>
              </a:rPr>
              <a:t>آماده‌سازی پیش از آزمون: </a:t>
            </a:r>
            <a:r>
              <a:rPr lang="ar-EG" sz="2550">
                <a:solidFill>
                  <a:srgbClr val="000000"/>
                </a:solidFill>
                <a:latin typeface="Nazanin Light"/>
                <a:ea typeface="Nazanin Light"/>
                <a:cs typeface="Nazanin Light"/>
                <a:sym typeface="Nazanin Light"/>
                <a:rtl/>
              </a:rPr>
              <a:t>تمام ظروف شیشه‌ای و ابزارها را با روشی تأیید شده تمیز کنید. مطمئن شوید که </a:t>
            </a:r>
            <a:r>
              <a:rPr lang="en-US" sz="2550">
                <a:solidFill>
                  <a:srgbClr val="000000"/>
                </a:solidFill>
                <a:latin typeface="Nazanin Light"/>
                <a:ea typeface="Nazanin Light"/>
                <a:cs typeface="Nazanin Light"/>
                <a:sym typeface="Nazanin Light"/>
              </a:rPr>
              <a:t>APC</a:t>
            </a:r>
            <a:r>
              <a:rPr lang="ar-EG" sz="2550">
                <a:solidFill>
                  <a:srgbClr val="000000"/>
                </a:solidFill>
                <a:latin typeface="Nazanin Light"/>
                <a:ea typeface="Nazanin Light"/>
                <a:cs typeface="Nazanin Light"/>
                <a:sym typeface="Nazanin Light"/>
                <a:rtl/>
              </a:rPr>
              <a:t> پایدار است، سنسور تمیز است و غلظت ذرات در نمونه زیر حد خطای همزمانی (</a:t>
            </a:r>
            <a:r>
              <a:rPr lang="en-US" sz="2550">
                <a:solidFill>
                  <a:srgbClr val="000000"/>
                </a:solidFill>
                <a:latin typeface="Nazanin Light"/>
                <a:ea typeface="Nazanin Light"/>
                <a:cs typeface="Nazanin Light"/>
                <a:sym typeface="Nazanin Light"/>
              </a:rPr>
              <a:t>coincidence error limit</a:t>
            </a:r>
            <a:r>
              <a:rPr lang="ar-EG" sz="2550">
                <a:solidFill>
                  <a:srgbClr val="000000"/>
                </a:solidFill>
                <a:latin typeface="Nazanin Light"/>
                <a:ea typeface="Nazanin Light"/>
                <a:cs typeface="Nazanin Light"/>
                <a:sym typeface="Nazanin Light"/>
                <a:rtl/>
              </a:rPr>
              <a:t>) دستگاه است.</a:t>
            </a:r>
          </a:p>
          <a:p>
            <a:pPr algn="r" rtl="1">
              <a:lnSpc>
                <a:spcPts val="3569"/>
              </a:lnSpc>
            </a:pPr>
            <a:r>
              <a:rPr lang="ar-EG" sz="2550" b="1">
                <a:solidFill>
                  <a:srgbClr val="000000"/>
                </a:solidFill>
                <a:latin typeface="Nazanin Bold"/>
                <a:ea typeface="Nazanin Bold"/>
                <a:cs typeface="Nazanin Bold"/>
                <a:sym typeface="Nazanin Bold"/>
                <a:rtl/>
              </a:rPr>
              <a:t>بازرسی نمونه:</a:t>
            </a:r>
            <a:r>
              <a:rPr lang="ar-EG" sz="2550">
                <a:solidFill>
                  <a:srgbClr val="000000"/>
                </a:solidFill>
                <a:latin typeface="Nazanin Light"/>
                <a:ea typeface="Nazanin Light"/>
                <a:cs typeface="Nazanin Light"/>
                <a:sym typeface="Nazanin Light"/>
                <a:rtl/>
              </a:rPr>
              <a:t> قبل از شمارش، نمونه را از نظر کدری، ذرات بزرگ قابل مشاهده، وجود آب آزاد و ظروف نامناسب بازرسی کنید. اگر نمونه حاوی آب باشد، نباید آنالیز شود.</a:t>
            </a:r>
          </a:p>
          <a:p>
            <a:pPr algn="r" rtl="1">
              <a:lnSpc>
                <a:spcPts val="3569"/>
              </a:lnSpc>
            </a:pPr>
            <a:r>
              <a:rPr lang="ar-EG" sz="2550" b="1">
                <a:solidFill>
                  <a:srgbClr val="000000"/>
                </a:solidFill>
                <a:latin typeface="Nazanin Bold"/>
                <a:ea typeface="Nazanin Bold"/>
                <a:cs typeface="Nazanin Bold"/>
                <a:sym typeface="Nazanin Bold"/>
                <a:rtl/>
              </a:rPr>
              <a:t>رقیق‌سازی نمونه (در صورت لزوم):</a:t>
            </a:r>
            <a:r>
              <a:rPr lang="ar-EG" sz="2550">
                <a:solidFill>
                  <a:srgbClr val="000000"/>
                </a:solidFill>
                <a:latin typeface="Nazanin Light"/>
                <a:ea typeface="Nazanin Light"/>
                <a:cs typeface="Nazanin Light"/>
                <a:sym typeface="Nazanin Light"/>
                <a:rtl/>
              </a:rPr>
              <a:t> اگر نمونه کدر، با ویسکوزیته بالا یا دارای ذرات بیش از حد است، باید با مایع رقیق‌کننده تمیز، رقیق شود.</a:t>
            </a:r>
          </a:p>
          <a:p>
            <a:pPr algn="r" rtl="1">
              <a:lnSpc>
                <a:spcPts val="3569"/>
              </a:lnSpc>
            </a:pPr>
            <a:endParaRPr lang="ar-EG" sz="2550">
              <a:solidFill>
                <a:srgbClr val="000000"/>
              </a:solidFill>
              <a:latin typeface="Nazanin Light"/>
              <a:ea typeface="Nazanin Light"/>
              <a:cs typeface="Nazanin Light"/>
              <a:sym typeface="Nazanin Light"/>
              <a:rtl/>
            </a:endParaRPr>
          </a:p>
        </p:txBody>
      </p:sp>
      <p:sp>
        <p:nvSpPr>
          <p:cNvPr id="9" name="TextBox 9"/>
          <p:cNvSpPr txBox="1"/>
          <p:nvPr/>
        </p:nvSpPr>
        <p:spPr>
          <a:xfrm>
            <a:off x="4486548" y="6483072"/>
            <a:ext cx="12772752" cy="2916912"/>
          </a:xfrm>
          <a:prstGeom prst="rect">
            <a:avLst/>
          </a:prstGeom>
        </p:spPr>
        <p:txBody>
          <a:bodyPr lIns="0" tIns="0" rIns="0" bIns="0" rtlCol="0" anchor="t">
            <a:spAutoFit/>
          </a:bodyPr>
          <a:lstStyle/>
          <a:p>
            <a:pPr algn="r" rtl="1">
              <a:lnSpc>
                <a:spcPts val="3569"/>
              </a:lnSpc>
            </a:pPr>
            <a:r>
              <a:rPr lang="ar-EG" sz="2550">
                <a:solidFill>
                  <a:srgbClr val="000000"/>
                </a:solidFill>
                <a:latin typeface="Nazanin Light"/>
                <a:ea typeface="Nazanin Light"/>
                <a:cs typeface="Nazanin Light"/>
                <a:sym typeface="Nazanin Light"/>
                <a:rtl/>
              </a:rPr>
              <a:t>نمونه را به شدت تکان داده و سپس در حمام اولتراسونیک یا با اعمال خلاء، حباب‌زدایی کنید.</a:t>
            </a:r>
          </a:p>
          <a:p>
            <a:pPr algn="r" rtl="1">
              <a:lnSpc>
                <a:spcPts val="3569"/>
              </a:lnSpc>
            </a:pPr>
            <a:r>
              <a:rPr lang="ar-EG" sz="2550">
                <a:solidFill>
                  <a:srgbClr val="000000"/>
                </a:solidFill>
                <a:latin typeface="Nazanin Light"/>
                <a:ea typeface="Nazanin Light"/>
                <a:cs typeface="Nazanin Light"/>
                <a:sym typeface="Nazanin Light"/>
                <a:rtl/>
              </a:rPr>
              <a:t>چهار شمارش متوالی از ذرات را در دامنه‌های اندازه مورد نیاز انجام دهید.</a:t>
            </a:r>
          </a:p>
          <a:p>
            <a:pPr algn="r" rtl="1">
              <a:lnSpc>
                <a:spcPts val="3569"/>
              </a:lnSpc>
            </a:pPr>
            <a:r>
              <a:rPr lang="ar-EG" sz="2550">
                <a:solidFill>
                  <a:srgbClr val="000000"/>
                </a:solidFill>
                <a:latin typeface="Nazanin Light"/>
                <a:ea typeface="Nazanin Light"/>
                <a:cs typeface="Nazanin Light"/>
                <a:sym typeface="Nazanin Light"/>
                <a:rtl/>
              </a:rPr>
              <a:t>شمارش اول را حذف کرده و میانگین سه شمارش بعدی را محاسبه کنید.</a:t>
            </a:r>
          </a:p>
          <a:p>
            <a:pPr algn="r" rtl="1">
              <a:lnSpc>
                <a:spcPts val="3569"/>
              </a:lnSpc>
            </a:pPr>
            <a:r>
              <a:rPr lang="ar-EG" sz="2550">
                <a:solidFill>
                  <a:srgbClr val="000000"/>
                </a:solidFill>
                <a:latin typeface="Nazanin Light"/>
                <a:ea typeface="Nazanin Light"/>
                <a:cs typeface="Nazanin Light"/>
                <a:sym typeface="Nazanin Light"/>
                <a:rtl/>
              </a:rPr>
              <a:t>اگر اختلاف بین شمارش‌ها از حدود مشخص شده در استاندارد فراتر رود، شمارش رد می‌شود و نمونه باید دوباره آزمایش شود.</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727725"/>
            <a:ext cx="16234916" cy="1919723"/>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آنالیز ذرات (</a:t>
            </a:r>
            <a:r>
              <a:rPr lang="en-US" sz="4300" b="1" dirty="0">
                <a:solidFill>
                  <a:srgbClr val="0F4662"/>
                </a:solidFill>
                <a:latin typeface="Nazanin Bold"/>
                <a:ea typeface="Nazanin Bold"/>
                <a:cs typeface="Nazanin Bold"/>
                <a:sym typeface="Nazanin Bold"/>
              </a:rPr>
              <a:t>PA</a:t>
            </a:r>
            <a:r>
              <a:rPr lang="ar-EG" sz="4300" b="1" dirty="0">
                <a:solidFill>
                  <a:srgbClr val="0F4662"/>
                </a:solidFill>
                <a:latin typeface="Nazanin Bold"/>
                <a:ea typeface="Nazanin Bold"/>
                <a:cs typeface="Nazanin Bold"/>
                <a:sym typeface="Nazanin Bold"/>
                <a:rtl/>
              </a:rPr>
              <a:t>)</a:t>
            </a:r>
          </a:p>
          <a:p>
            <a:pPr marL="0" lvl="0" indent="0" algn="ctr" rtl="1">
              <a:lnSpc>
                <a:spcPts val="6020"/>
              </a:lnSpc>
              <a:spcBef>
                <a:spcPct val="0"/>
              </a:spcBef>
            </a:pPr>
            <a:endParaRPr lang="ar-EG" sz="4300" b="1" dirty="0">
              <a:solidFill>
                <a:srgbClr val="0F4662"/>
              </a:solidFill>
              <a:latin typeface="Nazanin Bold"/>
              <a:ea typeface="Nazanin Bold"/>
              <a:cs typeface="Nazanin Bold"/>
              <a:sym typeface="Nazanin Bold"/>
              <a:rtl/>
            </a:endParaRPr>
          </a:p>
        </p:txBody>
      </p:sp>
      <p:sp>
        <p:nvSpPr>
          <p:cNvPr id="4" name="TextBox 4"/>
          <p:cNvSpPr txBox="1"/>
          <p:nvPr/>
        </p:nvSpPr>
        <p:spPr>
          <a:xfrm>
            <a:off x="1382027" y="1949219"/>
            <a:ext cx="15215210" cy="5690334"/>
          </a:xfrm>
          <a:prstGeom prst="rect">
            <a:avLst/>
          </a:prstGeom>
        </p:spPr>
        <p:txBody>
          <a:bodyPr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p>
          <a:p>
            <a:pPr algn="r" rtl="1">
              <a:lnSpc>
                <a:spcPts val="5459"/>
              </a:lnSpc>
            </a:pPr>
            <a:endParaRPr lang="ar-EG" sz="3899" b="1" dirty="0">
              <a:solidFill>
                <a:srgbClr val="0F4662"/>
              </a:solidFill>
              <a:latin typeface="Nazanin Bold"/>
              <a:ea typeface="Nazanin Bold"/>
              <a:cs typeface="Nazanin Bold"/>
              <a:sym typeface="Nazanin Bold"/>
              <a:rtl/>
            </a:endParaRP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دستگاه </a:t>
            </a:r>
            <a:r>
              <a:rPr lang="en-US" sz="2499" b="1" dirty="0">
                <a:solidFill>
                  <a:srgbClr val="0F4662"/>
                </a:solidFill>
                <a:latin typeface="Nazanin Bold"/>
                <a:ea typeface="Nazanin Bold"/>
                <a:cs typeface="Nazanin Bold"/>
                <a:sym typeface="Nazanin Bold"/>
              </a:rPr>
              <a:t>DR-7 Direct Reading </a:t>
            </a:r>
            <a:r>
              <a:rPr lang="en-US" sz="2499" b="1" dirty="0" err="1">
                <a:solidFill>
                  <a:srgbClr val="0F4662"/>
                </a:solidFill>
                <a:latin typeface="Nazanin Bold"/>
                <a:ea typeface="Nazanin Bold"/>
                <a:cs typeface="Nazanin Bold"/>
                <a:sym typeface="Nazanin Bold"/>
              </a:rPr>
              <a:t>Ferrograph</a:t>
            </a:r>
            <a:r>
              <a:rPr lang="ar-EG" sz="2499" b="1" dirty="0">
                <a:solidFill>
                  <a:srgbClr val="0F4662"/>
                </a:solidFill>
                <a:latin typeface="Nazanin Bold"/>
                <a:ea typeface="Nazanin Bold"/>
                <a:cs typeface="Nazanin Bold"/>
                <a:sym typeface="Nazanin Bold"/>
                <a:rtl/>
              </a:rPr>
              <a:t>: </a:t>
            </a:r>
            <a:r>
              <a:rPr lang="ar-EG" sz="2499" dirty="0">
                <a:solidFill>
                  <a:srgbClr val="0F4662"/>
                </a:solidFill>
                <a:latin typeface="Nazanin Light"/>
                <a:ea typeface="Nazanin Light"/>
                <a:cs typeface="Nazanin Light"/>
                <a:sym typeface="Nazanin Light"/>
                <a:rtl/>
              </a:rPr>
              <a:t>ابزاری برای اندازه‌گیری ذرات فلزی بزرگ (</a:t>
            </a:r>
            <a:r>
              <a:rPr lang="en-US" sz="2499" dirty="0">
                <a:solidFill>
                  <a:srgbClr val="0F4662"/>
                </a:solidFill>
                <a:latin typeface="Nazanin Light"/>
                <a:ea typeface="Nazanin Light"/>
                <a:cs typeface="Nazanin Light"/>
                <a:sym typeface="Nazanin Light"/>
              </a:rPr>
              <a:t>DL</a:t>
            </a:r>
            <a:r>
              <a:rPr lang="ar-EG" sz="2499" dirty="0">
                <a:solidFill>
                  <a:srgbClr val="0F4662"/>
                </a:solidFill>
                <a:latin typeface="Nazanin Light"/>
                <a:ea typeface="Nazanin Light"/>
                <a:cs typeface="Nazanin Light"/>
                <a:sym typeface="Nazanin Light"/>
                <a:rtl/>
              </a:rPr>
              <a:t>) و کوچک (</a:t>
            </a:r>
            <a:r>
              <a:rPr lang="en-US" sz="2499" dirty="0">
                <a:solidFill>
                  <a:srgbClr val="0F4662"/>
                </a:solidFill>
                <a:latin typeface="Nazanin Light"/>
                <a:ea typeface="Nazanin Light"/>
                <a:cs typeface="Nazanin Light"/>
                <a:sym typeface="Nazanin Light"/>
              </a:rPr>
              <a:t>DS</a:t>
            </a:r>
            <a:r>
              <a:rPr lang="ar-EG" sz="2499" dirty="0">
                <a:solidFill>
                  <a:srgbClr val="0F4662"/>
                </a:solidFill>
                <a:latin typeface="Nazanin Light"/>
                <a:ea typeface="Nazanin Light"/>
                <a:cs typeface="Nazanin Light"/>
                <a:sym typeface="Nazanin Light"/>
                <a:rtl/>
              </a:rPr>
              <a:t>) در نمونه روغن.</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ظرف نمونه:</a:t>
            </a:r>
            <a:r>
              <a:rPr lang="ar-EG" sz="2499" dirty="0">
                <a:solidFill>
                  <a:srgbClr val="0F4662"/>
                </a:solidFill>
                <a:latin typeface="Nazanin Light"/>
                <a:ea typeface="Nazanin Light"/>
                <a:cs typeface="Nazanin Light"/>
                <a:sym typeface="Nazanin Light"/>
                <a:rtl/>
              </a:rPr>
              <a:t> ویال‌های شیشه‌ای یک‌بار مصرف برای نگهداری نمونه روغن و هپتان.</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لوله پرسیپیتاتور:</a:t>
            </a:r>
            <a:r>
              <a:rPr lang="ar-EG" sz="2499" dirty="0">
                <a:solidFill>
                  <a:srgbClr val="0F4662"/>
                </a:solidFill>
                <a:latin typeface="Nazanin Light"/>
                <a:ea typeface="Nazanin Light"/>
                <a:cs typeface="Nazanin Light"/>
                <a:sym typeface="Nazanin Light"/>
                <a:rtl/>
              </a:rPr>
              <a:t> لوله‌های یک‌بار مصرفی که نمونه روغن را از ویال به سمت محفظه ضایعات هدایت می‌کنند.</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هپتان: </a:t>
            </a:r>
            <a:r>
              <a:rPr lang="ar-EG" sz="2499" dirty="0">
                <a:solidFill>
                  <a:srgbClr val="0F4662"/>
                </a:solidFill>
                <a:latin typeface="Nazanin Light"/>
                <a:ea typeface="Nazanin Light"/>
                <a:cs typeface="Nazanin Light"/>
                <a:sym typeface="Nazanin Light"/>
                <a:rtl/>
              </a:rPr>
              <a:t>یک حلال فیلترشده برای رقیق کردن نمونه‌های روغن و تمیز کردن دستگاه.</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روغن رقیق‌کننده:</a:t>
            </a:r>
            <a:r>
              <a:rPr lang="ar-EG" sz="2499" dirty="0">
                <a:solidFill>
                  <a:srgbClr val="0F4662"/>
                </a:solidFill>
                <a:latin typeface="Nazanin Light"/>
                <a:ea typeface="Nazanin Light"/>
                <a:cs typeface="Nazanin Light"/>
                <a:sym typeface="Nazanin Light"/>
                <a:rtl/>
              </a:rPr>
              <a:t> برای رقیق کردن نمونه‌هایی که مقادیر </a:t>
            </a:r>
            <a:r>
              <a:rPr lang="en-US" sz="2499" dirty="0">
                <a:solidFill>
                  <a:srgbClr val="0F4662"/>
                </a:solidFill>
                <a:latin typeface="Nazanin Light"/>
                <a:ea typeface="Nazanin Light"/>
                <a:cs typeface="Nazanin Light"/>
                <a:sym typeface="Nazanin Light"/>
              </a:rPr>
              <a:t>DL</a:t>
            </a:r>
            <a:r>
              <a:rPr lang="ar-EG" sz="2499" dirty="0">
                <a:solidFill>
                  <a:srgbClr val="0F4662"/>
                </a:solidFill>
                <a:latin typeface="Nazanin Light"/>
                <a:ea typeface="Nazanin Light"/>
                <a:cs typeface="Nazanin Light"/>
                <a:sym typeface="Nazanin Light"/>
                <a:rtl/>
              </a:rPr>
              <a:t> یا </a:t>
            </a:r>
            <a:r>
              <a:rPr lang="en-US" sz="2499" dirty="0">
                <a:solidFill>
                  <a:srgbClr val="0F4662"/>
                </a:solidFill>
                <a:latin typeface="Nazanin Light"/>
                <a:ea typeface="Nazanin Light"/>
                <a:cs typeface="Nazanin Light"/>
                <a:sym typeface="Nazanin Light"/>
              </a:rPr>
              <a:t>DS</a:t>
            </a:r>
            <a:r>
              <a:rPr lang="ar-EG" sz="2499" dirty="0">
                <a:solidFill>
                  <a:srgbClr val="0F4662"/>
                </a:solidFill>
                <a:latin typeface="Nazanin Light"/>
                <a:ea typeface="Nazanin Light"/>
                <a:cs typeface="Nazanin Light"/>
                <a:sym typeface="Nazanin Light"/>
                <a:rtl/>
              </a:rPr>
              <a:t> آن‌ها بالاتر از </a:t>
            </a:r>
            <a:r>
              <a:rPr lang="en-US" sz="2499" dirty="0">
                <a:solidFill>
                  <a:srgbClr val="0F4662"/>
                </a:solidFill>
                <a:latin typeface="Nazanin Light"/>
                <a:ea typeface="Nazanin Light"/>
                <a:cs typeface="Nazanin Light"/>
                <a:sym typeface="Nazanin Light"/>
              </a:rPr>
              <a:t>90</a:t>
            </a:r>
            <a:r>
              <a:rPr lang="ar-EG" sz="2499" dirty="0">
                <a:solidFill>
                  <a:srgbClr val="0F4662"/>
                </a:solidFill>
                <a:latin typeface="Nazanin Light"/>
                <a:ea typeface="Nazanin Light"/>
                <a:cs typeface="Nazanin Light"/>
                <a:sym typeface="Nazanin Light"/>
                <a:rtl/>
              </a:rPr>
              <a:t> است.</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ابزار نمونه‌برداری: </a:t>
            </a:r>
            <a:r>
              <a:rPr lang="ar-EG" sz="2499" dirty="0">
                <a:solidFill>
                  <a:srgbClr val="0F4662"/>
                </a:solidFill>
                <a:latin typeface="Nazanin Light"/>
                <a:ea typeface="Nazanin Light"/>
                <a:cs typeface="Nazanin Light"/>
                <a:sym typeface="Nazanin Light"/>
                <a:rtl/>
              </a:rPr>
              <a:t>شامل پیپت و نوک‌های پیپت شیشه‌ای یا پلاستیکی یک‌بار مصرف.</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بشر </a:t>
            </a:r>
            <a:r>
              <a:rPr lang="en-US" sz="2499" b="1" dirty="0">
                <a:solidFill>
                  <a:srgbClr val="0F4662"/>
                </a:solidFill>
                <a:latin typeface="Nazanin Bold"/>
                <a:ea typeface="Nazanin Bold"/>
                <a:cs typeface="Nazanin Bold"/>
                <a:sym typeface="Nazanin Bold"/>
              </a:rPr>
              <a:t>125</a:t>
            </a:r>
            <a:r>
              <a:rPr lang="ar-EG" sz="2499" b="1" dirty="0">
                <a:solidFill>
                  <a:srgbClr val="0F4662"/>
                </a:solidFill>
                <a:latin typeface="Nazanin Bold"/>
                <a:ea typeface="Nazanin Bold"/>
                <a:cs typeface="Nazanin Bold"/>
                <a:sym typeface="Nazanin Bold"/>
                <a:rtl/>
              </a:rPr>
              <a:t> میلی‌لیتری:</a:t>
            </a:r>
            <a:r>
              <a:rPr lang="ar-EG" sz="2499" dirty="0">
                <a:solidFill>
                  <a:srgbClr val="0F4662"/>
                </a:solidFill>
                <a:latin typeface="Nazanin Light"/>
                <a:ea typeface="Nazanin Light"/>
                <a:cs typeface="Nazanin Light"/>
                <a:sym typeface="Nazanin Light"/>
                <a:rtl/>
              </a:rPr>
              <a:t> برای جمع‌آوری روغن‌های مصرف‌شده.</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حلال گریس:</a:t>
            </a:r>
            <a:r>
              <a:rPr lang="ar-EG" sz="2499" dirty="0">
                <a:solidFill>
                  <a:srgbClr val="0F4662"/>
                </a:solidFill>
                <a:latin typeface="Nazanin Light"/>
                <a:ea typeface="Nazanin Light"/>
                <a:cs typeface="Nazanin Light"/>
                <a:sym typeface="Nazanin Light"/>
                <a:rtl/>
              </a:rPr>
              <a:t> برای حل کردن گریس جهت آزمایش با دستگاه </a:t>
            </a:r>
            <a:r>
              <a:rPr lang="en-US" sz="2499" dirty="0">
                <a:solidFill>
                  <a:srgbClr val="0F4662"/>
                </a:solidFill>
                <a:latin typeface="Nazanin Light"/>
                <a:ea typeface="Nazanin Light"/>
                <a:cs typeface="Nazanin Light"/>
                <a:sym typeface="Nazanin Light"/>
              </a:rPr>
              <a:t>DR-7</a:t>
            </a:r>
            <a:r>
              <a:rPr lang="ar-EG" sz="2499" dirty="0">
                <a:solidFill>
                  <a:srgbClr val="0F4662"/>
                </a:solidFill>
                <a:latin typeface="Nazanin Light"/>
                <a:ea typeface="Nazanin Light"/>
                <a:cs typeface="Nazanin Light"/>
                <a:sym typeface="Nazanin Light"/>
                <a:rtl/>
              </a:rPr>
              <a:t>.</a:t>
            </a:r>
          </a:p>
          <a:p>
            <a:pPr marL="539749" lvl="1" indent="-269875" algn="r" rtl="1">
              <a:lnSpc>
                <a:spcPts val="3499"/>
              </a:lnSpc>
              <a:spcBef>
                <a:spcPct val="0"/>
              </a:spcBef>
              <a:buFont typeface="Arial"/>
              <a:buChar char="•"/>
            </a:pPr>
            <a:r>
              <a:rPr lang="ar-EG" sz="2499" b="1" dirty="0">
                <a:solidFill>
                  <a:srgbClr val="0F4662"/>
                </a:solidFill>
                <a:latin typeface="Nazanin Bold"/>
                <a:ea typeface="Nazanin Bold"/>
                <a:cs typeface="Nazanin Bold"/>
                <a:sym typeface="Nazanin Bold"/>
                <a:rtl/>
              </a:rPr>
              <a:t>کیت کالیبراسیون:</a:t>
            </a:r>
            <a:r>
              <a:rPr lang="ar-EG" sz="2499" dirty="0">
                <a:solidFill>
                  <a:srgbClr val="0F4662"/>
                </a:solidFill>
                <a:latin typeface="Nazanin Light"/>
                <a:ea typeface="Nazanin Light"/>
                <a:cs typeface="Nazanin Light"/>
                <a:sym typeface="Nazanin Light"/>
                <a:rtl/>
              </a:rPr>
              <a:t> شامل یک لوله کالیبراسیون و فیلترهای دانسیته خنثی.</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789713"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1253073"/>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486548" y="3640826"/>
            <a:ext cx="12772752" cy="3364647"/>
          </a:xfrm>
          <a:prstGeom prst="rect">
            <a:avLst/>
          </a:prstGeom>
        </p:spPr>
        <p:txBody>
          <a:bodyPr lIns="0" tIns="0" rIns="0" bIns="0" rtlCol="0" anchor="t">
            <a:spAutoFit/>
          </a:bodyPr>
          <a:lstStyle/>
          <a:p>
            <a:pPr algn="r" rtl="1">
              <a:lnSpc>
                <a:spcPts val="3569"/>
              </a:lnSpc>
            </a:pPr>
            <a:r>
              <a:rPr lang="ar-EG" sz="2550">
                <a:solidFill>
                  <a:srgbClr val="000000"/>
                </a:solidFill>
                <a:latin typeface="Nazanin Light"/>
                <a:ea typeface="Nazanin Light"/>
                <a:cs typeface="Nazanin Light"/>
                <a:sym typeface="Nazanin Light"/>
                <a:rtl/>
              </a:rPr>
              <a:t>نمونه روغن را تا حدود  </a:t>
            </a:r>
            <a:r>
              <a:rPr lang="en-US" sz="2550">
                <a:solidFill>
                  <a:srgbClr val="000000"/>
                </a:solidFill>
                <a:latin typeface="Nazanin Light"/>
                <a:ea typeface="Nazanin Light"/>
                <a:cs typeface="Nazanin Light"/>
                <a:sym typeface="Nazanin Light"/>
              </a:rPr>
              <a:t>65</a:t>
            </a:r>
            <a:r>
              <a:rPr lang="ar-EG" sz="2550">
                <a:solidFill>
                  <a:srgbClr val="000000"/>
                </a:solidFill>
                <a:latin typeface="Nazanin Light"/>
                <a:ea typeface="Nazanin Light"/>
                <a:cs typeface="Nazanin Light"/>
                <a:sym typeface="Nazanin Light"/>
                <a:rtl/>
              </a:rPr>
              <a:t>°</a:t>
            </a:r>
            <a:r>
              <a:rPr lang="en-US" sz="2550">
                <a:solidFill>
                  <a:srgbClr val="000000"/>
                </a:solidFill>
                <a:latin typeface="Nazanin Light"/>
                <a:ea typeface="Nazanin Light"/>
                <a:cs typeface="Nazanin Light"/>
                <a:sym typeface="Nazanin Light"/>
              </a:rPr>
              <a:t>C</a:t>
            </a:r>
            <a:r>
              <a:rPr lang="ar-EG" sz="2550">
                <a:solidFill>
                  <a:srgbClr val="000000"/>
                </a:solidFill>
                <a:latin typeface="Nazanin Light"/>
                <a:ea typeface="Nazanin Light"/>
                <a:cs typeface="Nazanin Light"/>
                <a:sym typeface="Nazanin Light"/>
                <a:rtl/>
              </a:rPr>
              <a:t> حرارت دهید و همگن کنید تا ذرات به طور یکنواخت پراکنده شوند.</a:t>
            </a:r>
          </a:p>
          <a:p>
            <a:pPr algn="r" rtl="1">
              <a:lnSpc>
                <a:spcPts val="3569"/>
              </a:lnSpc>
            </a:pPr>
            <a:r>
              <a:rPr lang="en-US" sz="2550">
                <a:solidFill>
                  <a:srgbClr val="000000"/>
                </a:solidFill>
                <a:latin typeface="Nazanin Light"/>
                <a:ea typeface="Nazanin Light"/>
                <a:cs typeface="Nazanin Light"/>
                <a:sym typeface="Nazanin Light"/>
              </a:rPr>
              <a:t>1</a:t>
            </a:r>
            <a:r>
              <a:rPr lang="ar-EG" sz="2550">
                <a:solidFill>
                  <a:srgbClr val="000000"/>
                </a:solidFill>
                <a:latin typeface="Nazanin Light"/>
                <a:ea typeface="Nazanin Light"/>
                <a:cs typeface="Nazanin Light"/>
                <a:sym typeface="Nazanin Light"/>
                <a:rtl/>
              </a:rPr>
              <a:t> میلی‌لیتر از نمونه را با پیپت بردارید و به یک ویال تمیز منتقل کنید.</a:t>
            </a:r>
          </a:p>
          <a:p>
            <a:pPr algn="r" rtl="1">
              <a:lnSpc>
                <a:spcPts val="3569"/>
              </a:lnSpc>
            </a:pPr>
            <a:r>
              <a:rPr lang="en-US" sz="2550">
                <a:solidFill>
                  <a:srgbClr val="000000"/>
                </a:solidFill>
                <a:latin typeface="Nazanin Light"/>
                <a:ea typeface="Nazanin Light"/>
                <a:cs typeface="Nazanin Light"/>
                <a:sym typeface="Nazanin Light"/>
              </a:rPr>
              <a:t>1</a:t>
            </a:r>
            <a:r>
              <a:rPr lang="ar-EG" sz="2550">
                <a:solidFill>
                  <a:srgbClr val="000000"/>
                </a:solidFill>
                <a:latin typeface="Nazanin Light"/>
                <a:ea typeface="Nazanin Light"/>
                <a:cs typeface="Nazanin Light"/>
                <a:sym typeface="Nazanin Light"/>
                <a:rtl/>
              </a:rPr>
              <a:t> یا </a:t>
            </a:r>
            <a:r>
              <a:rPr lang="en-US" sz="2550">
                <a:solidFill>
                  <a:srgbClr val="000000"/>
                </a:solidFill>
                <a:latin typeface="Nazanin Light"/>
                <a:ea typeface="Nazanin Light"/>
                <a:cs typeface="Nazanin Light"/>
                <a:sym typeface="Nazanin Light"/>
              </a:rPr>
              <a:t>2</a:t>
            </a:r>
            <a:r>
              <a:rPr lang="ar-EG" sz="2550">
                <a:solidFill>
                  <a:srgbClr val="000000"/>
                </a:solidFill>
                <a:latin typeface="Nazanin Light"/>
                <a:ea typeface="Nazanin Light"/>
                <a:cs typeface="Nazanin Light"/>
                <a:sym typeface="Nazanin Light"/>
                <a:rtl/>
              </a:rPr>
              <a:t> میلی‌لیتر هپتان به آن اضافه کنید تا ویسکوزیته کاهش یابد.</a:t>
            </a:r>
          </a:p>
          <a:p>
            <a:pPr algn="r" rtl="1">
              <a:lnSpc>
                <a:spcPts val="3569"/>
              </a:lnSpc>
            </a:pPr>
            <a:r>
              <a:rPr lang="ar-EG" sz="2550">
                <a:solidFill>
                  <a:srgbClr val="000000"/>
                </a:solidFill>
                <a:latin typeface="Nazanin Light"/>
                <a:ea typeface="Nazanin Light"/>
                <a:cs typeface="Nazanin Light"/>
                <a:sym typeface="Nazanin Light"/>
                <a:rtl/>
              </a:rPr>
              <a:t>لوله پرسیپیتاتور را زیر بلوک اپتیک قرار دهید و آن را در جای خود محکم کنید.</a:t>
            </a:r>
          </a:p>
          <a:p>
            <a:pPr algn="r" rtl="1">
              <a:lnSpc>
                <a:spcPts val="3569"/>
              </a:lnSpc>
            </a:pPr>
            <a:r>
              <a:rPr lang="ar-EG" sz="2550">
                <a:solidFill>
                  <a:srgbClr val="000000"/>
                </a:solidFill>
                <a:latin typeface="Nazanin Light"/>
                <a:ea typeface="Nazanin Light"/>
                <a:cs typeface="Nazanin Light"/>
                <a:sym typeface="Nazanin Light"/>
                <a:rtl/>
              </a:rPr>
              <a:t>پمپ را فعال کنید تا جریان نمونه آغاز گردد.</a:t>
            </a:r>
          </a:p>
          <a:p>
            <a:pPr algn="r" rtl="1">
              <a:lnSpc>
                <a:spcPts val="3569"/>
              </a:lnSpc>
            </a:pPr>
            <a:r>
              <a:rPr lang="ar-EG" sz="2550">
                <a:solidFill>
                  <a:srgbClr val="000000"/>
                </a:solidFill>
                <a:latin typeface="Nazanin Light"/>
                <a:ea typeface="Nazanin Light"/>
                <a:cs typeface="Nazanin Light"/>
                <a:sym typeface="Nazanin Light"/>
                <a:rtl/>
              </a:rPr>
              <a:t>دستگاه به طور خودکار خوانش‌های </a:t>
            </a:r>
            <a:r>
              <a:rPr lang="en-US" sz="2550">
                <a:solidFill>
                  <a:srgbClr val="000000"/>
                </a:solidFill>
                <a:latin typeface="Nazanin Light"/>
                <a:ea typeface="Nazanin Light"/>
                <a:cs typeface="Nazanin Light"/>
                <a:sym typeface="Nazanin Light"/>
              </a:rPr>
              <a:t>DL</a:t>
            </a:r>
            <a:r>
              <a:rPr lang="ar-EG" sz="2550">
                <a:solidFill>
                  <a:srgbClr val="000000"/>
                </a:solidFill>
                <a:latin typeface="Nazanin Light"/>
                <a:ea typeface="Nazanin Light"/>
                <a:cs typeface="Nazanin Light"/>
                <a:sym typeface="Nazanin Light"/>
                <a:rtl/>
              </a:rPr>
              <a:t> و </a:t>
            </a:r>
            <a:r>
              <a:rPr lang="en-US" sz="2550">
                <a:solidFill>
                  <a:srgbClr val="000000"/>
                </a:solidFill>
                <a:latin typeface="Nazanin Light"/>
                <a:ea typeface="Nazanin Light"/>
                <a:cs typeface="Nazanin Light"/>
                <a:sym typeface="Nazanin Light"/>
              </a:rPr>
              <a:t>DS</a:t>
            </a:r>
            <a:r>
              <a:rPr lang="ar-EG" sz="2550">
                <a:solidFill>
                  <a:srgbClr val="000000"/>
                </a:solidFill>
                <a:latin typeface="Nazanin Light"/>
                <a:ea typeface="Nazanin Light"/>
                <a:cs typeface="Nazanin Light"/>
                <a:sym typeface="Nazanin Light"/>
                <a:rtl/>
              </a:rPr>
              <a:t> را ثبت می‌کند..</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27349" cy="10287000"/>
            <a:chOff x="0" y="0"/>
            <a:chExt cx="1218726" cy="2709333"/>
          </a:xfrm>
        </p:grpSpPr>
        <p:sp>
          <p:nvSpPr>
            <p:cNvPr id="3" name="Freeform 3"/>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sp>
        <p:sp>
          <p:nvSpPr>
            <p:cNvPr id="4" name="TextBox 4"/>
            <p:cNvSpPr txBox="1"/>
            <p:nvPr/>
          </p:nvSpPr>
          <p:spPr>
            <a:xfrm>
              <a:off x="0" y="-123825"/>
              <a:ext cx="1218726" cy="2833158"/>
            </a:xfrm>
            <a:prstGeom prst="rect">
              <a:avLst/>
            </a:prstGeom>
          </p:spPr>
          <p:txBody>
            <a:bodyPr lIns="50800" tIns="50800" rIns="50800" bIns="50800" rtlCol="0" anchor="ctr"/>
            <a:lstStyle/>
            <a:p>
              <a:pPr algn="ctr">
                <a:lnSpc>
                  <a:spcPts val="4079"/>
                </a:lnSpc>
              </a:pPr>
              <a:endParaRPr/>
            </a:p>
          </p:txBody>
        </p:sp>
      </p:grpSp>
      <p:sp>
        <p:nvSpPr>
          <p:cNvPr id="7" name="TextBox 7"/>
          <p:cNvSpPr txBox="1"/>
          <p:nvPr/>
        </p:nvSpPr>
        <p:spPr>
          <a:xfrm>
            <a:off x="6292578" y="142509"/>
            <a:ext cx="10966722" cy="1297364"/>
          </a:xfrm>
          <a:prstGeom prst="rect">
            <a:avLst/>
          </a:prstGeom>
        </p:spPr>
        <p:txBody>
          <a:bodyPr lIns="0" tIns="0" rIns="0" bIns="0" rtlCol="0" anchor="t">
            <a:spAutoFit/>
          </a:bodyPr>
          <a:lstStyle/>
          <a:p>
            <a:pPr marL="0" lvl="0" indent="0" algn="just" rtl="1">
              <a:lnSpc>
                <a:spcPts val="6720"/>
              </a:lnSpc>
              <a:spcBef>
                <a:spcPct val="0"/>
              </a:spcBef>
            </a:pPr>
            <a:r>
              <a:rPr lang="ar-EG" sz="4800" b="1">
                <a:solidFill>
                  <a:srgbClr val="0F4662"/>
                </a:solidFill>
                <a:latin typeface="Nazanin Bold"/>
                <a:ea typeface="Nazanin Bold"/>
                <a:cs typeface="Nazanin Bold"/>
                <a:sym typeface="Nazanin Bold"/>
                <a:rtl/>
              </a:rPr>
              <a:t>طبقه‌بندی روانکارها بر اساس کاربرد</a:t>
            </a:r>
          </a:p>
        </p:txBody>
      </p:sp>
      <p:sp>
        <p:nvSpPr>
          <p:cNvPr id="8" name="TextBox 8"/>
          <p:cNvSpPr txBox="1"/>
          <p:nvPr/>
        </p:nvSpPr>
        <p:spPr>
          <a:xfrm>
            <a:off x="6731543" y="2262798"/>
            <a:ext cx="10527757" cy="596899"/>
          </a:xfrm>
          <a:prstGeom prst="rect">
            <a:avLst/>
          </a:prstGeom>
        </p:spPr>
        <p:txBody>
          <a:bodyPr lIns="0" tIns="0" rIns="0" bIns="0" rtlCol="0" anchor="t">
            <a:spAutoFit/>
          </a:bodyPr>
          <a:lstStyle/>
          <a:p>
            <a:pPr marL="431802" lvl="1" indent="-215901" algn="just" rtl="1">
              <a:lnSpc>
                <a:spcPts val="3400"/>
              </a:lnSpc>
              <a:buFont typeface="Arial"/>
              <a:buChar char="•"/>
            </a:pPr>
            <a:r>
              <a:rPr lang="ar-EG" sz="2000">
                <a:solidFill>
                  <a:srgbClr val="0F4662"/>
                </a:solidFill>
                <a:latin typeface="Nazanin Light"/>
                <a:ea typeface="Nazanin Light"/>
                <a:cs typeface="Nazanin Light"/>
                <a:sym typeface="Nazanin Light"/>
                <a:rtl/>
              </a:rPr>
              <a:t>روغن های معدنی، استری، </a:t>
            </a:r>
            <a:r>
              <a:rPr lang="en-US" sz="2000">
                <a:solidFill>
                  <a:srgbClr val="0F4662"/>
                </a:solidFill>
                <a:latin typeface="Nazanin Light"/>
                <a:ea typeface="Nazanin Light"/>
                <a:cs typeface="Nazanin Light"/>
                <a:sym typeface="Nazanin Light"/>
              </a:rPr>
              <a:t>PAO</a:t>
            </a:r>
            <a:r>
              <a:rPr lang="ar-EG" sz="2000">
                <a:solidFill>
                  <a:srgbClr val="0F4662"/>
                </a:solidFill>
                <a:latin typeface="Nazanin Light"/>
                <a:ea typeface="Nazanin Light"/>
                <a:cs typeface="Nazanin Light"/>
                <a:sym typeface="Nazanin Light"/>
                <a:rtl/>
              </a:rPr>
              <a:t> و </a:t>
            </a:r>
            <a:r>
              <a:rPr lang="en-US" sz="2000">
                <a:solidFill>
                  <a:srgbClr val="0F4662"/>
                </a:solidFill>
                <a:latin typeface="Nazanin Light"/>
                <a:ea typeface="Nazanin Light"/>
                <a:cs typeface="Nazanin Light"/>
                <a:sym typeface="Nazanin Light"/>
              </a:rPr>
              <a:t>PAG</a:t>
            </a:r>
            <a:r>
              <a:rPr lang="ar-EG" sz="2000">
                <a:solidFill>
                  <a:srgbClr val="0F4662"/>
                </a:solidFill>
                <a:latin typeface="Nazanin Light"/>
                <a:ea typeface="Nazanin Light"/>
                <a:cs typeface="Nazanin Light"/>
                <a:sym typeface="Nazanin Light"/>
                <a:rtl/>
              </a:rPr>
              <a:t>، تحمل دما و فشار و سازگاری مطلوب با گاز مورد استفاده.</a:t>
            </a:r>
          </a:p>
        </p:txBody>
      </p:sp>
      <p:sp>
        <p:nvSpPr>
          <p:cNvPr id="9" name="TextBox 9"/>
          <p:cNvSpPr txBox="1"/>
          <p:nvPr/>
        </p:nvSpPr>
        <p:spPr>
          <a:xfrm>
            <a:off x="6731543" y="3337200"/>
            <a:ext cx="10527757" cy="596899"/>
          </a:xfrm>
          <a:prstGeom prst="rect">
            <a:avLst/>
          </a:prstGeom>
        </p:spPr>
        <p:txBody>
          <a:bodyPr lIns="0" tIns="0" rIns="0" bIns="0" rtlCol="0" anchor="t">
            <a:spAutoFit/>
          </a:bodyPr>
          <a:lstStyle/>
          <a:p>
            <a:pPr marL="431802" lvl="1" indent="-215901" algn="r" rtl="1">
              <a:lnSpc>
                <a:spcPts val="3400"/>
              </a:lnSpc>
              <a:buFont typeface="Arial"/>
              <a:buChar char="•"/>
            </a:pPr>
            <a:r>
              <a:rPr lang="ar-EG" sz="2000">
                <a:solidFill>
                  <a:srgbClr val="0F4662"/>
                </a:solidFill>
                <a:latin typeface="Nazanin Light"/>
                <a:ea typeface="Nazanin Light"/>
                <a:cs typeface="Nazanin Light"/>
                <a:sym typeface="Nazanin Light"/>
                <a:rtl/>
              </a:rPr>
              <a:t>روغن های معدنی و </a:t>
            </a:r>
            <a:r>
              <a:rPr lang="en-US" sz="2000">
                <a:solidFill>
                  <a:srgbClr val="0F4662"/>
                </a:solidFill>
                <a:latin typeface="Nazanin Light"/>
                <a:ea typeface="Nazanin Light"/>
                <a:cs typeface="Nazanin Light"/>
                <a:sym typeface="Nazanin Light"/>
              </a:rPr>
              <a:t>PAO</a:t>
            </a:r>
            <a:r>
              <a:rPr lang="ar-EG" sz="2000">
                <a:solidFill>
                  <a:srgbClr val="0F4662"/>
                </a:solidFill>
                <a:latin typeface="Nazanin Light"/>
                <a:ea typeface="Nazanin Light"/>
                <a:cs typeface="Nazanin Light"/>
                <a:sym typeface="Nazanin Light"/>
                <a:rtl/>
              </a:rPr>
              <a:t>، خواص فشارپذیری و ضدسایش بالا</a:t>
            </a:r>
          </a:p>
        </p:txBody>
      </p:sp>
      <p:sp>
        <p:nvSpPr>
          <p:cNvPr id="10" name="TextBox 10"/>
          <p:cNvSpPr txBox="1"/>
          <p:nvPr/>
        </p:nvSpPr>
        <p:spPr>
          <a:xfrm>
            <a:off x="6731543" y="4367805"/>
            <a:ext cx="10527757" cy="596899"/>
          </a:xfrm>
          <a:prstGeom prst="rect">
            <a:avLst/>
          </a:prstGeom>
        </p:spPr>
        <p:txBody>
          <a:bodyPr lIns="0" tIns="0" rIns="0" bIns="0" rtlCol="0" anchor="t">
            <a:spAutoFit/>
          </a:bodyPr>
          <a:lstStyle/>
          <a:p>
            <a:pPr marL="431802" lvl="1" indent="-215901" algn="r" rtl="1">
              <a:lnSpc>
                <a:spcPts val="3400"/>
              </a:lnSpc>
              <a:buFont typeface="Arial"/>
              <a:buChar char="•"/>
            </a:pPr>
            <a:r>
              <a:rPr lang="ar-EG" sz="2000">
                <a:solidFill>
                  <a:srgbClr val="0F4662"/>
                </a:solidFill>
                <a:latin typeface="Nazanin Light"/>
                <a:ea typeface="Nazanin Light"/>
                <a:cs typeface="Nazanin Light"/>
                <a:sym typeface="Nazanin Light"/>
                <a:rtl/>
              </a:rPr>
              <a:t>روغن های معدنی و </a:t>
            </a:r>
            <a:r>
              <a:rPr lang="en-US" sz="2000">
                <a:solidFill>
                  <a:srgbClr val="0F4662"/>
                </a:solidFill>
                <a:latin typeface="Nazanin Light"/>
                <a:ea typeface="Nazanin Light"/>
                <a:cs typeface="Nazanin Light"/>
                <a:sym typeface="Nazanin Light"/>
              </a:rPr>
              <a:t>PAO</a:t>
            </a:r>
            <a:r>
              <a:rPr lang="ar-EG" sz="2000">
                <a:solidFill>
                  <a:srgbClr val="0F4662"/>
                </a:solidFill>
                <a:latin typeface="Nazanin Light"/>
                <a:ea typeface="Nazanin Light"/>
                <a:cs typeface="Nazanin Light"/>
                <a:sym typeface="Nazanin Light"/>
                <a:rtl/>
              </a:rPr>
              <a:t>، با قابلیت جداسازی سریع آب و کف کنندگی کم.</a:t>
            </a:r>
          </a:p>
        </p:txBody>
      </p:sp>
      <p:sp>
        <p:nvSpPr>
          <p:cNvPr id="11" name="TextBox 11"/>
          <p:cNvSpPr txBox="1"/>
          <p:nvPr/>
        </p:nvSpPr>
        <p:spPr>
          <a:xfrm>
            <a:off x="6731543" y="5398409"/>
            <a:ext cx="10527757" cy="596899"/>
          </a:xfrm>
          <a:prstGeom prst="rect">
            <a:avLst/>
          </a:prstGeom>
        </p:spPr>
        <p:txBody>
          <a:bodyPr lIns="0" tIns="0" rIns="0" bIns="0" rtlCol="0" anchor="t">
            <a:spAutoFit/>
          </a:bodyPr>
          <a:lstStyle/>
          <a:p>
            <a:pPr marL="431802" lvl="1" indent="-215901" algn="r" rtl="1">
              <a:lnSpc>
                <a:spcPts val="3400"/>
              </a:lnSpc>
              <a:buFont typeface="Arial"/>
              <a:buChar char="•"/>
            </a:pPr>
            <a:r>
              <a:rPr lang="ar-EG" sz="2000">
                <a:solidFill>
                  <a:srgbClr val="0F4662"/>
                </a:solidFill>
                <a:latin typeface="Nazanin Light"/>
                <a:ea typeface="Nazanin Light"/>
                <a:cs typeface="Nazanin Light"/>
                <a:sym typeface="Nazanin Light"/>
                <a:rtl/>
              </a:rPr>
              <a:t>روغن های معدنی و </a:t>
            </a:r>
            <a:r>
              <a:rPr lang="en-US" sz="2000">
                <a:solidFill>
                  <a:srgbClr val="0F4662"/>
                </a:solidFill>
                <a:latin typeface="Nazanin Light"/>
                <a:ea typeface="Nazanin Light"/>
                <a:cs typeface="Nazanin Light"/>
                <a:sym typeface="Nazanin Light"/>
              </a:rPr>
              <a:t>PAO</a:t>
            </a:r>
            <a:r>
              <a:rPr lang="ar-EG" sz="2000">
                <a:solidFill>
                  <a:srgbClr val="0F4662"/>
                </a:solidFill>
                <a:latin typeface="Nazanin Light"/>
                <a:ea typeface="Nazanin Light"/>
                <a:cs typeface="Nazanin Light"/>
                <a:sym typeface="Nazanin Light"/>
                <a:rtl/>
              </a:rPr>
              <a:t>، پایداری اکسیداسیون و ویسکوزیته بالا </a:t>
            </a:r>
          </a:p>
        </p:txBody>
      </p:sp>
      <p:sp>
        <p:nvSpPr>
          <p:cNvPr id="12" name="TextBox 12"/>
          <p:cNvSpPr txBox="1"/>
          <p:nvPr/>
        </p:nvSpPr>
        <p:spPr>
          <a:xfrm>
            <a:off x="6731543" y="6429014"/>
            <a:ext cx="10527757" cy="596899"/>
          </a:xfrm>
          <a:prstGeom prst="rect">
            <a:avLst/>
          </a:prstGeom>
        </p:spPr>
        <p:txBody>
          <a:bodyPr lIns="0" tIns="0" rIns="0" bIns="0" rtlCol="0" anchor="t">
            <a:spAutoFit/>
          </a:bodyPr>
          <a:lstStyle/>
          <a:p>
            <a:pPr marL="431802" lvl="1" indent="-215901" algn="r" rtl="1">
              <a:lnSpc>
                <a:spcPts val="3400"/>
              </a:lnSpc>
              <a:buFont typeface="Arial"/>
              <a:buChar char="•"/>
            </a:pPr>
            <a:r>
              <a:rPr lang="ar-EG" sz="2000">
                <a:solidFill>
                  <a:srgbClr val="0F4662"/>
                </a:solidFill>
                <a:latin typeface="Nazanin Light"/>
                <a:ea typeface="Nazanin Light"/>
                <a:cs typeface="Nazanin Light"/>
                <a:sym typeface="Nazanin Light"/>
                <a:rtl/>
              </a:rPr>
              <a:t>روغن‌های معدنی نفتنیکی یا روغن‌های سنتزی حلقه‌ای، پایداری حرارتی و اکسیداسیونی بالا</a:t>
            </a:r>
          </a:p>
        </p:txBody>
      </p:sp>
      <p:sp>
        <p:nvSpPr>
          <p:cNvPr id="13" name="TextBox 13"/>
          <p:cNvSpPr txBox="1"/>
          <p:nvPr/>
        </p:nvSpPr>
        <p:spPr>
          <a:xfrm>
            <a:off x="8571612" y="7459618"/>
            <a:ext cx="8687688" cy="1025524"/>
          </a:xfrm>
          <a:prstGeom prst="rect">
            <a:avLst/>
          </a:prstGeom>
        </p:spPr>
        <p:txBody>
          <a:bodyPr lIns="0" tIns="0" rIns="0" bIns="0" rtlCol="0" anchor="t">
            <a:spAutoFit/>
          </a:bodyPr>
          <a:lstStyle/>
          <a:p>
            <a:pPr marL="431802" lvl="1" indent="-215901" algn="r" rtl="1">
              <a:lnSpc>
                <a:spcPts val="3400"/>
              </a:lnSpc>
              <a:buFont typeface="Arial"/>
              <a:buChar char="•"/>
            </a:pPr>
            <a:r>
              <a:rPr lang="ar-EG" sz="2000">
                <a:solidFill>
                  <a:srgbClr val="0F4662"/>
                </a:solidFill>
                <a:latin typeface="Nazanin Light"/>
                <a:ea typeface="Nazanin Light"/>
                <a:cs typeface="Nazanin Light"/>
                <a:sym typeface="Nazanin Light"/>
                <a:rtl/>
              </a:rPr>
              <a:t>فاز روغنی آن اغلب از روغن‌های معدنی و فاز صابونی آن‌ها از مواد مختلفی مانند </a:t>
            </a:r>
            <a:r>
              <a:rPr lang="en-US" sz="2000">
                <a:solidFill>
                  <a:srgbClr val="0F4662"/>
                </a:solidFill>
                <a:latin typeface="Nazanin Light"/>
                <a:ea typeface="Nazanin Light"/>
                <a:cs typeface="Nazanin Light"/>
                <a:sym typeface="Nazanin Light"/>
              </a:rPr>
              <a:t>Li، Ca</a:t>
            </a:r>
            <a:r>
              <a:rPr lang="ar-EG" sz="2000">
                <a:solidFill>
                  <a:srgbClr val="0F4662"/>
                </a:solidFill>
                <a:latin typeface="Nazanin Light"/>
                <a:ea typeface="Nazanin Light"/>
                <a:cs typeface="Nazanin Light"/>
                <a:sym typeface="Nazanin Light"/>
                <a:rtl/>
              </a:rPr>
              <a:t> یا کمپلکس آنها</a:t>
            </a:r>
          </a:p>
        </p:txBody>
      </p:sp>
      <p:sp>
        <p:nvSpPr>
          <p:cNvPr id="14" name="TextBox 14"/>
          <p:cNvSpPr txBox="1"/>
          <p:nvPr/>
        </p:nvSpPr>
        <p:spPr>
          <a:xfrm>
            <a:off x="6731543" y="1648118"/>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روغن کمپرسور</a:t>
            </a:r>
          </a:p>
        </p:txBody>
      </p:sp>
      <p:sp>
        <p:nvSpPr>
          <p:cNvPr id="15" name="TextBox 15"/>
          <p:cNvSpPr txBox="1"/>
          <p:nvPr/>
        </p:nvSpPr>
        <p:spPr>
          <a:xfrm>
            <a:off x="6731543" y="2722520"/>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روغن گیربکس</a:t>
            </a:r>
          </a:p>
        </p:txBody>
      </p:sp>
      <p:sp>
        <p:nvSpPr>
          <p:cNvPr id="16" name="TextBox 16"/>
          <p:cNvSpPr txBox="1"/>
          <p:nvPr/>
        </p:nvSpPr>
        <p:spPr>
          <a:xfrm>
            <a:off x="6731543" y="3753125"/>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روغن توربین</a:t>
            </a:r>
          </a:p>
        </p:txBody>
      </p:sp>
      <p:sp>
        <p:nvSpPr>
          <p:cNvPr id="17" name="TextBox 17"/>
          <p:cNvSpPr txBox="1"/>
          <p:nvPr/>
        </p:nvSpPr>
        <p:spPr>
          <a:xfrm>
            <a:off x="6731543" y="4783729"/>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روغن هیدرولیک</a:t>
            </a:r>
          </a:p>
        </p:txBody>
      </p:sp>
      <p:sp>
        <p:nvSpPr>
          <p:cNvPr id="18" name="TextBox 18"/>
          <p:cNvSpPr txBox="1"/>
          <p:nvPr/>
        </p:nvSpPr>
        <p:spPr>
          <a:xfrm>
            <a:off x="6731543" y="5814334"/>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روغن حرارتی</a:t>
            </a:r>
          </a:p>
        </p:txBody>
      </p:sp>
      <p:sp>
        <p:nvSpPr>
          <p:cNvPr id="19" name="TextBox 19"/>
          <p:cNvSpPr txBox="1"/>
          <p:nvPr/>
        </p:nvSpPr>
        <p:spPr>
          <a:xfrm>
            <a:off x="6731543" y="6844938"/>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گریس ها</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852675"/>
            <a:ext cx="16234916" cy="1919723"/>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آنالیز ذرات سایش </a:t>
            </a:r>
            <a:r>
              <a:rPr lang="en-US" sz="4300" b="1" dirty="0">
                <a:solidFill>
                  <a:srgbClr val="0F4662"/>
                </a:solidFill>
                <a:latin typeface="Nazanin Bold"/>
                <a:ea typeface="Nazanin Bold"/>
                <a:cs typeface="Nazanin Bold"/>
                <a:sym typeface="Nazanin Bold"/>
              </a:rPr>
              <a:t>ASTM D8184 (PQ)</a:t>
            </a:r>
          </a:p>
          <a:p>
            <a:pPr marL="0" lvl="0" indent="0" algn="ctr" rtl="1">
              <a:lnSpc>
                <a:spcPts val="6020"/>
              </a:lnSpc>
              <a:spcBef>
                <a:spcPct val="0"/>
              </a:spcBef>
            </a:pPr>
            <a:endParaRPr lang="en-US" sz="4300" b="1" dirty="0">
              <a:solidFill>
                <a:srgbClr val="0F4662"/>
              </a:solidFill>
              <a:latin typeface="Nazanin Bold"/>
              <a:ea typeface="Nazanin Bold"/>
              <a:cs typeface="Nazanin Bold"/>
              <a:sym typeface="Nazanin Bold"/>
            </a:endParaRPr>
          </a:p>
        </p:txBody>
      </p:sp>
      <p:sp>
        <p:nvSpPr>
          <p:cNvPr id="4" name="TextBox 4"/>
          <p:cNvSpPr txBox="1"/>
          <p:nvPr/>
        </p:nvSpPr>
        <p:spPr>
          <a:xfrm>
            <a:off x="1382027" y="2057744"/>
            <a:ext cx="15215210" cy="3499882"/>
          </a:xfrm>
          <a:prstGeom prst="rect">
            <a:avLst/>
          </a:prstGeom>
        </p:spPr>
        <p:txBody>
          <a:bodyPr lIns="0" tIns="0" rIns="0" bIns="0" rtlCol="0" anchor="t">
            <a:spAutoFit/>
          </a:bodyPr>
          <a:lstStyle/>
          <a:p>
            <a:pPr algn="r" rtl="1">
              <a:lnSpc>
                <a:spcPts val="5459"/>
              </a:lnSpc>
            </a:pPr>
            <a:r>
              <a:rPr lang="ar-EG" sz="3899" b="1">
                <a:solidFill>
                  <a:srgbClr val="0F4662"/>
                </a:solidFill>
                <a:latin typeface="Nazanin Bold"/>
                <a:ea typeface="Nazanin Bold"/>
                <a:cs typeface="Nazanin Bold"/>
                <a:sym typeface="Nazanin Bold"/>
                <a:rtl/>
              </a:rPr>
              <a:t>مواد و تجهیزات</a:t>
            </a:r>
          </a:p>
          <a:p>
            <a:pPr algn="r" rtl="1">
              <a:lnSpc>
                <a:spcPts val="5459"/>
              </a:lnSpc>
            </a:pPr>
            <a:endParaRPr lang="ar-EG" sz="3899" b="1">
              <a:solidFill>
                <a:srgbClr val="0F4662"/>
              </a:solidFill>
              <a:latin typeface="Nazanin Bold"/>
              <a:ea typeface="Nazanin Bold"/>
              <a:cs typeface="Nazanin Bold"/>
              <a:sym typeface="Nazanin Bold"/>
              <a:rtl/>
            </a:endParaRPr>
          </a:p>
          <a:p>
            <a:pPr marL="539749" lvl="1" indent="-269875" algn="r" rtl="1">
              <a:lnSpc>
                <a:spcPts val="3499"/>
              </a:lnSpc>
              <a:buFont typeface="Arial"/>
              <a:buChar char="•"/>
            </a:pPr>
            <a:r>
              <a:rPr lang="ar-EG" sz="2499" b="1">
                <a:solidFill>
                  <a:srgbClr val="0F4662"/>
                </a:solidFill>
                <a:latin typeface="Nazanin Bold"/>
                <a:ea typeface="Nazanin Bold"/>
                <a:cs typeface="Nazanin Bold"/>
                <a:sym typeface="Nazanin Bold"/>
                <a:rtl/>
              </a:rPr>
              <a:t>دستگاه (</a:t>
            </a:r>
            <a:r>
              <a:rPr lang="en-US" sz="2499" b="1">
                <a:solidFill>
                  <a:srgbClr val="0F4662"/>
                </a:solidFill>
                <a:latin typeface="Nazanin Bold"/>
                <a:ea typeface="Nazanin Bold"/>
                <a:cs typeface="Nazanin Bold"/>
                <a:sym typeface="Nazanin Bold"/>
              </a:rPr>
              <a:t>PQ</a:t>
            </a:r>
            <a:r>
              <a:rPr lang="ar-EG" sz="2499" b="1">
                <a:solidFill>
                  <a:srgbClr val="0F4662"/>
                </a:solidFill>
                <a:latin typeface="Nazanin Bold"/>
                <a:ea typeface="Nazanin Bold"/>
                <a:cs typeface="Nazanin Bold"/>
                <a:sym typeface="Nazanin Bold"/>
                <a:rtl/>
              </a:rPr>
              <a:t>) : </a:t>
            </a:r>
            <a:r>
              <a:rPr lang="ar-EG" sz="2499">
                <a:solidFill>
                  <a:srgbClr val="0F4662"/>
                </a:solidFill>
                <a:latin typeface="Nazanin Light"/>
                <a:ea typeface="Nazanin Light"/>
                <a:cs typeface="Nazanin Light"/>
                <a:sym typeface="Nazanin Light"/>
                <a:rtl/>
              </a:rPr>
              <a:t>یک ابزار مغناطیس‌سنج که برای اندازه‌گیری میزان مواد فرومغناطیسی در نمونه سیال طراحی شده است. این دستگاه از یک سیم‌پیچ تحریک برای تولید میدان مغناطیسی </a:t>
            </a:r>
            <a:r>
              <a:rPr lang="en-US" sz="2499">
                <a:solidFill>
                  <a:srgbClr val="0F4662"/>
                </a:solidFill>
                <a:latin typeface="Nazanin Light"/>
                <a:ea typeface="Nazanin Light"/>
                <a:cs typeface="Nazanin Light"/>
                <a:sym typeface="Nazanin Light"/>
              </a:rPr>
              <a:t>AC</a:t>
            </a:r>
            <a:r>
              <a:rPr lang="ar-EG" sz="2499">
                <a:solidFill>
                  <a:srgbClr val="0F4662"/>
                </a:solidFill>
                <a:latin typeface="Nazanin Light"/>
                <a:ea typeface="Nazanin Light"/>
                <a:cs typeface="Nazanin Light"/>
                <a:sym typeface="Nazanin Light"/>
                <a:rtl/>
              </a:rPr>
              <a:t> و دو سیم‌پیچ حسگر برای تشخیص اعوجاج میدان ناشی از ذرات استفاده می‌کند.</a:t>
            </a:r>
          </a:p>
          <a:p>
            <a:pPr marL="539749" lvl="1" indent="-269875" algn="r" rtl="1">
              <a:lnSpc>
                <a:spcPts val="3499"/>
              </a:lnSpc>
              <a:buFont typeface="Arial"/>
              <a:buChar char="•"/>
            </a:pPr>
            <a:r>
              <a:rPr lang="ar-EG" sz="2499" b="1">
                <a:solidFill>
                  <a:srgbClr val="0F4662"/>
                </a:solidFill>
                <a:latin typeface="Nazanin Bold"/>
                <a:ea typeface="Nazanin Bold"/>
                <a:cs typeface="Nazanin Bold"/>
                <a:sym typeface="Nazanin Bold"/>
                <a:rtl/>
              </a:rPr>
              <a:t>ظروف نمونه: </a:t>
            </a:r>
            <a:r>
              <a:rPr lang="ar-EG" sz="2499">
                <a:solidFill>
                  <a:srgbClr val="0F4662"/>
                </a:solidFill>
                <a:latin typeface="Nazanin Light"/>
                <a:ea typeface="Nazanin Light"/>
                <a:cs typeface="Nazanin Light"/>
                <a:sym typeface="Nazanin Light"/>
                <a:rtl/>
              </a:rPr>
              <a:t>بطری‌های </a:t>
            </a:r>
            <a:r>
              <a:rPr lang="en-US" sz="2499">
                <a:solidFill>
                  <a:srgbClr val="0F4662"/>
                </a:solidFill>
                <a:latin typeface="Nazanin Light"/>
                <a:ea typeface="Nazanin Light"/>
                <a:cs typeface="Nazanin Light"/>
                <a:sym typeface="Nazanin Light"/>
              </a:rPr>
              <a:t>100</a:t>
            </a:r>
            <a:r>
              <a:rPr lang="ar-EG" sz="2499">
                <a:solidFill>
                  <a:srgbClr val="0F4662"/>
                </a:solidFill>
                <a:latin typeface="Nazanin Light"/>
                <a:ea typeface="Nazanin Light"/>
                <a:cs typeface="Nazanin Light"/>
                <a:sym typeface="Nazanin Light"/>
                <a:rtl/>
              </a:rPr>
              <a:t> میلی‌لیتری برای نمونه‌های روغن و ظروف </a:t>
            </a:r>
            <a:r>
              <a:rPr lang="en-US" sz="2499">
                <a:solidFill>
                  <a:srgbClr val="0F4662"/>
                </a:solidFill>
                <a:latin typeface="Nazanin Light"/>
                <a:ea typeface="Nazanin Light"/>
                <a:cs typeface="Nazanin Light"/>
                <a:sym typeface="Nazanin Light"/>
              </a:rPr>
              <a:t>5</a:t>
            </a:r>
            <a:r>
              <a:rPr lang="ar-EG" sz="2499">
                <a:solidFill>
                  <a:srgbClr val="0F4662"/>
                </a:solidFill>
                <a:latin typeface="Nazanin Light"/>
                <a:ea typeface="Nazanin Light"/>
                <a:cs typeface="Nazanin Light"/>
                <a:sym typeface="Nazanin Light"/>
                <a:rtl/>
              </a:rPr>
              <a:t> میلی‌لیتری برای نمونه‌های گریس.</a:t>
            </a:r>
          </a:p>
          <a:p>
            <a:pPr marL="539749" lvl="1" indent="-269875" algn="r" rtl="1">
              <a:lnSpc>
                <a:spcPts val="3499"/>
              </a:lnSpc>
              <a:spcBef>
                <a:spcPct val="0"/>
              </a:spcBef>
              <a:buFont typeface="Arial"/>
              <a:buChar char="•"/>
            </a:pPr>
            <a:r>
              <a:rPr lang="ar-EG" sz="2499" b="1">
                <a:solidFill>
                  <a:srgbClr val="0F4662"/>
                </a:solidFill>
                <a:latin typeface="Nazanin Bold"/>
                <a:ea typeface="Nazanin Bold"/>
                <a:cs typeface="Nazanin Bold"/>
                <a:sym typeface="Nazanin Bold"/>
                <a:rtl/>
              </a:rPr>
              <a:t>استانداردهای مرجع:</a:t>
            </a:r>
            <a:r>
              <a:rPr lang="ar-EG" sz="2499">
                <a:solidFill>
                  <a:srgbClr val="0F4662"/>
                </a:solidFill>
                <a:latin typeface="Nazanin Light"/>
                <a:ea typeface="Nazanin Light"/>
                <a:cs typeface="Nazanin Light"/>
                <a:sym typeface="Nazanin Light"/>
                <a:rtl/>
              </a:rPr>
              <a:t> برای کالیبراسیون و بررسی عملکرد بلندمدت دستگاه استفاده می‌شوند.</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789713"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1181100"/>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486548" y="2998655"/>
            <a:ext cx="12772752" cy="4260115"/>
          </a:xfrm>
          <a:prstGeom prst="rect">
            <a:avLst/>
          </a:prstGeom>
        </p:spPr>
        <p:txBody>
          <a:bodyPr lIns="0" tIns="0" rIns="0" bIns="0" rtlCol="0" anchor="t">
            <a:spAutoFit/>
          </a:bodyPr>
          <a:lstStyle/>
          <a:p>
            <a:pPr algn="r" rtl="1">
              <a:lnSpc>
                <a:spcPts val="3569"/>
              </a:lnSpc>
            </a:pPr>
            <a:r>
              <a:rPr lang="ar-EG" sz="2550" b="1">
                <a:solidFill>
                  <a:srgbClr val="000000"/>
                </a:solidFill>
                <a:latin typeface="Nazanin Bold"/>
                <a:ea typeface="Nazanin Bold"/>
                <a:cs typeface="Nazanin Bold"/>
                <a:sym typeface="Nazanin Bold"/>
                <a:rtl/>
              </a:rPr>
              <a:t>نمونه‌گیری: </a:t>
            </a:r>
            <a:r>
              <a:rPr lang="ar-EG" sz="2550">
                <a:solidFill>
                  <a:srgbClr val="000000"/>
                </a:solidFill>
                <a:latin typeface="Nazanin Light"/>
                <a:ea typeface="Nazanin Light"/>
                <a:cs typeface="Nazanin Light"/>
                <a:sym typeface="Nazanin Light"/>
                <a:rtl/>
              </a:rPr>
              <a:t>نمونه‌ها باید طبق استانداردهای </a:t>
            </a:r>
            <a:r>
              <a:rPr lang="en-US" sz="2550">
                <a:solidFill>
                  <a:srgbClr val="000000"/>
                </a:solidFill>
                <a:latin typeface="Nazanin Light"/>
                <a:ea typeface="Nazanin Light"/>
                <a:cs typeface="Nazanin Light"/>
                <a:sym typeface="Nazanin Light"/>
              </a:rPr>
              <a:t>ASTM D4057</a:t>
            </a:r>
            <a:r>
              <a:rPr lang="ar-EG" sz="2550">
                <a:solidFill>
                  <a:srgbClr val="000000"/>
                </a:solidFill>
                <a:latin typeface="Nazanin Light"/>
                <a:ea typeface="Nazanin Light"/>
                <a:cs typeface="Nazanin Light"/>
                <a:sym typeface="Nazanin Light"/>
                <a:rtl/>
              </a:rPr>
              <a:t> یا </a:t>
            </a:r>
            <a:r>
              <a:rPr lang="en-US" sz="2550">
                <a:solidFill>
                  <a:srgbClr val="000000"/>
                </a:solidFill>
                <a:latin typeface="Nazanin Light"/>
                <a:ea typeface="Nazanin Light"/>
                <a:cs typeface="Nazanin Light"/>
                <a:sym typeface="Nazanin Light"/>
              </a:rPr>
              <a:t>D4177</a:t>
            </a:r>
            <a:r>
              <a:rPr lang="ar-EG" sz="2550">
                <a:solidFill>
                  <a:srgbClr val="000000"/>
                </a:solidFill>
                <a:latin typeface="Nazanin Light"/>
                <a:ea typeface="Nazanin Light"/>
                <a:cs typeface="Nazanin Light"/>
                <a:sym typeface="Nazanin Light"/>
                <a:rtl/>
              </a:rPr>
              <a:t> جمع‌آوری شوند و در ظروف مناسب ریخته شوند.</a:t>
            </a:r>
          </a:p>
          <a:p>
            <a:pPr algn="r" rtl="1">
              <a:lnSpc>
                <a:spcPts val="3569"/>
              </a:lnSpc>
            </a:pPr>
            <a:r>
              <a:rPr lang="ar-EG" sz="2550">
                <a:solidFill>
                  <a:srgbClr val="000000"/>
                </a:solidFill>
                <a:latin typeface="Nazanin Light"/>
                <a:ea typeface="Nazanin Light"/>
                <a:cs typeface="Nazanin Light"/>
                <a:sym typeface="Nazanin Light"/>
                <a:rtl/>
              </a:rPr>
              <a:t>برای نمونه‌های روغن، حداقل عمق  </a:t>
            </a:r>
            <a:r>
              <a:rPr lang="en-US" sz="2550">
                <a:solidFill>
                  <a:srgbClr val="000000"/>
                </a:solidFill>
                <a:latin typeface="Nazanin Light"/>
                <a:ea typeface="Nazanin Light"/>
                <a:cs typeface="Nazanin Light"/>
                <a:sym typeface="Nazanin Light"/>
              </a:rPr>
              <a:t>40</a:t>
            </a:r>
            <a:r>
              <a:rPr lang="ar-EG" sz="2550">
                <a:solidFill>
                  <a:srgbClr val="000000"/>
                </a:solidFill>
                <a:latin typeface="Nazanin Light"/>
                <a:ea typeface="Nazanin Light"/>
                <a:cs typeface="Nazanin Light"/>
                <a:sym typeface="Nazanin Light"/>
                <a:rtl/>
              </a:rPr>
              <a:t>میلی‌متر در یک بطری </a:t>
            </a:r>
            <a:r>
              <a:rPr lang="en-US" sz="2550">
                <a:solidFill>
                  <a:srgbClr val="000000"/>
                </a:solidFill>
                <a:latin typeface="Nazanin Light"/>
                <a:ea typeface="Nazanin Light"/>
                <a:cs typeface="Nazanin Light"/>
                <a:sym typeface="Nazanin Light"/>
              </a:rPr>
              <a:t>100</a:t>
            </a:r>
            <a:r>
              <a:rPr lang="ar-EG" sz="2550">
                <a:solidFill>
                  <a:srgbClr val="000000"/>
                </a:solidFill>
                <a:latin typeface="Nazanin Light"/>
                <a:ea typeface="Nazanin Light"/>
                <a:cs typeface="Nazanin Light"/>
                <a:sym typeface="Nazanin Light"/>
                <a:rtl/>
              </a:rPr>
              <a:t> میلی‌لیتری توصیه می‌شود.</a:t>
            </a:r>
          </a:p>
          <a:p>
            <a:pPr algn="r" rtl="1">
              <a:lnSpc>
                <a:spcPts val="3569"/>
              </a:lnSpc>
            </a:pPr>
            <a:r>
              <a:rPr lang="ar-EG" sz="2550">
                <a:solidFill>
                  <a:srgbClr val="000000"/>
                </a:solidFill>
                <a:latin typeface="Nazanin Light"/>
                <a:ea typeface="Nazanin Light"/>
                <a:cs typeface="Nazanin Light"/>
                <a:sym typeface="Nazanin Light"/>
                <a:rtl/>
              </a:rPr>
              <a:t>برای نمونه‌های گریس یا روغن در ظروف </a:t>
            </a:r>
            <a:r>
              <a:rPr lang="en-US" sz="2550">
                <a:solidFill>
                  <a:srgbClr val="000000"/>
                </a:solidFill>
                <a:latin typeface="Nazanin Light"/>
                <a:ea typeface="Nazanin Light"/>
                <a:cs typeface="Nazanin Light"/>
                <a:sym typeface="Nazanin Light"/>
              </a:rPr>
              <a:t>5</a:t>
            </a:r>
            <a:r>
              <a:rPr lang="ar-EG" sz="2550">
                <a:solidFill>
                  <a:srgbClr val="000000"/>
                </a:solidFill>
                <a:latin typeface="Nazanin Light"/>
                <a:ea typeface="Nazanin Light"/>
                <a:cs typeface="Nazanin Light"/>
                <a:sym typeface="Nazanin Light"/>
                <a:rtl/>
              </a:rPr>
              <a:t> میلی‌لیتری، ظرف باید کاملاً پر شود.</a:t>
            </a:r>
          </a:p>
          <a:p>
            <a:pPr algn="r" rtl="1">
              <a:lnSpc>
                <a:spcPts val="3569"/>
              </a:lnSpc>
            </a:pPr>
            <a:r>
              <a:rPr lang="ar-EG" sz="2550" b="1">
                <a:solidFill>
                  <a:srgbClr val="000000"/>
                </a:solidFill>
                <a:latin typeface="Nazanin Bold"/>
                <a:ea typeface="Nazanin Bold"/>
                <a:cs typeface="Nazanin Bold"/>
                <a:sym typeface="Nazanin Bold"/>
                <a:rtl/>
              </a:rPr>
              <a:t>آماده‌سازی دستگاه:</a:t>
            </a:r>
            <a:r>
              <a:rPr lang="ar-EG" sz="2550">
                <a:solidFill>
                  <a:srgbClr val="000000"/>
                </a:solidFill>
                <a:latin typeface="Nazanin Light"/>
                <a:ea typeface="Nazanin Light"/>
                <a:cs typeface="Nazanin Light"/>
                <a:sym typeface="Nazanin Light"/>
                <a:rtl/>
              </a:rPr>
              <a:t> دستگاه باید در محیطی پایدار و به دور از میدان‌های مغناطیسی مزاحم قرار گیرد. همچنین، باید حداقل </a:t>
            </a:r>
            <a:r>
              <a:rPr lang="en-US" sz="2550">
                <a:solidFill>
                  <a:srgbClr val="000000"/>
                </a:solidFill>
                <a:latin typeface="Nazanin Light"/>
                <a:ea typeface="Nazanin Light"/>
                <a:cs typeface="Nazanin Light"/>
                <a:sym typeface="Nazanin Light"/>
              </a:rPr>
              <a:t>2</a:t>
            </a:r>
            <a:r>
              <a:rPr lang="ar-EG" sz="2550">
                <a:solidFill>
                  <a:srgbClr val="000000"/>
                </a:solidFill>
                <a:latin typeface="Nazanin Light"/>
                <a:ea typeface="Nazanin Light"/>
                <a:cs typeface="Nazanin Light"/>
                <a:sym typeface="Nazanin Light"/>
                <a:rtl/>
              </a:rPr>
              <a:t> ساعت پس از روشن شدن، برای رسیدن به تعادل حرارتی صبر کنید.</a:t>
            </a:r>
          </a:p>
          <a:p>
            <a:pPr algn="r" rtl="1">
              <a:lnSpc>
                <a:spcPts val="3569"/>
              </a:lnSpc>
            </a:pPr>
            <a:r>
              <a:rPr lang="ar-EG" sz="2550" b="1">
                <a:solidFill>
                  <a:srgbClr val="000000"/>
                </a:solidFill>
                <a:latin typeface="Nazanin Bold"/>
                <a:ea typeface="Nazanin Bold"/>
                <a:cs typeface="Nazanin Bold"/>
                <a:sym typeface="Nazanin Bold"/>
                <a:rtl/>
              </a:rPr>
              <a:t>آماده‌سازی نمونه : </a:t>
            </a:r>
            <a:r>
              <a:rPr lang="ar-EG" sz="2550">
                <a:solidFill>
                  <a:srgbClr val="000000"/>
                </a:solidFill>
                <a:latin typeface="Nazanin Light"/>
                <a:ea typeface="Nazanin Light"/>
                <a:cs typeface="Nazanin Light"/>
                <a:sym typeface="Nazanin Light"/>
                <a:rtl/>
              </a:rPr>
              <a:t>نمونه‌های روغن باید به شدت تکان داده شوند تا ذرات به طور همگن در آن پراکنده شوند. این کار باید حداقل </a:t>
            </a:r>
            <a:r>
              <a:rPr lang="en-US" sz="2550">
                <a:solidFill>
                  <a:srgbClr val="000000"/>
                </a:solidFill>
                <a:latin typeface="Nazanin Light"/>
                <a:ea typeface="Nazanin Light"/>
                <a:cs typeface="Nazanin Light"/>
                <a:sym typeface="Nazanin Light"/>
              </a:rPr>
              <a:t>5</a:t>
            </a:r>
            <a:r>
              <a:rPr lang="ar-EG" sz="2550">
                <a:solidFill>
                  <a:srgbClr val="000000"/>
                </a:solidFill>
                <a:latin typeface="Nazanin Light"/>
                <a:ea typeface="Nazanin Light"/>
                <a:cs typeface="Nazanin Light"/>
                <a:sym typeface="Nazanin Light"/>
                <a:rtl/>
              </a:rPr>
              <a:t> دقیقه (و برای روغن‌های غلیظ، </a:t>
            </a:r>
            <a:r>
              <a:rPr lang="en-US" sz="2550">
                <a:solidFill>
                  <a:srgbClr val="000000"/>
                </a:solidFill>
                <a:latin typeface="Nazanin Light"/>
                <a:ea typeface="Nazanin Light"/>
                <a:cs typeface="Nazanin Light"/>
                <a:sym typeface="Nazanin Light"/>
              </a:rPr>
              <a:t>10</a:t>
            </a:r>
            <a:r>
              <a:rPr lang="ar-EG" sz="2550">
                <a:solidFill>
                  <a:srgbClr val="000000"/>
                </a:solidFill>
                <a:latin typeface="Nazanin Light"/>
                <a:ea typeface="Nazanin Light"/>
                <a:cs typeface="Nazanin Light"/>
                <a:sym typeface="Nazanin Light"/>
                <a:rtl/>
              </a:rPr>
              <a:t> دقیقه) انجام شود.</a:t>
            </a:r>
          </a:p>
          <a:p>
            <a:pPr algn="r" rtl="1">
              <a:lnSpc>
                <a:spcPts val="3569"/>
              </a:lnSpc>
            </a:pPr>
            <a:endParaRPr lang="ar-EG" sz="2550">
              <a:solidFill>
                <a:srgbClr val="000000"/>
              </a:solidFill>
              <a:latin typeface="Nazanin Light"/>
              <a:ea typeface="Nazanin Light"/>
              <a:cs typeface="Nazanin Light"/>
              <a:sym typeface="Nazanin Light"/>
              <a:rt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789713"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1190422"/>
            <a:ext cx="14675811" cy="1025922"/>
          </a:xfrm>
          <a:prstGeom prst="rect">
            <a:avLst/>
          </a:prstGeom>
        </p:spPr>
        <p:txBody>
          <a:bodyPr lIns="0" tIns="0" rIns="0" bIns="0" rtlCol="0" anchor="t">
            <a:spAutoFit/>
          </a:bodyPr>
          <a:lstStyle/>
          <a:p>
            <a:pPr algn="r" rtl="1">
              <a:lnSpc>
                <a:spcPts val="7980"/>
              </a:lnSpc>
            </a:pPr>
            <a:r>
              <a:rPr lang="ar-EG" sz="5700" b="1" dirty="0">
                <a:solidFill>
                  <a:srgbClr val="0F4662"/>
                </a:solidFill>
                <a:latin typeface="Nazanin Bold"/>
                <a:ea typeface="Nazanin Bold"/>
                <a:cs typeface="Nazanin Bold"/>
                <a:sym typeface="Nazanin Bold"/>
                <a:rtl/>
              </a:rPr>
              <a:t>آزمایش</a:t>
            </a:r>
          </a:p>
        </p:txBody>
      </p:sp>
      <p:sp>
        <p:nvSpPr>
          <p:cNvPr id="7" name="TextBox 7"/>
          <p:cNvSpPr txBox="1"/>
          <p:nvPr/>
        </p:nvSpPr>
        <p:spPr>
          <a:xfrm>
            <a:off x="2933700" y="4906144"/>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تفسیر نتایج</a:t>
            </a:r>
          </a:p>
        </p:txBody>
      </p:sp>
      <p:sp>
        <p:nvSpPr>
          <p:cNvPr id="8" name="TextBox 8"/>
          <p:cNvSpPr txBox="1"/>
          <p:nvPr/>
        </p:nvSpPr>
        <p:spPr>
          <a:xfrm>
            <a:off x="4486548" y="2939349"/>
            <a:ext cx="12772752" cy="1573708"/>
          </a:xfrm>
          <a:prstGeom prst="rect">
            <a:avLst/>
          </a:prstGeom>
        </p:spPr>
        <p:txBody>
          <a:bodyPr lIns="0" tIns="0" rIns="0" bIns="0" rtlCol="0" anchor="t">
            <a:spAutoFit/>
          </a:bodyPr>
          <a:lstStyle/>
          <a:p>
            <a:pPr algn="r" rtl="1">
              <a:lnSpc>
                <a:spcPts val="3569"/>
              </a:lnSpc>
            </a:pPr>
            <a:r>
              <a:rPr lang="ar-EG" sz="2550" dirty="0">
                <a:solidFill>
                  <a:srgbClr val="000000"/>
                </a:solidFill>
                <a:latin typeface="Nazanin Light"/>
                <a:ea typeface="Nazanin Light"/>
                <a:cs typeface="Nazanin Light"/>
                <a:sym typeface="Nazanin Light"/>
                <a:rtl/>
              </a:rPr>
              <a:t>نمونه را در دستگاه قرار داده و چرخه اندازه‌گیری را آغاز کنید. دستگاه به طور خودکار سه اندازه‌گیری انجام می‌دهد: صفر </a:t>
            </a:r>
            <a:r>
              <a:rPr lang="en-US" sz="2550" dirty="0">
                <a:solidFill>
                  <a:srgbClr val="000000"/>
                </a:solidFill>
                <a:latin typeface="Nazanin Light"/>
                <a:ea typeface="Nazanin Light"/>
                <a:cs typeface="Nazanin Light"/>
                <a:sym typeface="Nazanin Light"/>
              </a:rPr>
              <a:t>PQI</a:t>
            </a:r>
            <a:r>
              <a:rPr lang="ar-EG" sz="2550" dirty="0">
                <a:solidFill>
                  <a:srgbClr val="000000"/>
                </a:solidFill>
                <a:latin typeface="Nazanin Light"/>
                <a:ea typeface="Nazanin Light"/>
                <a:cs typeface="Nazanin Light"/>
                <a:sym typeface="Nazanin Light"/>
                <a:rtl/>
              </a:rPr>
              <a:t>، استاندارد مرجع داخلی و در نهایت نمونه آزمایش.</a:t>
            </a:r>
          </a:p>
          <a:p>
            <a:pPr algn="r" rtl="1">
              <a:lnSpc>
                <a:spcPts val="3569"/>
              </a:lnSpc>
            </a:pPr>
            <a:r>
              <a:rPr lang="ar-EG" sz="2550" dirty="0">
                <a:solidFill>
                  <a:srgbClr val="000000"/>
                </a:solidFill>
                <a:latin typeface="Nazanin Light"/>
                <a:ea typeface="Nazanin Light"/>
                <a:cs typeface="Nazanin Light"/>
                <a:sym typeface="Nazanin Light"/>
                <a:rtl/>
              </a:rPr>
              <a:t>برای نمونه‌های روغن، دو اندازه‌گیری تکراری انجام دهید و میانگین آن را به عنوان </a:t>
            </a:r>
            <a:r>
              <a:rPr lang="en-US" sz="2550" dirty="0">
                <a:solidFill>
                  <a:srgbClr val="000000"/>
                </a:solidFill>
                <a:latin typeface="Nazanin Light"/>
                <a:ea typeface="Nazanin Light"/>
                <a:cs typeface="Nazanin Light"/>
                <a:sym typeface="Nazanin Light"/>
              </a:rPr>
              <a:t>PQ Index</a:t>
            </a:r>
            <a:r>
              <a:rPr lang="ar-EG" sz="2550" dirty="0">
                <a:solidFill>
                  <a:srgbClr val="000000"/>
                </a:solidFill>
                <a:latin typeface="Nazanin Light"/>
                <a:ea typeface="Nazanin Light"/>
                <a:cs typeface="Nazanin Light"/>
                <a:sym typeface="Nazanin Light"/>
                <a:rtl/>
              </a:rPr>
              <a:t> ثبت کنید</a:t>
            </a:r>
          </a:p>
        </p:txBody>
      </p:sp>
      <p:sp>
        <p:nvSpPr>
          <p:cNvPr id="9" name="TextBox 9"/>
          <p:cNvSpPr txBox="1"/>
          <p:nvPr/>
        </p:nvSpPr>
        <p:spPr>
          <a:xfrm>
            <a:off x="4486548" y="6591300"/>
            <a:ext cx="12772752" cy="1125974"/>
          </a:xfrm>
          <a:prstGeom prst="rect">
            <a:avLst/>
          </a:prstGeom>
        </p:spPr>
        <p:txBody>
          <a:bodyPr lIns="0" tIns="0" rIns="0" bIns="0" rtlCol="0" anchor="t">
            <a:spAutoFit/>
          </a:bodyPr>
          <a:lstStyle/>
          <a:p>
            <a:pPr algn="r" rtl="1">
              <a:lnSpc>
                <a:spcPts val="3569"/>
              </a:lnSpc>
            </a:pPr>
            <a:r>
              <a:rPr lang="en-US" sz="2550" dirty="0">
                <a:solidFill>
                  <a:srgbClr val="000000"/>
                </a:solidFill>
                <a:latin typeface="Nazanin Light"/>
                <a:ea typeface="Nazanin Light"/>
                <a:cs typeface="Nazanin Light"/>
                <a:sym typeface="Nazanin Light"/>
              </a:rPr>
              <a:t>PQ Index</a:t>
            </a:r>
            <a:r>
              <a:rPr lang="ar-EG" sz="2550" dirty="0">
                <a:solidFill>
                  <a:srgbClr val="000000"/>
                </a:solidFill>
                <a:latin typeface="Nazanin Light"/>
                <a:ea typeface="Nazanin Light"/>
                <a:cs typeface="Nazanin Light"/>
                <a:sym typeface="Nazanin Light"/>
                <a:rtl/>
              </a:rPr>
              <a:t> یک عدد بدون بعد است که با میزان ذرات فرومغناطیسی تناسب دارد. نتایج باید با داده‌های تاریخی و سابقه تجهیزات مقایسه شوند تا روند فرسایش مشخص گردد.</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839700"/>
            <a:ext cx="16234916" cy="769441"/>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پتانسیل وارنیش </a:t>
            </a:r>
            <a:r>
              <a:rPr lang="en-US" sz="4300" b="1" dirty="0">
                <a:solidFill>
                  <a:srgbClr val="0F4662"/>
                </a:solidFill>
                <a:latin typeface="Nazanin Bold"/>
                <a:ea typeface="Nazanin Bold"/>
                <a:cs typeface="Nazanin Bold"/>
                <a:sym typeface="Nazanin Bold"/>
              </a:rPr>
              <a:t>ASTM D7843 (MPC)</a:t>
            </a:r>
          </a:p>
        </p:txBody>
      </p:sp>
      <p:sp>
        <p:nvSpPr>
          <p:cNvPr id="4" name="TextBox 4"/>
          <p:cNvSpPr txBox="1"/>
          <p:nvPr/>
        </p:nvSpPr>
        <p:spPr>
          <a:xfrm>
            <a:off x="1332629" y="2592923"/>
            <a:ext cx="15264608" cy="3995966"/>
          </a:xfrm>
          <a:prstGeom prst="rect">
            <a:avLst/>
          </a:prstGeom>
        </p:spPr>
        <p:txBody>
          <a:bodyPr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p>
          <a:p>
            <a:pPr algn="r" rtl="1">
              <a:lnSpc>
                <a:spcPts val="5459"/>
              </a:lnSpc>
            </a:pPr>
            <a:endParaRPr lang="ar-EG" sz="3899" b="1" dirty="0">
              <a:solidFill>
                <a:srgbClr val="0F4662"/>
              </a:solidFill>
              <a:latin typeface="Nazanin Bold"/>
              <a:ea typeface="Nazanin Bold"/>
              <a:cs typeface="Nazanin Bold"/>
              <a:sym typeface="Nazanin Bold"/>
              <a:rtl/>
            </a:endParaRPr>
          </a:p>
          <a:p>
            <a:pPr marL="285750" indent="-285750" algn="r" rtl="1">
              <a:buFont typeface="Arial" panose="020B0604020202020204" pitchFamily="34" charset="0"/>
              <a:buChar char="•"/>
            </a:pPr>
            <a:r>
              <a:rPr lang="ar-SA" sz="2800" b="1" dirty="0">
                <a:solidFill>
                  <a:srgbClr val="002060"/>
                </a:solidFill>
              </a:rPr>
              <a:t>فیلتر غشایی</a:t>
            </a:r>
            <a:r>
              <a:rPr lang="ar-SA" sz="2800" dirty="0">
                <a:solidFill>
                  <a:srgbClr val="002060"/>
                </a:solidFill>
              </a:rPr>
              <a:t>: فیلتر نیترو سلولز </a:t>
            </a:r>
            <a:r>
              <a:rPr lang="en-US" sz="2800" dirty="0">
                <a:solidFill>
                  <a:srgbClr val="002060"/>
                </a:solidFill>
              </a:rPr>
              <a:t>47</a:t>
            </a:r>
            <a:r>
              <a:rPr lang="ar-SA" sz="2800" dirty="0">
                <a:solidFill>
                  <a:srgbClr val="002060"/>
                </a:solidFill>
              </a:rPr>
              <a:t> میلی‌متری با اندازه منافذ </a:t>
            </a:r>
            <a:r>
              <a:rPr lang="en-US" sz="2800" dirty="0">
                <a:solidFill>
                  <a:srgbClr val="002060"/>
                </a:solidFill>
              </a:rPr>
              <a:t>0.45</a:t>
            </a:r>
            <a:r>
              <a:rPr lang="ar-SA" sz="2800" dirty="0">
                <a:solidFill>
                  <a:srgbClr val="002060"/>
                </a:solidFill>
              </a:rPr>
              <a:t> میکرومتر برای </a:t>
            </a:r>
            <a:r>
              <a:rPr lang="fa-IR" sz="2800" dirty="0">
                <a:solidFill>
                  <a:srgbClr val="002060"/>
                </a:solidFill>
              </a:rPr>
              <a:t>جداسازی</a:t>
            </a:r>
            <a:r>
              <a:rPr lang="ar-SA" sz="2800" dirty="0">
                <a:solidFill>
                  <a:srgbClr val="002060"/>
                </a:solidFill>
              </a:rPr>
              <a:t> رسوبات نامحلول از نمونه</a:t>
            </a:r>
            <a:r>
              <a:rPr lang="en-US" sz="2800" dirty="0">
                <a:solidFill>
                  <a:srgbClr val="002060"/>
                </a:solidFill>
              </a:rPr>
              <a:t>.</a:t>
            </a:r>
          </a:p>
          <a:p>
            <a:pPr marL="285750" indent="-285750" algn="r" rtl="1">
              <a:buFont typeface="Arial" panose="020B0604020202020204" pitchFamily="34" charset="0"/>
              <a:buChar char="•"/>
            </a:pPr>
            <a:r>
              <a:rPr lang="ar-SA" sz="2800" b="1" dirty="0">
                <a:solidFill>
                  <a:srgbClr val="002060"/>
                </a:solidFill>
              </a:rPr>
              <a:t>اسپکتروفتومتر</a:t>
            </a:r>
            <a:r>
              <a:rPr lang="ar-SA" sz="2800" dirty="0">
                <a:solidFill>
                  <a:srgbClr val="002060"/>
                </a:solidFill>
              </a:rPr>
              <a:t>: دستگاه رنگ‌سنج با قابلیت گزارش نتایج در مقیاس </a:t>
            </a:r>
            <a:r>
              <a:rPr lang="en-US" sz="2800" dirty="0">
                <a:solidFill>
                  <a:srgbClr val="002060"/>
                </a:solidFill>
              </a:rPr>
              <a:t>CIELAB </a:t>
            </a:r>
          </a:p>
          <a:p>
            <a:pPr marL="285750" indent="-285750" algn="r" rtl="1">
              <a:buFont typeface="Arial" panose="020B0604020202020204" pitchFamily="34" charset="0"/>
              <a:buChar char="•"/>
            </a:pPr>
            <a:r>
              <a:rPr lang="ar-SA" sz="2800" b="1" dirty="0">
                <a:solidFill>
                  <a:srgbClr val="002060"/>
                </a:solidFill>
              </a:rPr>
              <a:t>فیلتر هولدر و فلاسک: </a:t>
            </a:r>
            <a:r>
              <a:rPr lang="ar-SA" sz="2800" dirty="0">
                <a:solidFill>
                  <a:srgbClr val="002060"/>
                </a:solidFill>
              </a:rPr>
              <a:t>یک فیلتر هولدر بوروسیلیکات و یک فلاسک فیلتر بوروسیلیکات</a:t>
            </a:r>
            <a:r>
              <a:rPr lang="en-US" sz="2800" dirty="0">
                <a:solidFill>
                  <a:srgbClr val="002060"/>
                </a:solidFill>
              </a:rPr>
              <a:t>.</a:t>
            </a:r>
          </a:p>
          <a:p>
            <a:pPr marL="285750" indent="-285750" algn="r" rtl="1">
              <a:buFont typeface="Arial" panose="020B0604020202020204" pitchFamily="34" charset="0"/>
              <a:buChar char="•"/>
            </a:pPr>
            <a:r>
              <a:rPr lang="ar-SA" sz="2800" b="1" dirty="0">
                <a:solidFill>
                  <a:srgbClr val="002060"/>
                </a:solidFill>
              </a:rPr>
              <a:t>منبع وکیوم: </a:t>
            </a:r>
            <a:r>
              <a:rPr lang="ar-SA" sz="2800" dirty="0">
                <a:solidFill>
                  <a:srgbClr val="002060"/>
                </a:solidFill>
              </a:rPr>
              <a:t>دستگاهی که قادر به ایجاد وکیوم  </a:t>
            </a:r>
            <a:r>
              <a:rPr lang="en-US" sz="2800" dirty="0">
                <a:solidFill>
                  <a:srgbClr val="002060"/>
                </a:solidFill>
              </a:rPr>
              <a:t>71 ± 5 kPa </a:t>
            </a:r>
            <a:r>
              <a:rPr lang="ar-SA" sz="2800" dirty="0">
                <a:solidFill>
                  <a:srgbClr val="002060"/>
                </a:solidFill>
              </a:rPr>
              <a:t>باشد</a:t>
            </a:r>
            <a:r>
              <a:rPr lang="en-US" sz="2800" dirty="0">
                <a:solidFill>
                  <a:srgbClr val="002060"/>
                </a:solidFill>
              </a:rPr>
              <a:t>.</a:t>
            </a:r>
          </a:p>
          <a:p>
            <a:pPr marL="285750" indent="-285750" algn="r" rtl="1">
              <a:buFont typeface="Arial" panose="020B0604020202020204" pitchFamily="34" charset="0"/>
              <a:buChar char="•"/>
            </a:pPr>
            <a:r>
              <a:rPr lang="ar-SA" sz="2800" b="1" dirty="0">
                <a:solidFill>
                  <a:srgbClr val="002060"/>
                </a:solidFill>
              </a:rPr>
              <a:t>حلال :  </a:t>
            </a:r>
            <a:r>
              <a:rPr lang="en-US" sz="2800" dirty="0">
                <a:solidFill>
                  <a:srgbClr val="002060"/>
                </a:solidFill>
              </a:rPr>
              <a:t>Petroleum Spirit </a:t>
            </a:r>
            <a:r>
              <a:rPr lang="ar-SA" sz="2800" dirty="0">
                <a:solidFill>
                  <a:srgbClr val="002060"/>
                </a:solidFill>
              </a:rPr>
              <a:t>برای رقیق‌سازی نمونه</a:t>
            </a:r>
            <a:r>
              <a:rPr lang="en-US" sz="2800" dirty="0">
                <a:solidFill>
                  <a:srgbClr val="002060"/>
                </a:solidFill>
              </a:rPr>
              <a:t>.</a:t>
            </a:r>
          </a:p>
          <a:p>
            <a:pPr marL="285750" indent="-285750" algn="r" rtl="1">
              <a:buFont typeface="Arial" panose="020B0604020202020204" pitchFamily="34" charset="0"/>
              <a:buChar char="•"/>
            </a:pPr>
            <a:r>
              <a:rPr lang="ar-SA" sz="2800" b="1" dirty="0">
                <a:solidFill>
                  <a:srgbClr val="002060"/>
                </a:solidFill>
              </a:rPr>
              <a:t>ظروف نمونه: </a:t>
            </a:r>
            <a:r>
              <a:rPr lang="ar-SA" sz="2800" dirty="0">
                <a:solidFill>
                  <a:srgbClr val="002060"/>
                </a:solidFill>
              </a:rPr>
              <a:t>بطری‌های پلی‌اتیلن با چگالی بالا </a:t>
            </a:r>
            <a:r>
              <a:rPr lang="fa-IR" sz="2800" dirty="0">
                <a:solidFill>
                  <a:srgbClr val="002060"/>
                </a:solidFill>
              </a:rPr>
              <a:t> تیره</a:t>
            </a:r>
            <a:r>
              <a:rPr lang="ar-SA" sz="2800" dirty="0">
                <a:solidFill>
                  <a:srgbClr val="002060"/>
                </a:solidFill>
              </a:rPr>
              <a:t> برای جلوگیری از تابش فرابنفش</a:t>
            </a:r>
            <a:r>
              <a:rPr lang="en-US" sz="2800" dirty="0">
                <a:solidFill>
                  <a:srgbClr val="002060"/>
                </a:solidFill>
              </a:rPr>
              <a:t>.</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789713"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952500"/>
            <a:ext cx="14675811" cy="1531560"/>
          </a:xfrm>
          <a:prstGeom prst="rect">
            <a:avLst/>
          </a:prstGeom>
        </p:spPr>
        <p:txBody>
          <a:bodyPr lIns="0" tIns="0" rIns="0" bIns="0" rtlCol="0" anchor="t">
            <a:spAutoFit/>
          </a:bodyPr>
          <a:lstStyle/>
          <a:p>
            <a:pPr marL="0" lvl="0" indent="0" algn="r" rtl="1">
              <a:lnSpc>
                <a:spcPts val="7980"/>
              </a:lnSpc>
              <a:spcBef>
                <a:spcPct val="0"/>
              </a:spcBef>
            </a:pPr>
            <a:r>
              <a:rPr lang="ar-EG" sz="5700" b="1" dirty="0">
                <a:solidFill>
                  <a:srgbClr val="0F4662"/>
                </a:solidFill>
                <a:latin typeface="Nazanin Bold"/>
                <a:ea typeface="Nazanin Bold"/>
                <a:cs typeface="Nazanin Bold"/>
                <a:sym typeface="Nazanin Bold"/>
                <a:rtl/>
              </a:rPr>
              <a:t>دستورالعمل آزمون</a:t>
            </a:r>
          </a:p>
        </p:txBody>
      </p:sp>
      <p:sp>
        <p:nvSpPr>
          <p:cNvPr id="7" name="TextBox 7"/>
          <p:cNvSpPr txBox="1"/>
          <p:nvPr/>
        </p:nvSpPr>
        <p:spPr>
          <a:xfrm>
            <a:off x="4486548" y="2933700"/>
            <a:ext cx="12772752" cy="4707850"/>
          </a:xfrm>
          <a:prstGeom prst="rect">
            <a:avLst/>
          </a:prstGeom>
        </p:spPr>
        <p:txBody>
          <a:bodyPr lIns="0" tIns="0" rIns="0" bIns="0" rtlCol="0" anchor="t">
            <a:spAutoFit/>
          </a:bodyPr>
          <a:lstStyle/>
          <a:p>
            <a:pPr algn="r" rtl="1">
              <a:lnSpc>
                <a:spcPts val="3569"/>
              </a:lnSpc>
            </a:pPr>
            <a:r>
              <a:rPr lang="ar-EG" sz="2550" b="1" dirty="0">
                <a:solidFill>
                  <a:srgbClr val="000000"/>
                </a:solidFill>
                <a:latin typeface="Nazanin Bold"/>
                <a:ea typeface="Nazanin Bold"/>
                <a:cs typeface="Nazanin Bold"/>
                <a:sym typeface="Nazanin Bold"/>
                <a:rtl/>
              </a:rPr>
              <a:t>آماده‌سازی نمونه: </a:t>
            </a:r>
            <a:r>
              <a:rPr lang="ar-EG" sz="2550" dirty="0">
                <a:solidFill>
                  <a:srgbClr val="000000"/>
                </a:solidFill>
                <a:latin typeface="Nazanin Light"/>
                <a:ea typeface="Nazanin Light"/>
                <a:cs typeface="Nazanin Light"/>
                <a:sym typeface="Nazanin Light"/>
                <a:rtl/>
              </a:rPr>
              <a:t>نمونه روغن را به مدت </a:t>
            </a:r>
            <a:r>
              <a:rPr lang="en-US" sz="2550" dirty="0">
                <a:solidFill>
                  <a:srgbClr val="000000"/>
                </a:solidFill>
                <a:latin typeface="Nazanin Light"/>
                <a:ea typeface="Nazanin Light"/>
                <a:cs typeface="Nazanin Light"/>
                <a:sym typeface="Nazanin Light"/>
              </a:rPr>
              <a:t>23</a:t>
            </a:r>
            <a:r>
              <a:rPr lang="ar-EG" sz="2550" dirty="0">
                <a:solidFill>
                  <a:srgbClr val="000000"/>
                </a:solidFill>
                <a:latin typeface="Nazanin Light"/>
                <a:ea typeface="Nazanin Light"/>
                <a:cs typeface="Nazanin Light"/>
                <a:sym typeface="Nazanin Light"/>
                <a:rtl/>
              </a:rPr>
              <a:t> تا </a:t>
            </a:r>
            <a:r>
              <a:rPr lang="en-US" sz="2550" dirty="0">
                <a:solidFill>
                  <a:srgbClr val="000000"/>
                </a:solidFill>
                <a:latin typeface="Nazanin Light"/>
                <a:ea typeface="Nazanin Light"/>
                <a:cs typeface="Nazanin Light"/>
                <a:sym typeface="Nazanin Light"/>
              </a:rPr>
              <a:t>25</a:t>
            </a:r>
            <a:r>
              <a:rPr lang="ar-EG" sz="2550" dirty="0">
                <a:solidFill>
                  <a:srgbClr val="000000"/>
                </a:solidFill>
                <a:latin typeface="Nazanin Light"/>
                <a:ea typeface="Nazanin Light"/>
                <a:cs typeface="Nazanin Light"/>
                <a:sym typeface="Nazanin Light"/>
                <a:rtl/>
              </a:rPr>
              <a:t> ساعت تا دمای </a:t>
            </a:r>
            <a:r>
              <a:rPr lang="en-US" sz="2550" dirty="0">
                <a:solidFill>
                  <a:srgbClr val="000000"/>
                </a:solidFill>
                <a:latin typeface="Nazanin Light"/>
                <a:ea typeface="Nazanin Light"/>
                <a:cs typeface="Nazanin Light"/>
                <a:sym typeface="Nazanin Light"/>
              </a:rPr>
              <a:t>60</a:t>
            </a:r>
            <a:r>
              <a:rPr lang="ar-EG" sz="2550" dirty="0">
                <a:solidFill>
                  <a:srgbClr val="000000"/>
                </a:solidFill>
                <a:latin typeface="Nazanin Light"/>
                <a:ea typeface="Nazanin Light"/>
                <a:cs typeface="Nazanin Light"/>
                <a:sym typeface="Nazanin Light"/>
                <a:rtl/>
              </a:rPr>
              <a:t> تا </a:t>
            </a:r>
            <a:r>
              <a:rPr lang="en-US" sz="2550" dirty="0">
                <a:solidFill>
                  <a:srgbClr val="000000"/>
                </a:solidFill>
                <a:latin typeface="Nazanin Light"/>
                <a:ea typeface="Nazanin Light"/>
                <a:cs typeface="Nazanin Light"/>
                <a:sym typeface="Nazanin Light"/>
              </a:rPr>
              <a:t>65</a:t>
            </a:r>
            <a:r>
              <a:rPr lang="ar-EG" sz="2550" dirty="0">
                <a:solidFill>
                  <a:srgbClr val="000000"/>
                </a:solidFill>
                <a:latin typeface="Nazanin Light"/>
                <a:ea typeface="Nazanin Light"/>
                <a:cs typeface="Nazanin Light"/>
                <a:sym typeface="Nazanin Light"/>
                <a:rtl/>
              </a:rPr>
              <a:t> درجه سانتی‌گراد گرم کنید. سپس آن را به مدت </a:t>
            </a:r>
            <a:r>
              <a:rPr lang="en-US" sz="2550" dirty="0">
                <a:solidFill>
                  <a:srgbClr val="000000"/>
                </a:solidFill>
                <a:latin typeface="Nazanin Light"/>
                <a:ea typeface="Nazanin Light"/>
                <a:cs typeface="Nazanin Light"/>
                <a:sym typeface="Nazanin Light"/>
              </a:rPr>
              <a:t>68</a:t>
            </a:r>
            <a:r>
              <a:rPr lang="ar-EG" sz="2550" dirty="0">
                <a:solidFill>
                  <a:srgbClr val="000000"/>
                </a:solidFill>
                <a:latin typeface="Nazanin Light"/>
                <a:ea typeface="Nazanin Light"/>
                <a:cs typeface="Nazanin Light"/>
                <a:sym typeface="Nazanin Light"/>
                <a:rtl/>
              </a:rPr>
              <a:t> تا </a:t>
            </a:r>
            <a:r>
              <a:rPr lang="en-US" sz="2550" dirty="0">
                <a:solidFill>
                  <a:srgbClr val="000000"/>
                </a:solidFill>
                <a:latin typeface="Nazanin Light"/>
                <a:ea typeface="Nazanin Light"/>
                <a:cs typeface="Nazanin Light"/>
                <a:sym typeface="Nazanin Light"/>
              </a:rPr>
              <a:t>76</a:t>
            </a:r>
            <a:r>
              <a:rPr lang="ar-EG" sz="2550" dirty="0">
                <a:solidFill>
                  <a:srgbClr val="000000"/>
                </a:solidFill>
                <a:latin typeface="Nazanin Light"/>
                <a:ea typeface="Nazanin Light"/>
                <a:cs typeface="Nazanin Light"/>
                <a:sym typeface="Nazanin Light"/>
                <a:rtl/>
              </a:rPr>
              <a:t> ساعت در دمای </a:t>
            </a:r>
            <a:r>
              <a:rPr lang="en-US" sz="2550" dirty="0">
                <a:solidFill>
                  <a:srgbClr val="000000"/>
                </a:solidFill>
                <a:latin typeface="Nazanin Light"/>
                <a:ea typeface="Nazanin Light"/>
                <a:cs typeface="Nazanin Light"/>
                <a:sym typeface="Nazanin Light"/>
              </a:rPr>
              <a:t>15</a:t>
            </a:r>
            <a:r>
              <a:rPr lang="ar-EG" sz="2550" dirty="0">
                <a:solidFill>
                  <a:srgbClr val="000000"/>
                </a:solidFill>
                <a:latin typeface="Nazanin Light"/>
                <a:ea typeface="Nazanin Light"/>
                <a:cs typeface="Nazanin Light"/>
                <a:sym typeface="Nazanin Light"/>
                <a:rtl/>
              </a:rPr>
              <a:t> تا </a:t>
            </a:r>
            <a:r>
              <a:rPr lang="en-US" sz="2550" dirty="0">
                <a:solidFill>
                  <a:srgbClr val="000000"/>
                </a:solidFill>
                <a:latin typeface="Nazanin Light"/>
                <a:ea typeface="Nazanin Light"/>
                <a:cs typeface="Nazanin Light"/>
                <a:sym typeface="Nazanin Light"/>
              </a:rPr>
              <a:t>25</a:t>
            </a:r>
            <a:r>
              <a:rPr lang="ar-EG" sz="2550" dirty="0">
                <a:solidFill>
                  <a:srgbClr val="000000"/>
                </a:solidFill>
                <a:latin typeface="Nazanin Light"/>
                <a:ea typeface="Nazanin Light"/>
                <a:cs typeface="Nazanin Light"/>
                <a:sym typeface="Nazanin Light"/>
                <a:rtl/>
              </a:rPr>
              <a:t> درجه سانتی‌گراد نگهداری کنید تا رسوبات نامحلول تشکیل شود.</a:t>
            </a:r>
          </a:p>
          <a:p>
            <a:pPr algn="r" rtl="1">
              <a:lnSpc>
                <a:spcPts val="3569"/>
              </a:lnSpc>
            </a:pPr>
            <a:r>
              <a:rPr lang="ar-EG" sz="2550" b="1" dirty="0">
                <a:solidFill>
                  <a:srgbClr val="000000"/>
                </a:solidFill>
                <a:latin typeface="Nazanin Bold"/>
                <a:ea typeface="Nazanin Bold"/>
                <a:cs typeface="Nazanin Bold"/>
                <a:sym typeface="Nazanin Bold"/>
                <a:rtl/>
              </a:rPr>
              <a:t>مخلوط کردن و فیلتراسیون: </a:t>
            </a:r>
            <a:r>
              <a:rPr lang="en-US" sz="2550" dirty="0">
                <a:solidFill>
                  <a:srgbClr val="000000"/>
                </a:solidFill>
                <a:latin typeface="Nazanin Light"/>
                <a:ea typeface="Nazanin Light"/>
                <a:cs typeface="Nazanin Light"/>
                <a:sym typeface="Nazanin Light"/>
              </a:rPr>
              <a:t>50</a:t>
            </a:r>
            <a:r>
              <a:rPr lang="ar-EG" sz="2550" dirty="0">
                <a:solidFill>
                  <a:srgbClr val="000000"/>
                </a:solidFill>
                <a:latin typeface="Nazanin Light"/>
                <a:ea typeface="Nazanin Light"/>
                <a:cs typeface="Nazanin Light"/>
                <a:sym typeface="Nazanin Light"/>
                <a:rtl/>
              </a:rPr>
              <a:t> میلی‌لیتر از نمونه را با </a:t>
            </a:r>
            <a:r>
              <a:rPr lang="en-US" sz="2550" dirty="0">
                <a:solidFill>
                  <a:srgbClr val="000000"/>
                </a:solidFill>
                <a:latin typeface="Nazanin Light"/>
                <a:ea typeface="Nazanin Light"/>
                <a:cs typeface="Nazanin Light"/>
                <a:sym typeface="Nazanin Light"/>
              </a:rPr>
              <a:t>50</a:t>
            </a:r>
            <a:r>
              <a:rPr lang="ar-EG" sz="2550" dirty="0">
                <a:solidFill>
                  <a:srgbClr val="000000"/>
                </a:solidFill>
                <a:latin typeface="Nazanin Light"/>
                <a:ea typeface="Nazanin Light"/>
                <a:cs typeface="Nazanin Light"/>
                <a:sym typeface="Nazanin Light"/>
                <a:rtl/>
              </a:rPr>
              <a:t> میلی‌لیتر حلال مخلوط کرده و آن را به شدت هم بزنید. سپس این مخلوط را روی فیلتر غشایی که بر روی فیلتر هولدر نصب شده، ریخته و با استفاده از وکیوم فیلتر کنید.</a:t>
            </a:r>
          </a:p>
          <a:p>
            <a:pPr algn="r" rtl="1">
              <a:lnSpc>
                <a:spcPts val="3569"/>
              </a:lnSpc>
            </a:pPr>
            <a:r>
              <a:rPr lang="ar-EG" sz="2550" b="1" dirty="0">
                <a:solidFill>
                  <a:srgbClr val="000000"/>
                </a:solidFill>
                <a:latin typeface="Nazanin Bold"/>
                <a:ea typeface="Nazanin Bold"/>
                <a:cs typeface="Nazanin Bold"/>
                <a:sym typeface="Nazanin Bold"/>
                <a:rtl/>
              </a:rPr>
              <a:t>شستشو:</a:t>
            </a:r>
            <a:r>
              <a:rPr lang="ar-EG" sz="2550" dirty="0">
                <a:solidFill>
                  <a:srgbClr val="000000"/>
                </a:solidFill>
                <a:latin typeface="Nazanin Light"/>
                <a:ea typeface="Nazanin Light"/>
                <a:cs typeface="Nazanin Light"/>
                <a:sym typeface="Nazanin Light"/>
                <a:rtl/>
              </a:rPr>
              <a:t> فیلتر را با حلال شستشو دهید تا هرگونه رسوب چسبیده به قیف جدا شود و سپس وصله را با دقت بشویید.</a:t>
            </a:r>
          </a:p>
          <a:p>
            <a:pPr algn="r" rtl="1">
              <a:lnSpc>
                <a:spcPts val="3569"/>
              </a:lnSpc>
            </a:pPr>
            <a:r>
              <a:rPr lang="ar-EG" sz="2550" b="1" dirty="0">
                <a:solidFill>
                  <a:srgbClr val="000000"/>
                </a:solidFill>
                <a:latin typeface="Nazanin Bold"/>
                <a:ea typeface="Nazanin Bold"/>
                <a:cs typeface="Nazanin Bold"/>
                <a:sym typeface="Nazanin Bold"/>
                <a:rtl/>
              </a:rPr>
              <a:t>خشک کردن:</a:t>
            </a:r>
            <a:r>
              <a:rPr lang="ar-EG" sz="2550" dirty="0">
                <a:solidFill>
                  <a:srgbClr val="000000"/>
                </a:solidFill>
                <a:latin typeface="Nazanin Light"/>
                <a:ea typeface="Nazanin Light"/>
                <a:cs typeface="Nazanin Light"/>
                <a:sym typeface="Nazanin Light"/>
                <a:rtl/>
              </a:rPr>
              <a:t> پس از فیلتراسیون، وصله را از فیلتر هولدر خارج کرده و در یک مکان عاری از گرد و غبار به مدت حدود </a:t>
            </a:r>
            <a:r>
              <a:rPr lang="en-US" sz="2550" dirty="0">
                <a:solidFill>
                  <a:srgbClr val="000000"/>
                </a:solidFill>
                <a:latin typeface="Nazanin Light"/>
                <a:ea typeface="Nazanin Light"/>
                <a:cs typeface="Nazanin Light"/>
                <a:sym typeface="Nazanin Light"/>
              </a:rPr>
              <a:t>3</a:t>
            </a:r>
            <a:r>
              <a:rPr lang="ar-EG" sz="2550" dirty="0">
                <a:solidFill>
                  <a:srgbClr val="000000"/>
                </a:solidFill>
                <a:latin typeface="Nazanin Light"/>
                <a:ea typeface="Nazanin Light"/>
                <a:cs typeface="Nazanin Light"/>
                <a:sym typeface="Nazanin Light"/>
                <a:rtl/>
              </a:rPr>
              <a:t> ساعت خشک کنید.</a:t>
            </a:r>
          </a:p>
          <a:p>
            <a:pPr algn="r" rtl="1">
              <a:lnSpc>
                <a:spcPts val="3569"/>
              </a:lnSpc>
            </a:pPr>
            <a:r>
              <a:rPr lang="ar-EG" sz="2550" b="1" dirty="0">
                <a:solidFill>
                  <a:srgbClr val="000000"/>
                </a:solidFill>
                <a:latin typeface="Nazanin Bold"/>
                <a:ea typeface="Nazanin Bold"/>
                <a:cs typeface="Nazanin Bold"/>
                <a:sym typeface="Nazanin Bold"/>
                <a:rtl/>
              </a:rPr>
              <a:t>تعیین رنگ:</a:t>
            </a:r>
            <a:r>
              <a:rPr lang="ar-EG" sz="2550" dirty="0">
                <a:solidFill>
                  <a:srgbClr val="000000"/>
                </a:solidFill>
                <a:latin typeface="Nazanin Light"/>
                <a:ea typeface="Nazanin Light"/>
                <a:cs typeface="Nazanin Light"/>
                <a:sym typeface="Nazanin Light"/>
                <a:rtl/>
              </a:rPr>
              <a:t> اسپکتروفتومتر را با استفاده از یک وصله تمیز به عنوان استاندارد سفید، کالیبره کنید. سپس رنگ وصله خشک شده را با اسپکتروفتومتر تحلیل کرده و نتایج را در مقیاس </a:t>
            </a:r>
            <a:r>
              <a:rPr lang="en-US" sz="2550" dirty="0">
                <a:solidFill>
                  <a:srgbClr val="000000"/>
                </a:solidFill>
                <a:latin typeface="Nazanin Light"/>
                <a:ea typeface="Nazanin Light"/>
                <a:cs typeface="Nazanin Light"/>
                <a:sym typeface="Nazanin Light"/>
              </a:rPr>
              <a:t>CIELAB</a:t>
            </a:r>
            <a:r>
              <a:rPr lang="ar-EG" sz="2550" dirty="0">
                <a:solidFill>
                  <a:srgbClr val="000000"/>
                </a:solidFill>
                <a:latin typeface="Nazanin Light"/>
                <a:ea typeface="Nazanin Light"/>
                <a:cs typeface="Nazanin Light"/>
                <a:sym typeface="Nazanin Light"/>
                <a:rtl/>
              </a:rPr>
              <a:t> به صورت مقدار  </a:t>
            </a:r>
            <a:r>
              <a:rPr lang="en-US" sz="2550" dirty="0">
                <a:solidFill>
                  <a:srgbClr val="000000"/>
                </a:solidFill>
                <a:latin typeface="Nazanin Light"/>
                <a:ea typeface="Nazanin Light"/>
                <a:cs typeface="Nazanin Light"/>
                <a:sym typeface="Nazanin Light"/>
              </a:rPr>
              <a:t>ΔE</a:t>
            </a:r>
            <a:r>
              <a:rPr lang="ar-EG" sz="2550" dirty="0">
                <a:solidFill>
                  <a:srgbClr val="000000"/>
                </a:solidFill>
                <a:latin typeface="Nazanin Light"/>
                <a:ea typeface="Nazanin Light"/>
                <a:cs typeface="Nazanin Light"/>
                <a:sym typeface="Nazanin Light"/>
                <a:rtl/>
              </a:rPr>
              <a:t> گزارش کنید.</a:t>
            </a:r>
          </a:p>
          <a:p>
            <a:pPr algn="r" rtl="1">
              <a:lnSpc>
                <a:spcPts val="3569"/>
              </a:lnSpc>
            </a:pPr>
            <a:endParaRPr lang="ar-EG" sz="2550" dirty="0">
              <a:solidFill>
                <a:srgbClr val="000000"/>
              </a:solidFill>
              <a:latin typeface="Nazanin Light"/>
              <a:ea typeface="Nazanin Light"/>
              <a:cs typeface="Nazanin Light"/>
              <a:sym typeface="Nazanin Light"/>
              <a:rt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963909"/>
            <a:ext cx="16234916" cy="769441"/>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اندازه‌گیری فورفورال </a:t>
            </a:r>
            <a:r>
              <a:rPr lang="en-US" sz="4300" b="1" dirty="0">
                <a:solidFill>
                  <a:srgbClr val="0F4662"/>
                </a:solidFill>
                <a:latin typeface="Nazanin Bold"/>
                <a:ea typeface="Nazanin Bold"/>
                <a:cs typeface="Nazanin Bold"/>
                <a:sym typeface="Nazanin Bold"/>
              </a:rPr>
              <a:t>ASTM D5837</a:t>
            </a:r>
          </a:p>
        </p:txBody>
      </p:sp>
      <p:sp>
        <p:nvSpPr>
          <p:cNvPr id="4" name="TextBox 4"/>
          <p:cNvSpPr txBox="1"/>
          <p:nvPr/>
        </p:nvSpPr>
        <p:spPr>
          <a:xfrm>
            <a:off x="1332629" y="2893885"/>
            <a:ext cx="15264608" cy="3937973"/>
          </a:xfrm>
          <a:prstGeom prst="rect">
            <a:avLst/>
          </a:prstGeom>
        </p:spPr>
        <p:txBody>
          <a:bodyPr lIns="0" tIns="0" rIns="0" bIns="0" rtlCol="0" anchor="t">
            <a:spAutoFit/>
          </a:bodyPr>
          <a:lstStyle/>
          <a:p>
            <a:pPr algn="r" rtl="1">
              <a:lnSpc>
                <a:spcPts val="5459"/>
              </a:lnSpc>
            </a:pPr>
            <a:r>
              <a:rPr lang="ar-EG" sz="3899" b="1" dirty="0">
                <a:solidFill>
                  <a:srgbClr val="0F4662"/>
                </a:solidFill>
                <a:latin typeface="Nazanin Bold"/>
                <a:ea typeface="Nazanin Bold"/>
                <a:cs typeface="Nazanin Bold"/>
                <a:sym typeface="Nazanin Bold"/>
                <a:rtl/>
              </a:rPr>
              <a:t>مواد و تجهیزات</a:t>
            </a:r>
          </a:p>
          <a:p>
            <a:pPr algn="r" rtl="1">
              <a:lnSpc>
                <a:spcPts val="5459"/>
              </a:lnSpc>
            </a:pPr>
            <a:endParaRPr lang="ar-EG" sz="3899" b="1" dirty="0">
              <a:solidFill>
                <a:srgbClr val="0F4662"/>
              </a:solidFill>
              <a:latin typeface="Nazanin Bold"/>
              <a:ea typeface="Nazanin Bold"/>
              <a:cs typeface="Nazanin Bold"/>
              <a:sym typeface="Nazanin Bold"/>
              <a:rtl/>
            </a:endParaRP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کروماتوگرافی مایع با کارایی بالا: </a:t>
            </a:r>
            <a:r>
              <a:rPr lang="ar-EG" sz="2499" dirty="0">
                <a:solidFill>
                  <a:srgbClr val="0F4662"/>
                </a:solidFill>
                <a:latin typeface="Nazanin Light"/>
                <a:ea typeface="Nazanin Light"/>
                <a:cs typeface="Nazanin Light"/>
                <a:sym typeface="Nazanin Light"/>
                <a:rtl/>
              </a:rPr>
              <a:t>(</a:t>
            </a:r>
            <a:r>
              <a:rPr lang="en-US" sz="2499" dirty="0">
                <a:solidFill>
                  <a:srgbClr val="0F4662"/>
                </a:solidFill>
                <a:latin typeface="Nazanin Light"/>
                <a:ea typeface="Nazanin Light"/>
                <a:cs typeface="Nazanin Light"/>
                <a:sym typeface="Nazanin Light"/>
              </a:rPr>
              <a:t>HPLC</a:t>
            </a:r>
            <a:r>
              <a:rPr lang="ar-EG" sz="2499" dirty="0">
                <a:solidFill>
                  <a:srgbClr val="0F4662"/>
                </a:solidFill>
                <a:latin typeface="Nazanin Light"/>
                <a:ea typeface="Nazanin Light"/>
                <a:cs typeface="Nazanin Light"/>
                <a:sym typeface="Nazanin Light"/>
                <a:rtl/>
              </a:rPr>
              <a:t>)</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آشکارساز </a:t>
            </a:r>
            <a:r>
              <a:rPr lang="en-US" sz="2499" b="1" dirty="0">
                <a:solidFill>
                  <a:srgbClr val="0F4662"/>
                </a:solidFill>
                <a:latin typeface="Nazanin Bold"/>
                <a:ea typeface="Nazanin Bold"/>
                <a:cs typeface="Nazanin Bold"/>
                <a:sym typeface="Nazanin Bold"/>
              </a:rPr>
              <a:t>UV</a:t>
            </a:r>
            <a:r>
              <a:rPr lang="ar-EG" sz="2499" b="1" dirty="0">
                <a:solidFill>
                  <a:srgbClr val="0F4662"/>
                </a:solidFill>
                <a:latin typeface="Nazanin Bold"/>
                <a:ea typeface="Nazanin Bold"/>
                <a:cs typeface="Nazanin Bold"/>
                <a:sym typeface="Nazanin Bold"/>
                <a:rtl/>
              </a:rPr>
              <a:t>:</a:t>
            </a:r>
            <a:r>
              <a:rPr lang="ar-EG" sz="2499" dirty="0">
                <a:solidFill>
                  <a:srgbClr val="0F4662"/>
                </a:solidFill>
                <a:latin typeface="Nazanin Light"/>
                <a:ea typeface="Nazanin Light"/>
                <a:cs typeface="Nazanin Light"/>
                <a:sym typeface="Nazanin Light"/>
                <a:rtl/>
              </a:rPr>
              <a:t> آشکارسازی که در محدوده طول موج </a:t>
            </a:r>
            <a:r>
              <a:rPr lang="en-US" sz="2499" dirty="0">
                <a:solidFill>
                  <a:srgbClr val="0F4662"/>
                </a:solidFill>
                <a:latin typeface="Nazanin Light"/>
                <a:ea typeface="Nazanin Light"/>
                <a:cs typeface="Nazanin Light"/>
                <a:sym typeface="Nazanin Light"/>
              </a:rPr>
              <a:t>190</a:t>
            </a:r>
            <a:r>
              <a:rPr lang="ar-EG" sz="2499" dirty="0">
                <a:solidFill>
                  <a:srgbClr val="0F4662"/>
                </a:solidFill>
                <a:latin typeface="Nazanin Light"/>
                <a:ea typeface="Nazanin Light"/>
                <a:cs typeface="Nazanin Light"/>
                <a:sym typeface="Nazanin Light"/>
                <a:rtl/>
              </a:rPr>
              <a:t> تا </a:t>
            </a:r>
            <a:r>
              <a:rPr lang="en-US" sz="2499" dirty="0">
                <a:solidFill>
                  <a:srgbClr val="0F4662"/>
                </a:solidFill>
                <a:latin typeface="Nazanin Light"/>
                <a:ea typeface="Nazanin Light"/>
                <a:cs typeface="Nazanin Light"/>
                <a:sym typeface="Nazanin Light"/>
              </a:rPr>
              <a:t>380</a:t>
            </a:r>
            <a:r>
              <a:rPr lang="ar-EG" sz="2499" dirty="0">
                <a:solidFill>
                  <a:srgbClr val="0F4662"/>
                </a:solidFill>
                <a:latin typeface="Nazanin Light"/>
                <a:ea typeface="Nazanin Light"/>
                <a:cs typeface="Nazanin Light"/>
                <a:sym typeface="Nazanin Light"/>
                <a:rtl/>
              </a:rPr>
              <a:t> نانومتر کار می‌کند.</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فاز متحرک: </a:t>
            </a:r>
            <a:r>
              <a:rPr lang="ar-EG" sz="2499" dirty="0">
                <a:solidFill>
                  <a:srgbClr val="0F4662"/>
                </a:solidFill>
                <a:latin typeface="Nazanin Light"/>
                <a:ea typeface="Nazanin Light"/>
                <a:cs typeface="Nazanin Light"/>
                <a:sym typeface="Nazanin Light"/>
                <a:rtl/>
              </a:rPr>
              <a:t>مخلوطی از آب/استونیتریل یا آب/متانول که به صورت گرادیان استفاده می‌شود.</a:t>
            </a:r>
          </a:p>
          <a:p>
            <a:pPr marL="539749" lvl="1" indent="-269875" algn="r" rtl="1">
              <a:lnSpc>
                <a:spcPts val="3499"/>
              </a:lnSpc>
              <a:buFont typeface="Arial"/>
              <a:buChar char="•"/>
            </a:pPr>
            <a:r>
              <a:rPr lang="ar-EG" sz="2499" b="1" dirty="0">
                <a:solidFill>
                  <a:srgbClr val="0F4662"/>
                </a:solidFill>
                <a:latin typeface="Nazanin Bold"/>
                <a:ea typeface="Nazanin Bold"/>
                <a:cs typeface="Nazanin Bold"/>
                <a:sym typeface="Nazanin Bold"/>
                <a:rtl/>
              </a:rPr>
              <a:t>ستون استخراج فاز جامد:</a:t>
            </a:r>
            <a:r>
              <a:rPr lang="ar-EG" sz="2499" dirty="0">
                <a:solidFill>
                  <a:srgbClr val="0F4662"/>
                </a:solidFill>
                <a:latin typeface="Nazanin Light"/>
                <a:ea typeface="Nazanin Light"/>
                <a:cs typeface="Nazanin Light"/>
                <a:sym typeface="Nazanin Light"/>
                <a:rtl/>
              </a:rPr>
              <a:t> ستونی پر شده با </a:t>
            </a:r>
            <a:r>
              <a:rPr lang="en-US" sz="2499" dirty="0">
                <a:solidFill>
                  <a:srgbClr val="0F4662"/>
                </a:solidFill>
                <a:latin typeface="Nazanin Light"/>
                <a:ea typeface="Nazanin Light"/>
                <a:cs typeface="Nazanin Light"/>
                <a:sym typeface="Nazanin Light"/>
              </a:rPr>
              <a:t>500</a:t>
            </a:r>
            <a:r>
              <a:rPr lang="ar-EG" sz="2499" dirty="0">
                <a:solidFill>
                  <a:srgbClr val="0F4662"/>
                </a:solidFill>
                <a:latin typeface="Nazanin Light"/>
                <a:ea typeface="Nazanin Light"/>
                <a:cs typeface="Nazanin Light"/>
                <a:sym typeface="Nazanin Light"/>
                <a:rtl/>
              </a:rPr>
              <a:t> میلی‌گرم سیلیکا، برای استخراج ترکیبات فورانیک از نمونه.</a:t>
            </a:r>
          </a:p>
          <a:p>
            <a:pPr marL="539749" lvl="1" indent="-269875" algn="r" rtl="1">
              <a:lnSpc>
                <a:spcPts val="3499"/>
              </a:lnSpc>
              <a:spcBef>
                <a:spcPct val="0"/>
              </a:spcBef>
              <a:buFont typeface="Arial"/>
              <a:buChar char="•"/>
            </a:pPr>
            <a:r>
              <a:rPr lang="ar-EG" sz="2499" b="1" dirty="0">
                <a:solidFill>
                  <a:srgbClr val="0F4662"/>
                </a:solidFill>
                <a:latin typeface="Nazanin Bold"/>
                <a:ea typeface="Nazanin Bold"/>
                <a:cs typeface="Nazanin Bold"/>
                <a:sym typeface="Nazanin Bold"/>
                <a:rtl/>
              </a:rPr>
              <a:t>مواد شیمیایی و استانداردها:</a:t>
            </a:r>
            <a:r>
              <a:rPr lang="ar-EG" sz="2499" dirty="0">
                <a:solidFill>
                  <a:srgbClr val="0F4662"/>
                </a:solidFill>
                <a:latin typeface="Nazanin Light"/>
                <a:ea typeface="Nazanin Light"/>
                <a:cs typeface="Nazanin Light"/>
                <a:sym typeface="Nazanin Light"/>
                <a:rtl/>
              </a:rPr>
              <a:t> شامل استونیتریل، متانول، تولوئن و استانداردهای فورانیک خالص </a:t>
            </a: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789713"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780878"/>
            <a:ext cx="14675811" cy="1043938"/>
          </a:xfrm>
          <a:prstGeom prst="rect">
            <a:avLst/>
          </a:prstGeom>
        </p:spPr>
        <p:txBody>
          <a:bodyPr lIns="0" tIns="0" rIns="0" bIns="0" rtlCol="0" anchor="t">
            <a:spAutoFit/>
          </a:bodyPr>
          <a:lstStyle/>
          <a:p>
            <a:pPr marL="0" lvl="0" indent="0" algn="r" rtl="1">
              <a:lnSpc>
                <a:spcPts val="5460"/>
              </a:lnSpc>
              <a:spcBef>
                <a:spcPct val="0"/>
              </a:spcBef>
            </a:pPr>
            <a:r>
              <a:rPr lang="ar-EG" sz="3900" dirty="0">
                <a:solidFill>
                  <a:srgbClr val="0F4662"/>
                </a:solidFill>
                <a:latin typeface="Nazanin Light"/>
                <a:ea typeface="Nazanin Light"/>
                <a:cs typeface="Nazanin Light"/>
                <a:sym typeface="Nazanin Light"/>
                <a:rtl/>
              </a:rPr>
              <a:t>این استاندارد سه روش برای آماده‌سازی نمونه دارد:</a:t>
            </a:r>
          </a:p>
        </p:txBody>
      </p:sp>
      <p:sp>
        <p:nvSpPr>
          <p:cNvPr id="7" name="TextBox 7"/>
          <p:cNvSpPr txBox="1"/>
          <p:nvPr/>
        </p:nvSpPr>
        <p:spPr>
          <a:xfrm>
            <a:off x="4486548" y="2408242"/>
            <a:ext cx="12772752" cy="6771263"/>
          </a:xfrm>
          <a:prstGeom prst="rect">
            <a:avLst/>
          </a:prstGeom>
        </p:spPr>
        <p:txBody>
          <a:bodyPr lIns="0" tIns="0" rIns="0" bIns="0" rtlCol="0" anchor="t">
            <a:spAutoFit/>
          </a:bodyPr>
          <a:lstStyle/>
          <a:p>
            <a:pPr algn="r" rtl="1">
              <a:lnSpc>
                <a:spcPts val="3290"/>
              </a:lnSpc>
            </a:pPr>
            <a:r>
              <a:rPr lang="ar-EG" sz="2350" dirty="0">
                <a:solidFill>
                  <a:srgbClr val="000000"/>
                </a:solidFill>
                <a:latin typeface="Nazanin Light"/>
                <a:ea typeface="Nazanin Light"/>
                <a:cs typeface="Nazanin Light"/>
                <a:sym typeface="Nazanin Light"/>
                <a:rtl/>
              </a:rPr>
              <a:t>روش اول: تزریق مستقیم</a:t>
            </a:r>
          </a:p>
          <a:p>
            <a:pPr algn="r" rtl="1">
              <a:lnSpc>
                <a:spcPts val="3010"/>
              </a:lnSpc>
            </a:pPr>
            <a:r>
              <a:rPr lang="ar-EG" sz="2150" dirty="0">
                <a:solidFill>
                  <a:srgbClr val="000000"/>
                </a:solidFill>
                <a:latin typeface="Nazanin Light"/>
                <a:ea typeface="Nazanin Light"/>
                <a:cs typeface="Nazanin Light"/>
                <a:sym typeface="Nazanin Light"/>
                <a:rtl/>
              </a:rPr>
              <a:t>نمونه روغن را مستقیماً به دستگاه </a:t>
            </a:r>
            <a:r>
              <a:rPr lang="en-US" sz="2150" dirty="0">
                <a:solidFill>
                  <a:srgbClr val="000000"/>
                </a:solidFill>
                <a:latin typeface="Nazanin Light"/>
                <a:ea typeface="Nazanin Light"/>
                <a:cs typeface="Nazanin Light"/>
                <a:sym typeface="Nazanin Light"/>
              </a:rPr>
              <a:t>HPLC</a:t>
            </a:r>
            <a:r>
              <a:rPr lang="ar-EG" sz="2150" dirty="0">
                <a:solidFill>
                  <a:srgbClr val="000000"/>
                </a:solidFill>
                <a:latin typeface="Nazanin Light"/>
                <a:ea typeface="Nazanin Light"/>
                <a:cs typeface="Nazanin Light"/>
                <a:sym typeface="Nazanin Light"/>
                <a:rtl/>
              </a:rPr>
              <a:t> تزریق کنید.</a:t>
            </a:r>
          </a:p>
          <a:p>
            <a:pPr algn="r" rtl="1">
              <a:lnSpc>
                <a:spcPts val="3010"/>
              </a:lnSpc>
            </a:pPr>
            <a:r>
              <a:rPr lang="ar-EG" sz="2150" dirty="0">
                <a:solidFill>
                  <a:srgbClr val="000000"/>
                </a:solidFill>
                <a:latin typeface="Nazanin Light"/>
                <a:ea typeface="Nazanin Light"/>
                <a:cs typeface="Nazanin Light"/>
                <a:sym typeface="Nazanin Light"/>
                <a:rtl/>
              </a:rPr>
              <a:t>این روش به طور کلی حد تشخیص بالاتری دارد و ممکن است برای الکل فورفوریل تداخل بیشتری داشته باشد.</a:t>
            </a:r>
          </a:p>
          <a:p>
            <a:pPr algn="r" rtl="1">
              <a:lnSpc>
                <a:spcPts val="3010"/>
              </a:lnSpc>
            </a:pPr>
            <a:endParaRPr lang="ar-EG" sz="2150" dirty="0">
              <a:solidFill>
                <a:srgbClr val="000000"/>
              </a:solidFill>
              <a:latin typeface="Nazanin Light"/>
              <a:ea typeface="Nazanin Light"/>
              <a:cs typeface="Nazanin Light"/>
              <a:sym typeface="Nazanin Light"/>
              <a:rtl/>
            </a:endParaRPr>
          </a:p>
          <a:p>
            <a:pPr algn="r" rtl="1">
              <a:lnSpc>
                <a:spcPts val="3290"/>
              </a:lnSpc>
            </a:pPr>
            <a:r>
              <a:rPr lang="ar-EG" sz="2350" dirty="0">
                <a:solidFill>
                  <a:srgbClr val="000000"/>
                </a:solidFill>
                <a:latin typeface="Nazanin Light"/>
                <a:ea typeface="Nazanin Light"/>
                <a:cs typeface="Nazanin Light"/>
                <a:sym typeface="Nazanin Light"/>
                <a:rtl/>
              </a:rPr>
              <a:t>روش دوم: استخراج مایع-مایع </a:t>
            </a:r>
          </a:p>
          <a:p>
            <a:pPr algn="r" rtl="1">
              <a:lnSpc>
                <a:spcPts val="3010"/>
              </a:lnSpc>
            </a:pPr>
            <a:r>
              <a:rPr lang="en-US" sz="2150" dirty="0">
                <a:solidFill>
                  <a:srgbClr val="000000"/>
                </a:solidFill>
                <a:latin typeface="Nazanin Light"/>
                <a:ea typeface="Nazanin Light"/>
                <a:cs typeface="Nazanin Light"/>
                <a:sym typeface="Nazanin Light"/>
              </a:rPr>
              <a:t>10</a:t>
            </a:r>
            <a:r>
              <a:rPr lang="ar-EG" sz="2150" dirty="0">
                <a:solidFill>
                  <a:srgbClr val="000000"/>
                </a:solidFill>
                <a:latin typeface="Nazanin Light"/>
                <a:ea typeface="Nazanin Light"/>
                <a:cs typeface="Nazanin Light"/>
                <a:sym typeface="Nazanin Light"/>
                <a:rtl/>
              </a:rPr>
              <a:t> میلی‌لیتر از نمونه را با </a:t>
            </a:r>
            <a:r>
              <a:rPr lang="en-US" sz="2150" dirty="0">
                <a:solidFill>
                  <a:srgbClr val="000000"/>
                </a:solidFill>
                <a:latin typeface="Nazanin Light"/>
                <a:ea typeface="Nazanin Light"/>
                <a:cs typeface="Nazanin Light"/>
                <a:sym typeface="Nazanin Light"/>
              </a:rPr>
              <a:t>1</a:t>
            </a:r>
            <a:r>
              <a:rPr lang="ar-EG" sz="2150" dirty="0">
                <a:solidFill>
                  <a:srgbClr val="000000"/>
                </a:solidFill>
                <a:latin typeface="Nazanin Light"/>
                <a:ea typeface="Nazanin Light"/>
                <a:cs typeface="Nazanin Light"/>
                <a:sym typeface="Nazanin Light"/>
                <a:rtl/>
              </a:rPr>
              <a:t> تا </a:t>
            </a:r>
            <a:r>
              <a:rPr lang="en-US" sz="2150" dirty="0">
                <a:solidFill>
                  <a:srgbClr val="000000"/>
                </a:solidFill>
                <a:latin typeface="Nazanin Light"/>
                <a:ea typeface="Nazanin Light"/>
                <a:cs typeface="Nazanin Light"/>
                <a:sym typeface="Nazanin Light"/>
              </a:rPr>
              <a:t>2</a:t>
            </a:r>
            <a:r>
              <a:rPr lang="ar-EG" sz="2150" dirty="0">
                <a:solidFill>
                  <a:srgbClr val="000000"/>
                </a:solidFill>
                <a:latin typeface="Nazanin Light"/>
                <a:ea typeface="Nazanin Light"/>
                <a:cs typeface="Nazanin Light"/>
                <a:sym typeface="Nazanin Light"/>
                <a:rtl/>
              </a:rPr>
              <a:t> میلی‌لیتر از حلال استخراج (متانول یا استونیتریل) در یک لوله آزمایش مخلوط کنید.</a:t>
            </a:r>
          </a:p>
          <a:p>
            <a:pPr algn="r" rtl="1">
              <a:lnSpc>
                <a:spcPts val="3010"/>
              </a:lnSpc>
            </a:pPr>
            <a:r>
              <a:rPr lang="ar-EG" sz="2150" dirty="0">
                <a:solidFill>
                  <a:srgbClr val="000000"/>
                </a:solidFill>
                <a:latin typeface="Nazanin Light"/>
                <a:ea typeface="Nazanin Light"/>
                <a:cs typeface="Nazanin Light"/>
                <a:sym typeface="Nazanin Light"/>
                <a:rtl/>
              </a:rPr>
              <a:t>مخلوط را به مدت </a:t>
            </a:r>
            <a:r>
              <a:rPr lang="en-US" sz="2150" dirty="0">
                <a:solidFill>
                  <a:srgbClr val="000000"/>
                </a:solidFill>
                <a:latin typeface="Nazanin Light"/>
                <a:ea typeface="Nazanin Light"/>
                <a:cs typeface="Nazanin Light"/>
                <a:sym typeface="Nazanin Light"/>
              </a:rPr>
              <a:t>3</a:t>
            </a:r>
            <a:r>
              <a:rPr lang="ar-EG" sz="2150" dirty="0">
                <a:solidFill>
                  <a:srgbClr val="000000"/>
                </a:solidFill>
                <a:latin typeface="Nazanin Light"/>
                <a:ea typeface="Nazanin Light"/>
                <a:cs typeface="Nazanin Light"/>
                <a:sym typeface="Nazanin Light"/>
                <a:rtl/>
              </a:rPr>
              <a:t> دقیقه با همزن ورتکس مخلوط کنید.</a:t>
            </a:r>
          </a:p>
          <a:p>
            <a:pPr algn="r" rtl="1">
              <a:lnSpc>
                <a:spcPts val="3010"/>
              </a:lnSpc>
            </a:pPr>
            <a:r>
              <a:rPr lang="ar-EG" sz="2150" dirty="0">
                <a:solidFill>
                  <a:srgbClr val="000000"/>
                </a:solidFill>
                <a:latin typeface="Nazanin Light"/>
                <a:ea typeface="Nazanin Light"/>
                <a:cs typeface="Nazanin Light"/>
                <a:sym typeface="Nazanin Light"/>
                <a:rtl/>
              </a:rPr>
              <a:t>اجازه دهید دو فاز از هم جدا شوند. فاز بالایی، استخراج شده است.</a:t>
            </a:r>
          </a:p>
          <a:p>
            <a:pPr algn="r" rtl="1">
              <a:lnSpc>
                <a:spcPts val="3010"/>
              </a:lnSpc>
            </a:pPr>
            <a:r>
              <a:rPr lang="ar-EG" sz="2150" dirty="0">
                <a:solidFill>
                  <a:srgbClr val="000000"/>
                </a:solidFill>
                <a:latin typeface="Nazanin Light"/>
                <a:ea typeface="Nazanin Light"/>
                <a:cs typeface="Nazanin Light"/>
                <a:sym typeface="Nazanin Light"/>
                <a:rtl/>
              </a:rPr>
              <a:t>فاز استخراج شده را به دستگاه </a:t>
            </a:r>
            <a:r>
              <a:rPr lang="en-US" sz="2150" dirty="0">
                <a:solidFill>
                  <a:srgbClr val="000000"/>
                </a:solidFill>
                <a:latin typeface="Nazanin Light"/>
                <a:ea typeface="Nazanin Light"/>
                <a:cs typeface="Nazanin Light"/>
                <a:sym typeface="Nazanin Light"/>
              </a:rPr>
              <a:t>HPLC</a:t>
            </a:r>
            <a:r>
              <a:rPr lang="ar-EG" sz="2150" dirty="0">
                <a:solidFill>
                  <a:srgbClr val="000000"/>
                </a:solidFill>
                <a:latin typeface="Nazanin Light"/>
                <a:ea typeface="Nazanin Light"/>
                <a:cs typeface="Nazanin Light"/>
                <a:sym typeface="Nazanin Light"/>
                <a:rtl/>
              </a:rPr>
              <a:t> تزریق کنید.</a:t>
            </a:r>
          </a:p>
          <a:p>
            <a:pPr algn="r" rtl="1">
              <a:lnSpc>
                <a:spcPts val="3010"/>
              </a:lnSpc>
            </a:pPr>
            <a:endParaRPr lang="ar-EG" sz="2150" dirty="0">
              <a:solidFill>
                <a:srgbClr val="000000"/>
              </a:solidFill>
              <a:latin typeface="Nazanin Light"/>
              <a:ea typeface="Nazanin Light"/>
              <a:cs typeface="Nazanin Light"/>
              <a:sym typeface="Nazanin Light"/>
              <a:rtl/>
            </a:endParaRPr>
          </a:p>
          <a:p>
            <a:pPr algn="r" rtl="1">
              <a:lnSpc>
                <a:spcPts val="3290"/>
              </a:lnSpc>
            </a:pPr>
            <a:r>
              <a:rPr lang="ar-EG" sz="2350" dirty="0">
                <a:solidFill>
                  <a:srgbClr val="000000"/>
                </a:solidFill>
                <a:latin typeface="Nazanin Light"/>
                <a:ea typeface="Nazanin Light"/>
                <a:cs typeface="Nazanin Light"/>
                <a:sym typeface="Nazanin Light"/>
                <a:rtl/>
              </a:rPr>
              <a:t>روش سوم: استخراج فاز جامد </a:t>
            </a:r>
          </a:p>
          <a:p>
            <a:pPr algn="r" rtl="1">
              <a:lnSpc>
                <a:spcPts val="3010"/>
              </a:lnSpc>
            </a:pPr>
            <a:r>
              <a:rPr lang="ar-EG" sz="2150" dirty="0">
                <a:solidFill>
                  <a:srgbClr val="000000"/>
                </a:solidFill>
                <a:latin typeface="Nazanin Light"/>
                <a:ea typeface="Nazanin Light"/>
                <a:cs typeface="Nazanin Light"/>
                <a:sym typeface="Nazanin Light"/>
                <a:rtl/>
              </a:rPr>
              <a:t>ستون </a:t>
            </a:r>
            <a:r>
              <a:rPr lang="en-US" sz="2150" dirty="0">
                <a:solidFill>
                  <a:srgbClr val="000000"/>
                </a:solidFill>
                <a:latin typeface="Nazanin Light"/>
                <a:ea typeface="Nazanin Light"/>
                <a:cs typeface="Nazanin Light"/>
                <a:sym typeface="Nazanin Light"/>
              </a:rPr>
              <a:t>SPE</a:t>
            </a:r>
            <a:r>
              <a:rPr lang="ar-EG" sz="2150" dirty="0">
                <a:solidFill>
                  <a:srgbClr val="000000"/>
                </a:solidFill>
                <a:latin typeface="Nazanin Light"/>
                <a:ea typeface="Nazanin Light"/>
                <a:cs typeface="Nazanin Light"/>
                <a:sym typeface="Nazanin Light"/>
                <a:rtl/>
              </a:rPr>
              <a:t> را با </a:t>
            </a:r>
            <a:r>
              <a:rPr lang="en-US" sz="2150" dirty="0">
                <a:solidFill>
                  <a:srgbClr val="000000"/>
                </a:solidFill>
                <a:latin typeface="Nazanin Light"/>
                <a:ea typeface="Nazanin Light"/>
                <a:cs typeface="Nazanin Light"/>
                <a:sym typeface="Nazanin Light"/>
              </a:rPr>
              <a:t>3</a:t>
            </a:r>
            <a:r>
              <a:rPr lang="ar-EG" sz="2150" dirty="0">
                <a:solidFill>
                  <a:srgbClr val="000000"/>
                </a:solidFill>
                <a:latin typeface="Nazanin Light"/>
                <a:ea typeface="Nazanin Light"/>
                <a:cs typeface="Nazanin Light"/>
                <a:sym typeface="Nazanin Light"/>
                <a:rtl/>
              </a:rPr>
              <a:t> تا </a:t>
            </a:r>
            <a:r>
              <a:rPr lang="en-US" sz="2150" dirty="0">
                <a:solidFill>
                  <a:srgbClr val="000000"/>
                </a:solidFill>
                <a:latin typeface="Nazanin Light"/>
                <a:ea typeface="Nazanin Light"/>
                <a:cs typeface="Nazanin Light"/>
                <a:sym typeface="Nazanin Light"/>
              </a:rPr>
              <a:t>5</a:t>
            </a:r>
            <a:r>
              <a:rPr lang="ar-EG" sz="2150" dirty="0">
                <a:solidFill>
                  <a:srgbClr val="000000"/>
                </a:solidFill>
                <a:latin typeface="Nazanin Light"/>
                <a:ea typeface="Nazanin Light"/>
                <a:cs typeface="Nazanin Light"/>
                <a:sym typeface="Nazanin Light"/>
                <a:rtl/>
              </a:rPr>
              <a:t> میلی‌لیتر هگزان آماده کنید.</a:t>
            </a:r>
          </a:p>
          <a:p>
            <a:pPr algn="r" rtl="1">
              <a:lnSpc>
                <a:spcPts val="3010"/>
              </a:lnSpc>
            </a:pPr>
            <a:r>
              <a:rPr lang="en-US" sz="2150" dirty="0">
                <a:solidFill>
                  <a:srgbClr val="000000"/>
                </a:solidFill>
                <a:latin typeface="Nazanin Light"/>
                <a:ea typeface="Nazanin Light"/>
                <a:cs typeface="Nazanin Light"/>
                <a:sym typeface="Nazanin Light"/>
              </a:rPr>
              <a:t>10</a:t>
            </a:r>
            <a:r>
              <a:rPr lang="ar-EG" sz="2150" dirty="0">
                <a:solidFill>
                  <a:srgbClr val="000000"/>
                </a:solidFill>
                <a:latin typeface="Nazanin Light"/>
                <a:ea typeface="Nazanin Light"/>
                <a:cs typeface="Nazanin Light"/>
                <a:sym typeface="Nazanin Light"/>
                <a:rtl/>
              </a:rPr>
              <a:t> میلی‌لیتر نمونه را با </a:t>
            </a:r>
            <a:r>
              <a:rPr lang="en-US" sz="2150" dirty="0">
                <a:solidFill>
                  <a:srgbClr val="000000"/>
                </a:solidFill>
                <a:latin typeface="Nazanin Light"/>
                <a:ea typeface="Nazanin Light"/>
                <a:cs typeface="Nazanin Light"/>
                <a:sym typeface="Nazanin Light"/>
              </a:rPr>
              <a:t>10</a:t>
            </a:r>
            <a:r>
              <a:rPr lang="ar-EG" sz="2150" dirty="0">
                <a:solidFill>
                  <a:srgbClr val="000000"/>
                </a:solidFill>
                <a:latin typeface="Nazanin Light"/>
                <a:ea typeface="Nazanin Light"/>
                <a:cs typeface="Nazanin Light"/>
                <a:sym typeface="Nazanin Light"/>
                <a:rtl/>
              </a:rPr>
              <a:t> میلی‌لیتر هگزان مخلوط کرده و آن را از ستون عبور دهید.</a:t>
            </a:r>
          </a:p>
          <a:p>
            <a:pPr algn="r" rtl="1">
              <a:lnSpc>
                <a:spcPts val="3010"/>
              </a:lnSpc>
            </a:pPr>
            <a:r>
              <a:rPr lang="ar-EG" sz="2150" dirty="0">
                <a:solidFill>
                  <a:srgbClr val="000000"/>
                </a:solidFill>
                <a:latin typeface="Nazanin Light"/>
                <a:ea typeface="Nazanin Light"/>
                <a:cs typeface="Nazanin Light"/>
                <a:sym typeface="Nazanin Light"/>
                <a:rtl/>
              </a:rPr>
              <a:t>ستون را با هگزان شستشو داده و به مدت </a:t>
            </a:r>
            <a:r>
              <a:rPr lang="en-US" sz="2150" dirty="0">
                <a:solidFill>
                  <a:srgbClr val="000000"/>
                </a:solidFill>
                <a:latin typeface="Nazanin Light"/>
                <a:ea typeface="Nazanin Light"/>
                <a:cs typeface="Nazanin Light"/>
                <a:sym typeface="Nazanin Light"/>
              </a:rPr>
              <a:t>5</a:t>
            </a:r>
            <a:r>
              <a:rPr lang="ar-EG" sz="2150" dirty="0">
                <a:solidFill>
                  <a:srgbClr val="000000"/>
                </a:solidFill>
                <a:latin typeface="Nazanin Light"/>
                <a:ea typeface="Nazanin Light"/>
                <a:cs typeface="Nazanin Light"/>
                <a:sym typeface="Nazanin Light"/>
                <a:rtl/>
              </a:rPr>
              <a:t> دقیقه با خلاء خشک کنید.</a:t>
            </a:r>
          </a:p>
          <a:p>
            <a:pPr algn="r" rtl="1">
              <a:lnSpc>
                <a:spcPts val="3010"/>
              </a:lnSpc>
            </a:pPr>
            <a:r>
              <a:rPr lang="ar-EG" sz="2150" dirty="0">
                <a:solidFill>
                  <a:srgbClr val="000000"/>
                </a:solidFill>
                <a:latin typeface="Nazanin Light"/>
                <a:ea typeface="Nazanin Light"/>
                <a:cs typeface="Nazanin Light"/>
                <a:sym typeface="Nazanin Light"/>
                <a:rtl/>
              </a:rPr>
              <a:t>ترکیبات نگه داشته شده در ستون را با مخلوط استونیتریل/آب (فاز متحرک) شستشو داده و فاز استخراج شده را جمع‌آوری کنید.</a:t>
            </a:r>
          </a:p>
          <a:p>
            <a:pPr algn="r" rtl="1">
              <a:lnSpc>
                <a:spcPts val="3010"/>
              </a:lnSpc>
            </a:pPr>
            <a:r>
              <a:rPr lang="ar-EG" sz="2150" dirty="0">
                <a:solidFill>
                  <a:srgbClr val="000000"/>
                </a:solidFill>
                <a:latin typeface="Nazanin Light"/>
                <a:ea typeface="Nazanin Light"/>
                <a:cs typeface="Nazanin Light"/>
                <a:sym typeface="Nazanin Light"/>
                <a:rtl/>
              </a:rPr>
              <a:t>فاز استخراج شده را به دستگاه </a:t>
            </a:r>
            <a:r>
              <a:rPr lang="en-US" sz="2150" dirty="0">
                <a:solidFill>
                  <a:srgbClr val="000000"/>
                </a:solidFill>
                <a:latin typeface="Nazanin Light"/>
                <a:ea typeface="Nazanin Light"/>
                <a:cs typeface="Nazanin Light"/>
                <a:sym typeface="Nazanin Light"/>
              </a:rPr>
              <a:t>HPLC</a:t>
            </a:r>
            <a:r>
              <a:rPr lang="ar-EG" sz="2150" dirty="0">
                <a:solidFill>
                  <a:srgbClr val="000000"/>
                </a:solidFill>
                <a:latin typeface="Nazanin Light"/>
                <a:ea typeface="Nazanin Light"/>
                <a:cs typeface="Nazanin Light"/>
                <a:sym typeface="Nazanin Light"/>
                <a:rtl/>
              </a:rPr>
              <a:t> تزریق کنید.</a:t>
            </a:r>
          </a:p>
          <a:p>
            <a:pPr algn="r" rtl="1">
              <a:lnSpc>
                <a:spcPts val="3010"/>
              </a:lnSpc>
            </a:pPr>
            <a:endParaRPr lang="ar-EG" sz="2150" dirty="0">
              <a:solidFill>
                <a:srgbClr val="000000"/>
              </a:solidFill>
              <a:latin typeface="Nazanin Light"/>
              <a:ea typeface="Nazanin Light"/>
              <a:cs typeface="Nazanin Light"/>
              <a:sym typeface="Nazanin Light"/>
              <a:rt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099486"/>
            <a:chOff x="0" y="0"/>
            <a:chExt cx="4816593" cy="1079700"/>
          </a:xfrm>
        </p:grpSpPr>
        <p:sp>
          <p:nvSpPr>
            <p:cNvPr id="3" name="Freeform 3"/>
            <p:cNvSpPr/>
            <p:nvPr/>
          </p:nvSpPr>
          <p:spPr>
            <a:xfrm>
              <a:off x="0" y="0"/>
              <a:ext cx="4816592" cy="1079700"/>
            </a:xfrm>
            <a:custGeom>
              <a:avLst/>
              <a:gdLst/>
              <a:ahLst/>
              <a:cxnLst/>
              <a:rect l="l" t="t" r="r" b="b"/>
              <a:pathLst>
                <a:path w="4816592" h="1079700">
                  <a:moveTo>
                    <a:pt x="0" y="0"/>
                  </a:moveTo>
                  <a:lnTo>
                    <a:pt x="4816592" y="0"/>
                  </a:lnTo>
                  <a:lnTo>
                    <a:pt x="4816592" y="1079700"/>
                  </a:lnTo>
                  <a:lnTo>
                    <a:pt x="0" y="1079700"/>
                  </a:lnTo>
                  <a:close/>
                </a:path>
              </a:pathLst>
            </a:custGeom>
            <a:solidFill>
              <a:srgbClr val="DBE5EA"/>
            </a:solidFill>
          </p:spPr>
        </p:sp>
        <p:sp>
          <p:nvSpPr>
            <p:cNvPr id="4" name="TextBox 4"/>
            <p:cNvSpPr txBox="1"/>
            <p:nvPr/>
          </p:nvSpPr>
          <p:spPr>
            <a:xfrm>
              <a:off x="0" y="-304800"/>
              <a:ext cx="4816593" cy="1384500"/>
            </a:xfrm>
            <a:prstGeom prst="rect">
              <a:avLst/>
            </a:prstGeom>
          </p:spPr>
          <p:txBody>
            <a:bodyPr lIns="50800" tIns="50800" rIns="50800" bIns="50800" rtlCol="0" anchor="ctr"/>
            <a:lstStyle/>
            <a:p>
              <a:pPr algn="ctr">
                <a:lnSpc>
                  <a:spcPts val="3693"/>
                </a:lnSpc>
              </a:pPr>
              <a:endParaRPr/>
            </a:p>
          </p:txBody>
        </p:sp>
      </p:grpSp>
      <p:sp>
        <p:nvSpPr>
          <p:cNvPr id="5" name="TextBox 5"/>
          <p:cNvSpPr txBox="1"/>
          <p:nvPr/>
        </p:nvSpPr>
        <p:spPr>
          <a:xfrm>
            <a:off x="6635340" y="856924"/>
            <a:ext cx="5017320" cy="1661738"/>
          </a:xfrm>
          <a:prstGeom prst="rect">
            <a:avLst/>
          </a:prstGeom>
        </p:spPr>
        <p:txBody>
          <a:bodyPr lIns="0" tIns="0" rIns="0" bIns="0" rtlCol="0" anchor="t">
            <a:spAutoFit/>
          </a:bodyPr>
          <a:lstStyle/>
          <a:p>
            <a:pPr marL="0" lvl="0" indent="0" algn="ctr" rtl="1">
              <a:lnSpc>
                <a:spcPts val="8679"/>
              </a:lnSpc>
              <a:spcBef>
                <a:spcPct val="0"/>
              </a:spcBef>
            </a:pPr>
            <a:r>
              <a:rPr lang="ar-EG" sz="6199" b="1">
                <a:solidFill>
                  <a:srgbClr val="0F4662"/>
                </a:solidFill>
                <a:latin typeface="Nazanin Bold"/>
                <a:ea typeface="Nazanin Bold"/>
                <a:cs typeface="Nazanin Bold"/>
                <a:sym typeface="Nazanin Bold"/>
                <a:rtl/>
              </a:rPr>
              <a:t>فصل پنجم</a:t>
            </a:r>
          </a:p>
        </p:txBody>
      </p:sp>
      <p:sp>
        <p:nvSpPr>
          <p:cNvPr id="6" name="TextBox 6"/>
          <p:cNvSpPr txBox="1"/>
          <p:nvPr/>
        </p:nvSpPr>
        <p:spPr>
          <a:xfrm>
            <a:off x="2689689" y="4726938"/>
            <a:ext cx="12908623" cy="1183582"/>
          </a:xfrm>
          <a:prstGeom prst="rect">
            <a:avLst/>
          </a:prstGeom>
        </p:spPr>
        <p:txBody>
          <a:bodyPr lIns="0" tIns="0" rIns="0" bIns="0" rtlCol="0" anchor="t">
            <a:spAutoFit/>
          </a:bodyPr>
          <a:lstStyle/>
          <a:p>
            <a:pPr marL="0" lvl="0" indent="0" algn="ctr" rtl="1">
              <a:lnSpc>
                <a:spcPts val="6159"/>
              </a:lnSpc>
              <a:spcBef>
                <a:spcPct val="0"/>
              </a:spcBef>
            </a:pPr>
            <a:r>
              <a:rPr lang="ar-EG" sz="4399">
                <a:solidFill>
                  <a:srgbClr val="0F4662"/>
                </a:solidFill>
                <a:latin typeface="Nazanin Light"/>
                <a:ea typeface="Nazanin Light"/>
                <a:cs typeface="Nazanin Light"/>
                <a:sym typeface="Nazanin Light"/>
                <a:rtl/>
              </a:rPr>
              <a:t>نقش آنالیز روغن در مراقبت وضعیت و تفسیر نتایج آزمایش‌ها</a:t>
            </a:r>
          </a:p>
        </p:txBody>
      </p:sp>
      <p:sp>
        <p:nvSpPr>
          <p:cNvPr id="7" name="TextBox 7"/>
          <p:cNvSpPr txBox="1"/>
          <p:nvPr/>
        </p:nvSpPr>
        <p:spPr>
          <a:xfrm>
            <a:off x="4241541" y="5988516"/>
            <a:ext cx="9804918" cy="2243217"/>
          </a:xfrm>
          <a:prstGeom prst="rect">
            <a:avLst/>
          </a:prstGeom>
        </p:spPr>
        <p:txBody>
          <a:bodyPr lIns="0" tIns="0" rIns="0" bIns="0" rtlCol="0" anchor="t">
            <a:spAutoFit/>
          </a:bodyPr>
          <a:lstStyle/>
          <a:p>
            <a:pPr algn="ctr" rtl="1">
              <a:lnSpc>
                <a:spcPts val="3919"/>
              </a:lnSpc>
            </a:pPr>
            <a:r>
              <a:rPr lang="ar-EG" sz="2799">
                <a:solidFill>
                  <a:srgbClr val="0F4662"/>
                </a:solidFill>
                <a:latin typeface="Nazanin Light"/>
                <a:ea typeface="Nazanin Light"/>
                <a:cs typeface="Nazanin Light"/>
                <a:sym typeface="Nazanin Light"/>
                <a:rtl/>
              </a:rPr>
              <a:t>روغن روانکار مثل "خون" تجهیزات است.</a:t>
            </a:r>
          </a:p>
          <a:p>
            <a:pPr algn="ctr" rtl="1">
              <a:lnSpc>
                <a:spcPts val="3919"/>
              </a:lnSpc>
            </a:pPr>
            <a:r>
              <a:rPr lang="ar-EG" sz="2799">
                <a:solidFill>
                  <a:srgbClr val="0F4662"/>
                </a:solidFill>
                <a:latin typeface="Nazanin Light"/>
                <a:ea typeface="Nazanin Light"/>
                <a:cs typeface="Nazanin Light"/>
                <a:sym typeface="Nazanin Light"/>
                <a:rtl/>
              </a:rPr>
              <a:t>هر تغییری در روغن، نشانه‌ای از وضعیت واقعی تجهیز است.</a:t>
            </a:r>
          </a:p>
          <a:p>
            <a:pPr algn="ctr" rtl="1">
              <a:lnSpc>
                <a:spcPts val="3919"/>
              </a:lnSpc>
            </a:pPr>
            <a:r>
              <a:rPr lang="ar-EG" sz="2799">
                <a:solidFill>
                  <a:srgbClr val="0F4662"/>
                </a:solidFill>
                <a:latin typeface="Nazanin Light"/>
                <a:ea typeface="Nazanin Light"/>
                <a:cs typeface="Nazanin Light"/>
                <a:sym typeface="Nazanin Light"/>
                <a:rtl/>
              </a:rPr>
              <a:t>آنالیز روغن ابزاری کم‌هزینه و مطمئن برای پایش سلامت تجهیزات است.</a:t>
            </a:r>
          </a:p>
          <a:p>
            <a:pPr algn="ctr" rtl="1">
              <a:lnSpc>
                <a:spcPts val="3919"/>
              </a:lnSpc>
              <a:spcBef>
                <a:spcPct val="0"/>
              </a:spcBef>
            </a:pPr>
            <a:endParaRPr lang="ar-EG" sz="2799">
              <a:solidFill>
                <a:srgbClr val="0F4662"/>
              </a:solidFill>
              <a:latin typeface="Nazanin Light"/>
              <a:ea typeface="Nazanin Light"/>
              <a:cs typeface="Nazanin Light"/>
              <a:sym typeface="Nazanin Light"/>
              <a:rtl/>
            </a:endParaRPr>
          </a:p>
        </p:txBody>
      </p:sp>
      <p:sp>
        <p:nvSpPr>
          <p:cNvPr id="8" name="AutoShape 8"/>
          <p:cNvSpPr/>
          <p:nvPr/>
        </p:nvSpPr>
        <p:spPr>
          <a:xfrm>
            <a:off x="5897880" y="8681205"/>
            <a:ext cx="6492240" cy="0"/>
          </a:xfrm>
          <a:prstGeom prst="line">
            <a:avLst/>
          </a:prstGeom>
          <a:ln w="76200" cap="flat">
            <a:solidFill>
              <a:srgbClr val="0F4662"/>
            </a:solidFill>
            <a:prstDash val="solid"/>
            <a:headEnd type="none" w="sm" len="sm"/>
            <a:tailEnd type="none" w="sm" len="sm"/>
          </a:ln>
        </p:spPr>
      </p:sp>
      <p:sp>
        <p:nvSpPr>
          <p:cNvPr id="9" name="Freeform 9"/>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1125413"/>
            <a:ext cx="16234916" cy="769441"/>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چرا آنالیز روغن حیاتی است؟</a:t>
            </a:r>
          </a:p>
        </p:txBody>
      </p:sp>
      <p:sp>
        <p:nvSpPr>
          <p:cNvPr id="4" name="TextBox 4"/>
          <p:cNvSpPr txBox="1"/>
          <p:nvPr/>
        </p:nvSpPr>
        <p:spPr>
          <a:xfrm>
            <a:off x="1332629" y="1695794"/>
            <a:ext cx="15264608" cy="5437386"/>
          </a:xfrm>
          <a:prstGeom prst="rect">
            <a:avLst/>
          </a:prstGeom>
        </p:spPr>
        <p:txBody>
          <a:bodyPr lIns="0" tIns="0" rIns="0" bIns="0" rtlCol="0" anchor="t">
            <a:spAutoFit/>
          </a:bodyPr>
          <a:lstStyle/>
          <a:p>
            <a:pPr algn="r" rtl="1">
              <a:lnSpc>
                <a:spcPts val="9399"/>
              </a:lnSpc>
            </a:pPr>
            <a:endParaRPr dirty="0"/>
          </a:p>
          <a:p>
            <a:pPr marL="712465" lvl="1" indent="-356233" algn="r" rtl="1">
              <a:lnSpc>
                <a:spcPts val="6599"/>
              </a:lnSpc>
              <a:buFont typeface="Arial"/>
              <a:buChar char="•"/>
            </a:pPr>
            <a:r>
              <a:rPr lang="ar-EG" sz="3299" b="1" dirty="0">
                <a:solidFill>
                  <a:srgbClr val="0F4662"/>
                </a:solidFill>
                <a:latin typeface="Nazanin Bold"/>
                <a:ea typeface="Nazanin Bold"/>
                <a:cs typeface="Nazanin Bold"/>
                <a:sym typeface="Nazanin Bold"/>
                <a:rtl/>
              </a:rPr>
              <a:t>کشف زودهنگام مشکلات: </a:t>
            </a:r>
            <a:r>
              <a:rPr lang="ar-EG" sz="3299" dirty="0">
                <a:solidFill>
                  <a:srgbClr val="0F4662"/>
                </a:solidFill>
                <a:latin typeface="Nazanin Bold"/>
                <a:ea typeface="Nazanin Bold"/>
                <a:cs typeface="Nazanin Bold"/>
                <a:sym typeface="Nazanin Bold"/>
                <a:rtl/>
              </a:rPr>
              <a:t>قبل از خرابی‌های پرهزینه.</a:t>
            </a:r>
          </a:p>
          <a:p>
            <a:pPr marL="712465" lvl="1" indent="-356233" algn="r" rtl="1">
              <a:lnSpc>
                <a:spcPts val="6599"/>
              </a:lnSpc>
              <a:buFont typeface="Arial"/>
              <a:buChar char="•"/>
            </a:pPr>
            <a:r>
              <a:rPr lang="ar-EG" sz="3299" b="1" dirty="0">
                <a:solidFill>
                  <a:srgbClr val="0F4662"/>
                </a:solidFill>
                <a:latin typeface="Nazanin Bold"/>
                <a:ea typeface="Nazanin Bold"/>
                <a:cs typeface="Nazanin Bold"/>
                <a:sym typeface="Nazanin Bold"/>
                <a:rtl/>
              </a:rPr>
              <a:t>افزایش عمر تجهیز و روغن: </a:t>
            </a:r>
            <a:r>
              <a:rPr lang="ar-EG" sz="3299" dirty="0">
                <a:solidFill>
                  <a:srgbClr val="0F4662"/>
                </a:solidFill>
                <a:latin typeface="Nazanin Bold"/>
                <a:ea typeface="Nazanin Bold"/>
                <a:cs typeface="Nazanin Bold"/>
                <a:sym typeface="Nazanin Bold"/>
                <a:rtl/>
              </a:rPr>
              <a:t>جلوگیری از تعویض زودهنگام.</a:t>
            </a:r>
          </a:p>
          <a:p>
            <a:pPr marL="712465" lvl="1" indent="-356233" algn="r" rtl="1">
              <a:lnSpc>
                <a:spcPts val="6599"/>
              </a:lnSpc>
              <a:buFont typeface="Arial"/>
              <a:buChar char="•"/>
            </a:pPr>
            <a:r>
              <a:rPr lang="ar-EG" sz="3299" b="1" dirty="0">
                <a:solidFill>
                  <a:srgbClr val="0F4662"/>
                </a:solidFill>
                <a:latin typeface="Nazanin Bold"/>
                <a:ea typeface="Nazanin Bold"/>
                <a:cs typeface="Nazanin Bold"/>
                <a:sym typeface="Nazanin Bold"/>
                <a:rtl/>
              </a:rPr>
              <a:t>کاهش توقفات ناخواسته: </a:t>
            </a:r>
            <a:r>
              <a:rPr lang="ar-EG" sz="3299" dirty="0">
                <a:solidFill>
                  <a:srgbClr val="0F4662"/>
                </a:solidFill>
                <a:latin typeface="Nazanin Bold"/>
                <a:ea typeface="Nazanin Bold"/>
                <a:cs typeface="Nazanin Bold"/>
                <a:sym typeface="Nazanin Bold"/>
                <a:rtl/>
              </a:rPr>
              <a:t>نگهداری از پیش برنامه‌ریزی شده.</a:t>
            </a:r>
          </a:p>
          <a:p>
            <a:pPr marL="712465" lvl="1" indent="-356233" algn="r" rtl="1">
              <a:lnSpc>
                <a:spcPts val="6599"/>
              </a:lnSpc>
              <a:buFont typeface="Arial"/>
              <a:buChar char="•"/>
            </a:pPr>
            <a:r>
              <a:rPr lang="ar-EG" sz="3299" b="1" dirty="0">
                <a:solidFill>
                  <a:srgbClr val="0F4662"/>
                </a:solidFill>
                <a:latin typeface="Nazanin Bold"/>
                <a:ea typeface="Nazanin Bold"/>
                <a:cs typeface="Nazanin Bold"/>
                <a:sym typeface="Nazanin Bold"/>
                <a:rtl/>
              </a:rPr>
              <a:t>تصمیم‌گیری آگاهانه: </a:t>
            </a:r>
            <a:r>
              <a:rPr lang="ar-EG" sz="3299" dirty="0">
                <a:solidFill>
                  <a:srgbClr val="0F4662"/>
                </a:solidFill>
                <a:latin typeface="Nazanin Bold"/>
                <a:ea typeface="Nazanin Bold"/>
                <a:cs typeface="Nazanin Bold"/>
                <a:sym typeface="Nazanin Bold"/>
                <a:rtl/>
              </a:rPr>
              <a:t>بر پایه داده‌های واقعی نه حدس و تجربه.</a:t>
            </a:r>
          </a:p>
          <a:p>
            <a:pPr algn="r" rtl="1">
              <a:lnSpc>
                <a:spcPts val="6599"/>
              </a:lnSpc>
            </a:pPr>
            <a:endParaRPr lang="ar-EG" sz="3299" b="1" dirty="0">
              <a:solidFill>
                <a:srgbClr val="0F4662"/>
              </a:solidFill>
              <a:latin typeface="Nazanin Bold"/>
              <a:ea typeface="Nazanin Bold"/>
              <a:cs typeface="Nazanin Bold"/>
              <a:sym typeface="Nazanin Bold"/>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04346" y="3317614"/>
            <a:ext cx="15891657" cy="5270381"/>
          </a:xfrm>
          <a:prstGeom prst="rect">
            <a:avLst/>
          </a:prstGeom>
        </p:spPr>
        <p:txBody>
          <a:bodyPr lIns="0" tIns="0" rIns="0" bIns="0" rtlCol="0" anchor="t">
            <a:spAutoFit/>
          </a:bodyPr>
          <a:lstStyle/>
          <a:p>
            <a:pPr marL="0" lvl="0" indent="0" algn="ctr" rtl="1">
              <a:lnSpc>
                <a:spcPts val="4419"/>
              </a:lnSpc>
            </a:pPr>
            <a:r>
              <a:rPr lang="ar-EG" sz="2599">
                <a:solidFill>
                  <a:srgbClr val="0F4662"/>
                </a:solidFill>
                <a:latin typeface="Nazanin Light"/>
                <a:ea typeface="Nazanin Light"/>
                <a:cs typeface="Nazanin Light"/>
                <a:sym typeface="Nazanin Light"/>
                <a:rtl/>
              </a:rPr>
              <a:t>تغییرات در روغن معمولاً قبل از آنکه ارتعاش یا دمای تجهیز</a:t>
            </a:r>
            <a:r>
              <a:rPr lang="ar-EG" sz="2599" u="none" strike="noStrike">
                <a:solidFill>
                  <a:srgbClr val="0F4662"/>
                </a:solidFill>
                <a:latin typeface="Nazanin Light"/>
                <a:ea typeface="Nazanin Light"/>
                <a:cs typeface="Nazanin Light"/>
                <a:sym typeface="Nazanin Light"/>
                <a:rtl/>
              </a:rPr>
              <a:t> بالا برود دیده می‌شوند. یعنی زمان بیشتری برای اقدام داریم.</a:t>
            </a:r>
          </a:p>
          <a:p>
            <a:pPr marL="0" lvl="0" indent="0" algn="ctr" rtl="1">
              <a:lnSpc>
                <a:spcPts val="4419"/>
              </a:lnSpc>
            </a:pPr>
            <a:endParaRPr lang="ar-EG" sz="2599" u="none" strike="noStrike">
              <a:solidFill>
                <a:srgbClr val="0F4662"/>
              </a:solidFill>
              <a:latin typeface="Nazanin Light"/>
              <a:ea typeface="Nazanin Light"/>
              <a:cs typeface="Nazanin Light"/>
              <a:sym typeface="Nazanin Light"/>
              <a:rtl/>
            </a:endParaRPr>
          </a:p>
          <a:p>
            <a:pPr algn="ctr" rtl="1">
              <a:lnSpc>
                <a:spcPts val="5439"/>
              </a:lnSpc>
            </a:pPr>
            <a:r>
              <a:rPr lang="ar-EG" sz="3199" b="1" u="none" strike="noStrike">
                <a:solidFill>
                  <a:srgbClr val="0F4662"/>
                </a:solidFill>
                <a:latin typeface="Nazanin Bold"/>
                <a:ea typeface="Nazanin Bold"/>
                <a:cs typeface="Nazanin Bold"/>
                <a:sym typeface="Nazanin Bold"/>
                <a:rtl/>
              </a:rPr>
              <a:t>ذرات و آلودگی← خیلی زود.</a:t>
            </a:r>
          </a:p>
          <a:p>
            <a:pPr algn="ctr" rtl="1">
              <a:lnSpc>
                <a:spcPts val="5439"/>
              </a:lnSpc>
            </a:pPr>
            <a:r>
              <a:rPr lang="ar-EG" sz="3199" b="1" u="none" strike="noStrike">
                <a:solidFill>
                  <a:srgbClr val="0F4662"/>
                </a:solidFill>
                <a:latin typeface="Nazanin Bold"/>
                <a:ea typeface="Nazanin Bold"/>
                <a:cs typeface="Nazanin Bold"/>
                <a:sym typeface="Nazanin Bold"/>
                <a:rtl/>
              </a:rPr>
              <a:t>آب یا سوخت ← زود.</a:t>
            </a:r>
          </a:p>
          <a:p>
            <a:pPr algn="ctr" rtl="1">
              <a:lnSpc>
                <a:spcPts val="5439"/>
              </a:lnSpc>
            </a:pPr>
            <a:r>
              <a:rPr lang="ar-EG" sz="3199" b="1" u="none" strike="noStrike">
                <a:solidFill>
                  <a:srgbClr val="0F4662"/>
                </a:solidFill>
                <a:latin typeface="Nazanin Bold"/>
                <a:ea typeface="Nazanin Bold"/>
                <a:cs typeface="Nazanin Bold"/>
                <a:sym typeface="Nazanin Bold"/>
                <a:rtl/>
              </a:rPr>
              <a:t>اکسیداسیون و وارنیش←میانی.</a:t>
            </a:r>
          </a:p>
          <a:p>
            <a:pPr algn="ctr" rtl="1">
              <a:lnSpc>
                <a:spcPts val="5439"/>
              </a:lnSpc>
            </a:pPr>
            <a:r>
              <a:rPr lang="ar-EG" sz="3199" b="1" u="none" strike="noStrike">
                <a:solidFill>
                  <a:srgbClr val="0F4662"/>
                </a:solidFill>
                <a:latin typeface="Nazanin Bold"/>
                <a:ea typeface="Nazanin Bold"/>
                <a:cs typeface="Nazanin Bold"/>
                <a:sym typeface="Nazanin Bold"/>
                <a:rtl/>
              </a:rPr>
              <a:t>ویسکوزیته و </a:t>
            </a:r>
            <a:r>
              <a:rPr lang="en-US" sz="3199" b="1" u="none" strike="noStrike">
                <a:solidFill>
                  <a:srgbClr val="0F4662"/>
                </a:solidFill>
                <a:latin typeface="Nazanin Bold"/>
                <a:ea typeface="Nazanin Bold"/>
                <a:cs typeface="Nazanin Bold"/>
                <a:sym typeface="Nazanin Bold"/>
              </a:rPr>
              <a:t>TAN/TBN</a:t>
            </a:r>
            <a:r>
              <a:rPr lang="ar-EG" sz="3199" b="1" u="none" strike="noStrike">
                <a:solidFill>
                  <a:srgbClr val="0F4662"/>
                </a:solidFill>
                <a:latin typeface="Nazanin Bold"/>
                <a:ea typeface="Nazanin Bold"/>
                <a:cs typeface="Nazanin Bold"/>
                <a:sym typeface="Nazanin Bold"/>
                <a:rtl/>
              </a:rPr>
              <a:t> ← میانی.</a:t>
            </a:r>
          </a:p>
          <a:p>
            <a:pPr algn="ctr" rtl="1">
              <a:lnSpc>
                <a:spcPts val="5439"/>
              </a:lnSpc>
            </a:pPr>
            <a:r>
              <a:rPr lang="ar-EG" sz="3199" b="1" u="none" strike="noStrike">
                <a:solidFill>
                  <a:srgbClr val="0F4662"/>
                </a:solidFill>
                <a:latin typeface="Nazanin Bold"/>
                <a:ea typeface="Nazanin Bold"/>
                <a:cs typeface="Nazanin Bold"/>
                <a:sym typeface="Nazanin Bold"/>
                <a:rtl/>
              </a:rPr>
              <a:t>ارتعاش و دما ← دیر.</a:t>
            </a:r>
          </a:p>
          <a:p>
            <a:pPr marL="0" lvl="0" indent="0" algn="ctr" rtl="1">
              <a:lnSpc>
                <a:spcPts val="4079"/>
              </a:lnSpc>
            </a:pPr>
            <a:endParaRPr lang="ar-EG" sz="3199" b="1" u="none" strike="noStrike">
              <a:solidFill>
                <a:srgbClr val="0F4662"/>
              </a:solidFill>
              <a:latin typeface="Nazanin Bold"/>
              <a:ea typeface="Nazanin Bold"/>
              <a:cs typeface="Nazanin Bold"/>
              <a:sym typeface="Nazanin Bold"/>
              <a:rtl/>
            </a:endParaRPr>
          </a:p>
        </p:txBody>
      </p:sp>
      <p:sp>
        <p:nvSpPr>
          <p:cNvPr id="3" name="TextBox 3"/>
          <p:cNvSpPr txBox="1"/>
          <p:nvPr/>
        </p:nvSpPr>
        <p:spPr>
          <a:xfrm>
            <a:off x="1028700" y="1004119"/>
            <a:ext cx="15891657" cy="2324163"/>
          </a:xfrm>
          <a:prstGeom prst="rect">
            <a:avLst/>
          </a:prstGeom>
        </p:spPr>
        <p:txBody>
          <a:bodyPr lIns="0" tIns="0" rIns="0" bIns="0" rtlCol="0" anchor="t">
            <a:spAutoFit/>
          </a:bodyPr>
          <a:lstStyle/>
          <a:p>
            <a:pPr algn="ctr" rtl="1">
              <a:lnSpc>
                <a:spcPts val="7819"/>
              </a:lnSpc>
            </a:pPr>
            <a:r>
              <a:rPr lang="ar-EG" sz="4599" b="1" dirty="0">
                <a:solidFill>
                  <a:srgbClr val="0F4662"/>
                </a:solidFill>
                <a:latin typeface="Nazanin Bold"/>
                <a:ea typeface="Nazanin Bold"/>
                <a:cs typeface="Nazanin Bold"/>
                <a:sym typeface="Nazanin Bold"/>
                <a:rtl/>
              </a:rPr>
              <a:t>جایگاه آنالیز روغن در منحنی </a:t>
            </a:r>
            <a:r>
              <a:rPr lang="en-US" sz="4599" b="1" dirty="0">
                <a:solidFill>
                  <a:srgbClr val="0F4662"/>
                </a:solidFill>
                <a:latin typeface="Nazanin Bold"/>
                <a:ea typeface="Nazanin Bold"/>
                <a:cs typeface="Nazanin Bold"/>
                <a:sym typeface="Nazanin Bold"/>
              </a:rPr>
              <a:t>P‑F</a:t>
            </a:r>
          </a:p>
          <a:p>
            <a:pPr marL="0" lvl="0" indent="0" algn="ctr" rtl="1">
              <a:lnSpc>
                <a:spcPts val="7479"/>
              </a:lnSpc>
            </a:pPr>
            <a:endParaRPr lang="en-US" sz="4599" b="1" dirty="0">
              <a:solidFill>
                <a:srgbClr val="0F4662"/>
              </a:solidFill>
              <a:latin typeface="Nazanin Bold"/>
              <a:ea typeface="Nazanin Bold"/>
              <a:cs typeface="Nazanin Bold"/>
              <a:sym typeface="Nazanin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27349" cy="10287000"/>
            <a:chOff x="0" y="0"/>
            <a:chExt cx="1218726" cy="2709333"/>
          </a:xfrm>
        </p:grpSpPr>
        <p:sp>
          <p:nvSpPr>
            <p:cNvPr id="3" name="Freeform 3"/>
            <p:cNvSpPr/>
            <p:nvPr/>
          </p:nvSpPr>
          <p:spPr>
            <a:xfrm>
              <a:off x="0" y="0"/>
              <a:ext cx="1218726" cy="2709333"/>
            </a:xfrm>
            <a:custGeom>
              <a:avLst/>
              <a:gdLst/>
              <a:ahLst/>
              <a:cxnLst/>
              <a:rect l="l" t="t" r="r" b="b"/>
              <a:pathLst>
                <a:path w="1218726" h="2709333">
                  <a:moveTo>
                    <a:pt x="0" y="0"/>
                  </a:moveTo>
                  <a:lnTo>
                    <a:pt x="1218726" y="0"/>
                  </a:lnTo>
                  <a:lnTo>
                    <a:pt x="1218726" y="2709333"/>
                  </a:lnTo>
                  <a:lnTo>
                    <a:pt x="0" y="2709333"/>
                  </a:lnTo>
                  <a:close/>
                </a:path>
              </a:pathLst>
            </a:custGeom>
            <a:solidFill>
              <a:srgbClr val="7994A0"/>
            </a:solidFill>
          </p:spPr>
        </p:sp>
        <p:sp>
          <p:nvSpPr>
            <p:cNvPr id="4" name="TextBox 4"/>
            <p:cNvSpPr txBox="1"/>
            <p:nvPr/>
          </p:nvSpPr>
          <p:spPr>
            <a:xfrm>
              <a:off x="0" y="-123825"/>
              <a:ext cx="1218726" cy="2833158"/>
            </a:xfrm>
            <a:prstGeom prst="rect">
              <a:avLst/>
            </a:prstGeom>
          </p:spPr>
          <p:txBody>
            <a:bodyPr lIns="50800" tIns="50800" rIns="50800" bIns="50800" rtlCol="0" anchor="ctr"/>
            <a:lstStyle/>
            <a:p>
              <a:pPr algn="ctr">
                <a:lnSpc>
                  <a:spcPts val="4079"/>
                </a:lnSpc>
              </a:pPr>
              <a:endParaRPr/>
            </a:p>
          </p:txBody>
        </p:sp>
      </p:grpSp>
      <p:sp>
        <p:nvSpPr>
          <p:cNvPr id="7" name="TextBox 7"/>
          <p:cNvSpPr txBox="1"/>
          <p:nvPr/>
        </p:nvSpPr>
        <p:spPr>
          <a:xfrm>
            <a:off x="6292578" y="142509"/>
            <a:ext cx="10966722" cy="1297364"/>
          </a:xfrm>
          <a:prstGeom prst="rect">
            <a:avLst/>
          </a:prstGeom>
        </p:spPr>
        <p:txBody>
          <a:bodyPr lIns="0" tIns="0" rIns="0" bIns="0" rtlCol="0" anchor="t">
            <a:spAutoFit/>
          </a:bodyPr>
          <a:lstStyle/>
          <a:p>
            <a:pPr marL="0" lvl="0" indent="0" algn="just" rtl="1">
              <a:lnSpc>
                <a:spcPts val="6720"/>
              </a:lnSpc>
              <a:spcBef>
                <a:spcPct val="0"/>
              </a:spcBef>
            </a:pPr>
            <a:r>
              <a:rPr lang="ar-EG" sz="4800" b="1">
                <a:solidFill>
                  <a:srgbClr val="0F4662"/>
                </a:solidFill>
                <a:latin typeface="Nazanin Bold"/>
                <a:ea typeface="Nazanin Bold"/>
                <a:cs typeface="Nazanin Bold"/>
                <a:sym typeface="Nazanin Bold"/>
                <a:rtl/>
              </a:rPr>
              <a:t>انتخاب روانکار مناسب</a:t>
            </a:r>
          </a:p>
        </p:txBody>
      </p:sp>
      <p:sp>
        <p:nvSpPr>
          <p:cNvPr id="8" name="TextBox 8"/>
          <p:cNvSpPr txBox="1"/>
          <p:nvPr/>
        </p:nvSpPr>
        <p:spPr>
          <a:xfrm>
            <a:off x="6731543" y="2129448"/>
            <a:ext cx="10527757" cy="863660"/>
          </a:xfrm>
          <a:prstGeom prst="rect">
            <a:avLst/>
          </a:prstGeom>
        </p:spPr>
        <p:txBody>
          <a:bodyPr lIns="0" tIns="0" rIns="0" bIns="0" rtlCol="0" anchor="t">
            <a:spAutoFit/>
          </a:bodyPr>
          <a:lstStyle/>
          <a:p>
            <a:pPr marL="626107" lvl="1" indent="-313054" algn="just" rtl="1">
              <a:lnSpc>
                <a:spcPts val="4929"/>
              </a:lnSpc>
              <a:buFont typeface="Arial"/>
              <a:buChar char="•"/>
            </a:pPr>
            <a:r>
              <a:rPr lang="ar-EG" sz="2899">
                <a:solidFill>
                  <a:srgbClr val="0F4662"/>
                </a:solidFill>
                <a:latin typeface="Nazanin Light"/>
                <a:ea typeface="Nazanin Light"/>
                <a:cs typeface="Nazanin Light"/>
                <a:sym typeface="Nazanin Light"/>
                <a:rtl/>
              </a:rPr>
              <a:t>دما، بار، سرعت و وجود آلودگی.</a:t>
            </a:r>
          </a:p>
        </p:txBody>
      </p:sp>
      <p:sp>
        <p:nvSpPr>
          <p:cNvPr id="9" name="TextBox 9"/>
          <p:cNvSpPr txBox="1"/>
          <p:nvPr/>
        </p:nvSpPr>
        <p:spPr>
          <a:xfrm>
            <a:off x="6731543" y="3683988"/>
            <a:ext cx="10527757" cy="863660"/>
          </a:xfrm>
          <a:prstGeom prst="rect">
            <a:avLst/>
          </a:prstGeom>
        </p:spPr>
        <p:txBody>
          <a:bodyPr lIns="0" tIns="0" rIns="0" bIns="0" rtlCol="0" anchor="t">
            <a:spAutoFit/>
          </a:bodyPr>
          <a:lstStyle/>
          <a:p>
            <a:pPr marL="626107" lvl="1" indent="-313054" algn="r" rtl="1">
              <a:lnSpc>
                <a:spcPts val="4929"/>
              </a:lnSpc>
              <a:buFont typeface="Arial"/>
              <a:buChar char="•"/>
            </a:pPr>
            <a:r>
              <a:rPr lang="ar-EG" sz="2899">
                <a:solidFill>
                  <a:srgbClr val="0F4662"/>
                </a:solidFill>
                <a:latin typeface="Nazanin Light"/>
                <a:ea typeface="Nazanin Light"/>
                <a:cs typeface="Nazanin Light"/>
                <a:sym typeface="Nazanin Light"/>
                <a:rtl/>
              </a:rPr>
              <a:t>با گازهای فرآیندی، آب‌بندی‌ها و متریال سیستم.</a:t>
            </a:r>
          </a:p>
        </p:txBody>
      </p:sp>
      <p:sp>
        <p:nvSpPr>
          <p:cNvPr id="10" name="TextBox 10"/>
          <p:cNvSpPr txBox="1"/>
          <p:nvPr/>
        </p:nvSpPr>
        <p:spPr>
          <a:xfrm>
            <a:off x="6731543" y="5291455"/>
            <a:ext cx="10527757" cy="863660"/>
          </a:xfrm>
          <a:prstGeom prst="rect">
            <a:avLst/>
          </a:prstGeom>
        </p:spPr>
        <p:txBody>
          <a:bodyPr lIns="0" tIns="0" rIns="0" bIns="0" rtlCol="0" anchor="t">
            <a:spAutoFit/>
          </a:bodyPr>
          <a:lstStyle/>
          <a:p>
            <a:pPr marL="626107" lvl="1" indent="-313054" algn="r" rtl="1">
              <a:lnSpc>
                <a:spcPts val="4929"/>
              </a:lnSpc>
              <a:buFont typeface="Arial"/>
              <a:buChar char="•"/>
            </a:pPr>
            <a:r>
              <a:rPr lang="ar-EG" sz="2899">
                <a:solidFill>
                  <a:srgbClr val="0F4662"/>
                </a:solidFill>
                <a:latin typeface="Nazanin Light"/>
                <a:ea typeface="Nazanin Light"/>
                <a:cs typeface="Nazanin Light"/>
                <a:sym typeface="Nazanin Light"/>
                <a:rtl/>
              </a:rPr>
              <a:t>تحت تأثیر مقاومت در برابر اکسیداسیون و کاهش افزودنی‌ها.</a:t>
            </a:r>
          </a:p>
        </p:txBody>
      </p:sp>
      <p:sp>
        <p:nvSpPr>
          <p:cNvPr id="11" name="TextBox 11"/>
          <p:cNvSpPr txBox="1"/>
          <p:nvPr/>
        </p:nvSpPr>
        <p:spPr>
          <a:xfrm>
            <a:off x="6731543" y="6835519"/>
            <a:ext cx="10527757" cy="1482726"/>
          </a:xfrm>
          <a:prstGeom prst="rect">
            <a:avLst/>
          </a:prstGeom>
        </p:spPr>
        <p:txBody>
          <a:bodyPr lIns="0" tIns="0" rIns="0" bIns="0" rtlCol="0" anchor="t">
            <a:spAutoFit/>
          </a:bodyPr>
          <a:lstStyle/>
          <a:p>
            <a:pPr marL="626107" lvl="1" indent="-313054" algn="r" rtl="1">
              <a:lnSpc>
                <a:spcPts val="4929"/>
              </a:lnSpc>
              <a:buFont typeface="Arial"/>
              <a:buChar char="•"/>
            </a:pPr>
            <a:r>
              <a:rPr lang="en-US" sz="2899">
                <a:solidFill>
                  <a:srgbClr val="0F4662"/>
                </a:solidFill>
                <a:latin typeface="Nazanin Light"/>
                <a:ea typeface="Nazanin Light"/>
                <a:cs typeface="Nazanin Light"/>
                <a:sym typeface="Nazanin Light"/>
              </a:rPr>
              <a:t>EP</a:t>
            </a:r>
            <a:r>
              <a:rPr lang="ar-EG" sz="2899">
                <a:solidFill>
                  <a:srgbClr val="0F4662"/>
                </a:solidFill>
                <a:latin typeface="Nazanin Light"/>
                <a:ea typeface="Nazanin Light"/>
                <a:cs typeface="Nazanin Light"/>
                <a:sym typeface="Nazanin Light"/>
                <a:rtl/>
              </a:rPr>
              <a:t> برای گیربکس‌ها، </a:t>
            </a:r>
            <a:r>
              <a:rPr lang="en-US" sz="2899">
                <a:solidFill>
                  <a:srgbClr val="0F4662"/>
                </a:solidFill>
                <a:latin typeface="Nazanin Light"/>
                <a:ea typeface="Nazanin Light"/>
                <a:cs typeface="Nazanin Light"/>
                <a:sym typeface="Nazanin Light"/>
              </a:rPr>
              <a:t>R&amp;O</a:t>
            </a:r>
            <a:r>
              <a:rPr lang="ar-EG" sz="2899">
                <a:solidFill>
                  <a:srgbClr val="0F4662"/>
                </a:solidFill>
                <a:latin typeface="Nazanin Light"/>
                <a:ea typeface="Nazanin Light"/>
                <a:cs typeface="Nazanin Light"/>
                <a:sym typeface="Nazanin Light"/>
                <a:rtl/>
              </a:rPr>
              <a:t> برای توربین‌ها، دمولسیفایر برای سیستم‌های با آلودگی آب.</a:t>
            </a:r>
          </a:p>
        </p:txBody>
      </p:sp>
      <p:sp>
        <p:nvSpPr>
          <p:cNvPr id="12" name="TextBox 12"/>
          <p:cNvSpPr txBox="1"/>
          <p:nvPr/>
        </p:nvSpPr>
        <p:spPr>
          <a:xfrm>
            <a:off x="6731543" y="1648118"/>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شرایط کارکرد</a:t>
            </a:r>
          </a:p>
        </p:txBody>
      </p:sp>
      <p:sp>
        <p:nvSpPr>
          <p:cNvPr id="13" name="TextBox 13"/>
          <p:cNvSpPr txBox="1"/>
          <p:nvPr/>
        </p:nvSpPr>
        <p:spPr>
          <a:xfrm>
            <a:off x="6731543" y="3202658"/>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سازگاری</a:t>
            </a:r>
          </a:p>
        </p:txBody>
      </p:sp>
      <p:sp>
        <p:nvSpPr>
          <p:cNvPr id="14" name="TextBox 14"/>
          <p:cNvSpPr txBox="1"/>
          <p:nvPr/>
        </p:nvSpPr>
        <p:spPr>
          <a:xfrm>
            <a:off x="6731543" y="4810125"/>
            <a:ext cx="10527757" cy="757496"/>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فاصله زمانی تعویض</a:t>
            </a:r>
          </a:p>
        </p:txBody>
      </p:sp>
      <p:sp>
        <p:nvSpPr>
          <p:cNvPr id="15" name="TextBox 15"/>
          <p:cNvSpPr txBox="1"/>
          <p:nvPr/>
        </p:nvSpPr>
        <p:spPr>
          <a:xfrm>
            <a:off x="6731543" y="6354189"/>
            <a:ext cx="10527757" cy="757555"/>
          </a:xfrm>
          <a:prstGeom prst="rect">
            <a:avLst/>
          </a:prstGeom>
        </p:spPr>
        <p:txBody>
          <a:bodyPr lIns="0" tIns="0" rIns="0" bIns="0" rtlCol="0" anchor="t">
            <a:spAutoFit/>
          </a:bodyPr>
          <a:lstStyle/>
          <a:p>
            <a:pPr marL="0" lvl="0" indent="0" algn="just" rtl="1">
              <a:lnSpc>
                <a:spcPts val="3919"/>
              </a:lnSpc>
              <a:spcBef>
                <a:spcPct val="0"/>
              </a:spcBef>
            </a:pPr>
            <a:r>
              <a:rPr lang="ar-EG" sz="2799" b="1">
                <a:solidFill>
                  <a:srgbClr val="0F4662"/>
                </a:solidFill>
                <a:latin typeface="Nazanin Bold"/>
                <a:ea typeface="Nazanin Bold"/>
                <a:cs typeface="Nazanin Bold"/>
                <a:sym typeface="Nazanin Bold"/>
                <a:rtl/>
              </a:rPr>
              <a:t>نیازهای افزودنی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flipV="1">
            <a:off x="1028700" y="7952769"/>
            <a:ext cx="16230600" cy="0"/>
          </a:xfrm>
          <a:prstGeom prst="line">
            <a:avLst/>
          </a:prstGeom>
          <a:ln w="57150" cap="flat">
            <a:solidFill>
              <a:srgbClr val="7994A0"/>
            </a:solidFill>
            <a:prstDash val="solid"/>
            <a:headEnd type="none" w="sm" len="sm"/>
            <a:tailEnd type="none" w="sm" len="sm"/>
          </a:ln>
        </p:spPr>
      </p:sp>
      <p:sp>
        <p:nvSpPr>
          <p:cNvPr id="3" name="TextBox 3"/>
          <p:cNvSpPr txBox="1"/>
          <p:nvPr/>
        </p:nvSpPr>
        <p:spPr>
          <a:xfrm>
            <a:off x="1024384" y="838959"/>
            <a:ext cx="16234916" cy="769441"/>
          </a:xfrm>
          <a:prstGeom prst="rect">
            <a:avLst/>
          </a:prstGeom>
        </p:spPr>
        <p:txBody>
          <a:bodyPr lIns="0" tIns="0" rIns="0" bIns="0" rtlCol="0" anchor="t">
            <a:spAutoFit/>
          </a:bodyPr>
          <a:lstStyle/>
          <a:p>
            <a:pPr algn="r" rtl="1">
              <a:lnSpc>
                <a:spcPts val="6020"/>
              </a:lnSpc>
            </a:pPr>
            <a:r>
              <a:rPr lang="ar-EG" sz="4300" b="1" dirty="0">
                <a:solidFill>
                  <a:srgbClr val="0F4662"/>
                </a:solidFill>
                <a:latin typeface="Nazanin Bold"/>
                <a:ea typeface="Nazanin Bold"/>
                <a:cs typeface="Nazanin Bold"/>
                <a:sym typeface="Nazanin Bold"/>
                <a:rtl/>
              </a:rPr>
              <a:t>اهمیت نمونه‌گیری درست</a:t>
            </a:r>
          </a:p>
        </p:txBody>
      </p:sp>
      <p:sp>
        <p:nvSpPr>
          <p:cNvPr id="4" name="TextBox 4"/>
          <p:cNvSpPr txBox="1"/>
          <p:nvPr/>
        </p:nvSpPr>
        <p:spPr>
          <a:xfrm>
            <a:off x="1332629" y="2628900"/>
            <a:ext cx="15264608" cy="4805104"/>
          </a:xfrm>
          <a:prstGeom prst="rect">
            <a:avLst/>
          </a:prstGeom>
        </p:spPr>
        <p:txBody>
          <a:bodyPr lIns="0" tIns="0" rIns="0" bIns="0" rtlCol="0" anchor="t">
            <a:spAutoFit/>
          </a:bodyPr>
          <a:lstStyle/>
          <a:p>
            <a:pPr algn="r" rtl="1">
              <a:lnSpc>
                <a:spcPts val="5199"/>
              </a:lnSpc>
            </a:pPr>
            <a:r>
              <a:rPr lang="ar-EG" sz="2599" dirty="0">
                <a:solidFill>
                  <a:srgbClr val="0F4662"/>
                </a:solidFill>
                <a:latin typeface="Nazanin Light"/>
                <a:ea typeface="Nazanin Light"/>
                <a:cs typeface="Nazanin Light"/>
                <a:sym typeface="Nazanin Light"/>
                <a:rtl/>
              </a:rPr>
              <a:t>بیشتر خطاها از نمونه‌گیری بد ایجاد می‌شود.</a:t>
            </a:r>
          </a:p>
          <a:p>
            <a:pPr marL="734055" lvl="1" indent="-367027" algn="r" rtl="1">
              <a:lnSpc>
                <a:spcPts val="6799"/>
              </a:lnSpc>
              <a:buFont typeface="Arial"/>
              <a:buChar char="•"/>
            </a:pPr>
            <a:r>
              <a:rPr lang="ar-EG" sz="3399" dirty="0">
                <a:solidFill>
                  <a:srgbClr val="0F4662"/>
                </a:solidFill>
                <a:latin typeface="Nazanin Light"/>
                <a:ea typeface="Nazanin Light"/>
                <a:cs typeface="Nazanin Light"/>
                <a:sym typeface="Nazanin Light"/>
                <a:rtl/>
              </a:rPr>
              <a:t>نمونه باید از جریان فعال گرفته شود، نه از </a:t>
            </a:r>
            <a:r>
              <a:rPr lang="ar-EG" sz="3399" b="1" dirty="0">
                <a:solidFill>
                  <a:srgbClr val="0F4662"/>
                </a:solidFill>
                <a:latin typeface="Nazanin Bold"/>
                <a:ea typeface="Nazanin Bold"/>
                <a:cs typeface="Nazanin Bold"/>
                <a:sym typeface="Nazanin Bold"/>
                <a:rtl/>
              </a:rPr>
              <a:t>سطح یا کف مخزن.</a:t>
            </a:r>
          </a:p>
          <a:p>
            <a:pPr marL="734055" lvl="1" indent="-367027" algn="r" rtl="1">
              <a:lnSpc>
                <a:spcPts val="6799"/>
              </a:lnSpc>
              <a:buFont typeface="Arial"/>
              <a:buChar char="•"/>
            </a:pPr>
            <a:r>
              <a:rPr lang="ar-EG" sz="3399" b="1" dirty="0">
                <a:solidFill>
                  <a:srgbClr val="0F4662"/>
                </a:solidFill>
                <a:latin typeface="Nazanin Bold"/>
                <a:ea typeface="Nazanin Bold"/>
                <a:cs typeface="Nazanin Bold"/>
                <a:sym typeface="Nazanin Bold"/>
                <a:rtl/>
              </a:rPr>
              <a:t>قبل</a:t>
            </a:r>
            <a:r>
              <a:rPr lang="ar-EG" sz="3399" dirty="0">
                <a:solidFill>
                  <a:srgbClr val="0F4662"/>
                </a:solidFill>
                <a:latin typeface="Nazanin Light"/>
                <a:ea typeface="Nazanin Light"/>
                <a:cs typeface="Nazanin Light"/>
                <a:sym typeface="Nazanin Light"/>
                <a:rtl/>
              </a:rPr>
              <a:t> از پر کردن بطری، کمی روغن دور ریخته شود.</a:t>
            </a:r>
          </a:p>
          <a:p>
            <a:pPr marL="734055" lvl="1" indent="-367027" algn="r" rtl="1">
              <a:lnSpc>
                <a:spcPts val="6799"/>
              </a:lnSpc>
              <a:buFont typeface="Arial"/>
              <a:buChar char="•"/>
            </a:pPr>
            <a:r>
              <a:rPr lang="ar-EG" sz="3399" dirty="0">
                <a:solidFill>
                  <a:srgbClr val="0F4662"/>
                </a:solidFill>
                <a:latin typeface="Nazanin Light"/>
                <a:ea typeface="Nazanin Light"/>
                <a:cs typeface="Nazanin Light"/>
                <a:sym typeface="Nazanin Light"/>
                <a:rtl/>
              </a:rPr>
              <a:t>بطری و درپوش </a:t>
            </a:r>
            <a:r>
              <a:rPr lang="ar-EG" sz="3399" b="1" dirty="0">
                <a:solidFill>
                  <a:srgbClr val="0F4662"/>
                </a:solidFill>
                <a:latin typeface="Nazanin Bold"/>
                <a:ea typeface="Nazanin Bold"/>
                <a:cs typeface="Nazanin Bold"/>
                <a:sym typeface="Nazanin Bold"/>
                <a:rtl/>
              </a:rPr>
              <a:t>تمیز </a:t>
            </a:r>
            <a:r>
              <a:rPr lang="ar-EG" sz="3399" dirty="0">
                <a:solidFill>
                  <a:srgbClr val="0F4662"/>
                </a:solidFill>
                <a:latin typeface="Nazanin Light"/>
                <a:ea typeface="Nazanin Light"/>
                <a:cs typeface="Nazanin Light"/>
                <a:sym typeface="Nazanin Light"/>
                <a:rtl/>
              </a:rPr>
              <a:t>باشد.</a:t>
            </a:r>
          </a:p>
          <a:p>
            <a:pPr marL="734055" lvl="1" indent="-367027" algn="r" rtl="1">
              <a:lnSpc>
                <a:spcPts val="6799"/>
              </a:lnSpc>
              <a:buFont typeface="Arial"/>
              <a:buChar char="•"/>
            </a:pPr>
            <a:r>
              <a:rPr lang="ar-EG" sz="3399" dirty="0">
                <a:solidFill>
                  <a:srgbClr val="0F4662"/>
                </a:solidFill>
                <a:latin typeface="Nazanin Light"/>
                <a:ea typeface="Nazanin Light"/>
                <a:cs typeface="Nazanin Light"/>
                <a:sym typeface="Nazanin Light"/>
                <a:rtl/>
              </a:rPr>
              <a:t>برچسب کامل زده شود </a:t>
            </a:r>
            <a:r>
              <a:rPr lang="ar-EG" sz="3399" b="1" dirty="0">
                <a:solidFill>
                  <a:srgbClr val="0F4662"/>
                </a:solidFill>
                <a:latin typeface="Nazanin Bold"/>
                <a:ea typeface="Nazanin Bold"/>
                <a:cs typeface="Nazanin Bold"/>
                <a:sym typeface="Nazanin Bold"/>
                <a:rtl/>
              </a:rPr>
              <a:t>(نام تجهیز، ساعت کارکرد، تاریخ).</a:t>
            </a:r>
          </a:p>
          <a:p>
            <a:pPr algn="r" rtl="1">
              <a:lnSpc>
                <a:spcPts val="4000"/>
              </a:lnSpc>
            </a:pPr>
            <a:endParaRPr lang="ar-EG" sz="3399" b="1" dirty="0">
              <a:solidFill>
                <a:srgbClr val="0F4662"/>
              </a:solidFill>
              <a:latin typeface="Nazanin Bold"/>
              <a:ea typeface="Nazanin Bold"/>
              <a:cs typeface="Nazanin Bold"/>
              <a:sym typeface="Nazanin Bold"/>
              <a:rtl/>
            </a:endParaRPr>
          </a:p>
        </p:txBody>
      </p:sp>
      <p:sp>
        <p:nvSpPr>
          <p:cNvPr id="5" name="Freeform 5"/>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04346" y="3424402"/>
            <a:ext cx="15891657" cy="4232386"/>
          </a:xfrm>
          <a:prstGeom prst="rect">
            <a:avLst/>
          </a:prstGeom>
        </p:spPr>
        <p:txBody>
          <a:bodyPr lIns="0" tIns="0" rIns="0" bIns="0" rtlCol="0" anchor="t">
            <a:spAutoFit/>
          </a:bodyPr>
          <a:lstStyle/>
          <a:p>
            <a:pPr marL="0" lvl="0" indent="0" algn="r" rtl="1">
              <a:lnSpc>
                <a:spcPts val="5915"/>
              </a:lnSpc>
            </a:pPr>
            <a:r>
              <a:rPr lang="ar-EG" sz="2899">
                <a:solidFill>
                  <a:srgbClr val="0F4662"/>
                </a:solidFill>
                <a:latin typeface="Nazanin Light"/>
                <a:ea typeface="Nazanin Light"/>
                <a:cs typeface="Nazanin Light"/>
                <a:sym typeface="Nazanin Light"/>
                <a:rtl/>
              </a:rPr>
              <a:t>یک تست تنها کافی نیست،</a:t>
            </a:r>
            <a:r>
              <a:rPr lang="ar-EG" sz="2899" u="none" strike="noStrike">
                <a:solidFill>
                  <a:srgbClr val="0F4662"/>
                </a:solidFill>
                <a:latin typeface="Nazanin Light"/>
                <a:ea typeface="Nazanin Light"/>
                <a:cs typeface="Nazanin Light"/>
                <a:sym typeface="Nazanin Light"/>
                <a:rtl/>
              </a:rPr>
              <a:t> باید روند تغییرات را دید.</a:t>
            </a:r>
          </a:p>
          <a:p>
            <a:pPr marL="734055" lvl="1" indent="-367027" algn="r" rtl="1">
              <a:lnSpc>
                <a:spcPts val="6935"/>
              </a:lnSpc>
              <a:buFont typeface="Arial"/>
              <a:buChar char="•"/>
            </a:pPr>
            <a:r>
              <a:rPr lang="ar-EG" sz="3399" b="1" u="none" strike="noStrike">
                <a:solidFill>
                  <a:srgbClr val="0F4662"/>
                </a:solidFill>
                <a:latin typeface="Nazanin Bold"/>
                <a:ea typeface="Nazanin Bold"/>
                <a:cs typeface="Nazanin Bold"/>
                <a:sym typeface="Nazanin Bold"/>
                <a:rtl/>
              </a:rPr>
              <a:t>مقایسه با وضعیت نرمال اولیه.</a:t>
            </a:r>
          </a:p>
          <a:p>
            <a:pPr marL="734055" lvl="1" indent="-367027" algn="r" rtl="1">
              <a:lnSpc>
                <a:spcPts val="6935"/>
              </a:lnSpc>
              <a:buFont typeface="Arial"/>
              <a:buChar char="•"/>
            </a:pPr>
            <a:r>
              <a:rPr lang="ar-EG" sz="3399" b="1" u="none" strike="noStrike">
                <a:solidFill>
                  <a:srgbClr val="0F4662"/>
                </a:solidFill>
                <a:latin typeface="Nazanin Bold"/>
                <a:ea typeface="Nazanin Bold"/>
                <a:cs typeface="Nazanin Bold"/>
                <a:sym typeface="Nazanin Bold"/>
                <a:rtl/>
              </a:rPr>
              <a:t>توجه به نرخ تغییر (افزایش یا کاهش سریع).</a:t>
            </a:r>
          </a:p>
          <a:p>
            <a:pPr marL="734055" lvl="1" indent="-367027" algn="r" rtl="1">
              <a:lnSpc>
                <a:spcPts val="6935"/>
              </a:lnSpc>
              <a:buFont typeface="Arial"/>
              <a:buChar char="•"/>
            </a:pPr>
            <a:r>
              <a:rPr lang="ar-EG" sz="3399" b="1" u="none" strike="noStrike">
                <a:solidFill>
                  <a:srgbClr val="0F4662"/>
                </a:solidFill>
                <a:latin typeface="Nazanin Bold"/>
                <a:ea typeface="Nazanin Bold"/>
                <a:cs typeface="Nazanin Bold"/>
                <a:sym typeface="Nazanin Bold"/>
                <a:rtl/>
              </a:rPr>
              <a:t>تعیین حدود هشدار متناسب با شرایط سایت.</a:t>
            </a:r>
          </a:p>
          <a:p>
            <a:pPr marL="0" lvl="0" indent="0" algn="r" rtl="1">
              <a:lnSpc>
                <a:spcPts val="4896"/>
              </a:lnSpc>
            </a:pPr>
            <a:endParaRPr lang="ar-EG" sz="3399" b="1" u="none" strike="noStrike">
              <a:solidFill>
                <a:srgbClr val="0F4662"/>
              </a:solidFill>
              <a:latin typeface="Nazanin Bold"/>
              <a:ea typeface="Nazanin Bold"/>
              <a:cs typeface="Nazanin Bold"/>
              <a:sym typeface="Nazanin Bold"/>
              <a:rtl/>
            </a:endParaRPr>
          </a:p>
        </p:txBody>
      </p:sp>
      <p:sp>
        <p:nvSpPr>
          <p:cNvPr id="3" name="TextBox 3"/>
          <p:cNvSpPr txBox="1"/>
          <p:nvPr/>
        </p:nvSpPr>
        <p:spPr>
          <a:xfrm>
            <a:off x="1028700" y="952500"/>
            <a:ext cx="15891657" cy="1374838"/>
          </a:xfrm>
          <a:prstGeom prst="rect">
            <a:avLst/>
          </a:prstGeom>
        </p:spPr>
        <p:txBody>
          <a:bodyPr lIns="0" tIns="0" rIns="0" bIns="0" rtlCol="0" anchor="t">
            <a:spAutoFit/>
          </a:bodyPr>
          <a:lstStyle/>
          <a:p>
            <a:pPr marL="0" lvl="0" indent="0" algn="ctr" rtl="1">
              <a:lnSpc>
                <a:spcPts val="7819"/>
              </a:lnSpc>
            </a:pPr>
            <a:r>
              <a:rPr lang="ar-EG" sz="4599" b="1" dirty="0">
                <a:solidFill>
                  <a:srgbClr val="0F4662"/>
                </a:solidFill>
                <a:latin typeface="Nazanin Bold"/>
                <a:ea typeface="Nazanin Bold"/>
                <a:cs typeface="Nazanin Bold"/>
                <a:sym typeface="Nazanin Bold"/>
                <a:rtl/>
              </a:rPr>
              <a:t>بررسی روندها و هشدارها</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5849"/>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7994A0"/>
            </a:solidFill>
          </p:spPr>
        </p:sp>
        <p:sp>
          <p:nvSpPr>
            <p:cNvPr id="4" name="TextBox 4"/>
            <p:cNvSpPr txBox="1"/>
            <p:nvPr/>
          </p:nvSpPr>
          <p:spPr>
            <a:xfrm>
              <a:off x="0" y="-47625"/>
              <a:ext cx="1104621" cy="2752784"/>
            </a:xfrm>
            <a:prstGeom prst="rect">
              <a:avLst/>
            </a:prstGeom>
          </p:spPr>
          <p:txBody>
            <a:bodyPr lIns="50800" tIns="50800" rIns="50800" bIns="50800" rtlCol="0" anchor="ctr"/>
            <a:lstStyle/>
            <a:p>
              <a:pPr algn="ctr">
                <a:lnSpc>
                  <a:spcPts val="3693"/>
                </a:lnSpc>
              </a:pPr>
              <a:endParaRPr/>
            </a:p>
          </p:txBody>
        </p:sp>
      </p:grpSp>
      <p:sp>
        <p:nvSpPr>
          <p:cNvPr id="5" name="Freeform 5"/>
          <p:cNvSpPr/>
          <p:nvPr/>
        </p:nvSpPr>
        <p:spPr>
          <a:xfrm>
            <a:off x="789713"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933700" y="858153"/>
            <a:ext cx="14675811" cy="1729738"/>
          </a:xfrm>
          <a:prstGeom prst="rect">
            <a:avLst/>
          </a:prstGeom>
        </p:spPr>
        <p:txBody>
          <a:bodyPr lIns="0" tIns="0" rIns="0" bIns="0" rtlCol="0" anchor="t">
            <a:spAutoFit/>
          </a:bodyPr>
          <a:lstStyle/>
          <a:p>
            <a:pPr algn="r" rtl="1">
              <a:lnSpc>
                <a:spcPts val="5460"/>
              </a:lnSpc>
            </a:pPr>
            <a:r>
              <a:rPr lang="ar-EG" sz="3900" b="1" dirty="0">
                <a:solidFill>
                  <a:srgbClr val="0F4662"/>
                </a:solidFill>
                <a:latin typeface="Nazanin Bold"/>
                <a:ea typeface="Nazanin Bold"/>
                <a:cs typeface="Nazanin Bold"/>
                <a:sym typeface="Nazanin Bold"/>
                <a:rtl/>
              </a:rPr>
              <a:t>گام‌های اصلی در تفسیر گزارش</a:t>
            </a:r>
          </a:p>
          <a:p>
            <a:pPr marL="0" lvl="0" indent="0" algn="r" rtl="1">
              <a:lnSpc>
                <a:spcPts val="5460"/>
              </a:lnSpc>
              <a:spcBef>
                <a:spcPct val="0"/>
              </a:spcBef>
            </a:pPr>
            <a:endParaRPr lang="ar-EG" sz="3900" b="1" dirty="0">
              <a:solidFill>
                <a:srgbClr val="0F4662"/>
              </a:solidFill>
              <a:latin typeface="Nazanin Bold"/>
              <a:ea typeface="Nazanin Bold"/>
              <a:cs typeface="Nazanin Bold"/>
              <a:sym typeface="Nazanin Bold"/>
              <a:rtl/>
            </a:endParaRPr>
          </a:p>
        </p:txBody>
      </p:sp>
      <p:sp>
        <p:nvSpPr>
          <p:cNvPr id="7" name="TextBox 7"/>
          <p:cNvSpPr txBox="1"/>
          <p:nvPr/>
        </p:nvSpPr>
        <p:spPr>
          <a:xfrm>
            <a:off x="4486548" y="2571127"/>
            <a:ext cx="12772752" cy="4570045"/>
          </a:xfrm>
          <a:prstGeom prst="rect">
            <a:avLst/>
          </a:prstGeom>
        </p:spPr>
        <p:txBody>
          <a:bodyPr lIns="0" tIns="0" rIns="0" bIns="0" rtlCol="0" anchor="t">
            <a:spAutoFit/>
          </a:bodyPr>
          <a:lstStyle/>
          <a:p>
            <a:pPr marL="788029" lvl="1" indent="-394015" algn="r" rtl="1">
              <a:lnSpc>
                <a:spcPts val="6861"/>
              </a:lnSpc>
              <a:buFont typeface="Arial"/>
              <a:buChar char="•"/>
            </a:pPr>
            <a:r>
              <a:rPr lang="ar-EG" sz="3649">
                <a:solidFill>
                  <a:srgbClr val="000000"/>
                </a:solidFill>
                <a:latin typeface="Nazanin Light"/>
                <a:ea typeface="Nazanin Light"/>
                <a:cs typeface="Nazanin Light"/>
                <a:sym typeface="Nazanin Light"/>
                <a:rtl/>
              </a:rPr>
              <a:t>بررسی صحت نمونه‌گیری اطلاعات تجهیز، ساعت کارکرد، روش نمونه‌گیری</a:t>
            </a:r>
          </a:p>
          <a:p>
            <a:pPr marL="788029" lvl="1" indent="-394015" algn="r" rtl="1">
              <a:lnSpc>
                <a:spcPts val="6861"/>
              </a:lnSpc>
              <a:buFont typeface="Arial"/>
              <a:buChar char="•"/>
            </a:pPr>
            <a:r>
              <a:rPr lang="ar-EG" sz="3649">
                <a:solidFill>
                  <a:srgbClr val="000000"/>
                </a:solidFill>
                <a:latin typeface="Nazanin Light"/>
                <a:ea typeface="Nazanin Light"/>
                <a:cs typeface="Nazanin Light"/>
                <a:sym typeface="Nazanin Light"/>
                <a:rtl/>
              </a:rPr>
              <a:t>مقایسه با حدود مرجع سازنده یا استاندارد </a:t>
            </a:r>
          </a:p>
          <a:p>
            <a:pPr marL="788029" lvl="1" indent="-394015" algn="r" rtl="1">
              <a:lnSpc>
                <a:spcPts val="6861"/>
              </a:lnSpc>
              <a:buFont typeface="Arial"/>
              <a:buChar char="•"/>
            </a:pPr>
            <a:r>
              <a:rPr lang="ar-EG" sz="3649">
                <a:solidFill>
                  <a:srgbClr val="000000"/>
                </a:solidFill>
                <a:latin typeface="Nazanin Light"/>
                <a:ea typeface="Nazanin Light"/>
                <a:cs typeface="Nazanin Light"/>
                <a:sym typeface="Nazanin Light"/>
                <a:rtl/>
              </a:rPr>
              <a:t>بررسی روندها چند گزارش پشت‌سرهم مهم‌تر از یک عدد تنها</a:t>
            </a:r>
          </a:p>
          <a:p>
            <a:pPr marL="788029" lvl="1" indent="-394015" algn="r" rtl="1">
              <a:lnSpc>
                <a:spcPts val="6861"/>
              </a:lnSpc>
              <a:buFont typeface="Arial"/>
              <a:buChar char="•"/>
            </a:pPr>
            <a:r>
              <a:rPr lang="ar-EG" sz="3649">
                <a:solidFill>
                  <a:srgbClr val="000000"/>
                </a:solidFill>
                <a:latin typeface="Nazanin Light"/>
                <a:ea typeface="Nazanin Light"/>
                <a:cs typeface="Nazanin Light"/>
                <a:sym typeface="Nazanin Light"/>
                <a:rtl/>
              </a:rPr>
              <a:t>ترکیب نتایج چند پارامتر مثل بررسی همزمان غلظت آهن همراه با </a:t>
            </a:r>
            <a:r>
              <a:rPr lang="ar-EG" sz="3649" b="1">
                <a:solidFill>
                  <a:srgbClr val="000000"/>
                </a:solidFill>
                <a:latin typeface="Nazanin Bold"/>
                <a:ea typeface="Nazanin Bold"/>
                <a:cs typeface="Nazanin Bold"/>
                <a:sym typeface="Nazanin Bold"/>
                <a:rtl/>
              </a:rPr>
              <a:t>آزمون </a:t>
            </a:r>
            <a:r>
              <a:rPr lang="en-US" sz="3649" b="1">
                <a:solidFill>
                  <a:srgbClr val="000000"/>
                </a:solidFill>
                <a:latin typeface="Nazanin Bold"/>
                <a:ea typeface="Nazanin Bold"/>
                <a:cs typeface="Nazanin Bold"/>
                <a:sym typeface="Nazanin Bold"/>
              </a:rPr>
              <a:t>PQ</a:t>
            </a:r>
          </a:p>
          <a:p>
            <a:pPr algn="r" rtl="1">
              <a:lnSpc>
                <a:spcPts val="6485"/>
              </a:lnSpc>
            </a:pPr>
            <a:endParaRPr lang="en-US" sz="3649" b="1">
              <a:solidFill>
                <a:srgbClr val="000000"/>
              </a:solidFill>
              <a:latin typeface="Nazanin Bold"/>
              <a:ea typeface="Nazanin Bold"/>
              <a:cs typeface="Nazanin Bold"/>
              <a:sym typeface="Nazanin Bo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024384" y="209184"/>
            <a:ext cx="16234916" cy="1919723"/>
          </a:xfrm>
          <a:prstGeom prst="rect">
            <a:avLst/>
          </a:prstGeom>
        </p:spPr>
        <p:txBody>
          <a:bodyPr lIns="0" tIns="0" rIns="0" bIns="0" rtlCol="0" anchor="t">
            <a:spAutoFit/>
          </a:bodyPr>
          <a:lstStyle/>
          <a:p>
            <a:pPr algn="r" rtl="1">
              <a:lnSpc>
                <a:spcPts val="6020"/>
              </a:lnSpc>
            </a:pPr>
            <a:r>
              <a:rPr lang="ar-EG" sz="4300" b="1">
                <a:solidFill>
                  <a:srgbClr val="0F4662"/>
                </a:solidFill>
                <a:latin typeface="Nazanin Bold"/>
                <a:ea typeface="Nazanin Bold"/>
                <a:cs typeface="Nazanin Bold"/>
                <a:sym typeface="Nazanin Bold"/>
                <a:rtl/>
              </a:rPr>
              <a:t>الگوهای متداول در نتایج</a:t>
            </a:r>
          </a:p>
          <a:p>
            <a:pPr marL="0" lvl="0" indent="0" algn="ctr" rtl="1">
              <a:lnSpc>
                <a:spcPts val="6020"/>
              </a:lnSpc>
              <a:spcBef>
                <a:spcPct val="0"/>
              </a:spcBef>
            </a:pPr>
            <a:endParaRPr lang="ar-EG" sz="4300" b="1">
              <a:solidFill>
                <a:srgbClr val="0F4662"/>
              </a:solidFill>
              <a:latin typeface="Nazanin Bold"/>
              <a:ea typeface="Nazanin Bold"/>
              <a:cs typeface="Nazanin Bold"/>
              <a:sym typeface="Nazanin Bold"/>
              <a:rtl/>
            </a:endParaRPr>
          </a:p>
        </p:txBody>
      </p:sp>
      <p:sp>
        <p:nvSpPr>
          <p:cNvPr id="3" name="Freeform 3"/>
          <p:cNvSpPr/>
          <p:nvPr/>
        </p:nvSpPr>
        <p:spPr>
          <a:xfrm>
            <a:off x="1024384"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4" name="Table 4"/>
          <p:cNvGraphicFramePr>
            <a:graphicFrameLocks noGrp="1"/>
          </p:cNvGraphicFramePr>
          <p:nvPr>
            <p:extLst>
              <p:ext uri="{D42A27DB-BD31-4B8C-83A1-F6EECF244321}">
                <p14:modId xmlns:p14="http://schemas.microsoft.com/office/powerpoint/2010/main" val="3356465397"/>
              </p:ext>
            </p:extLst>
          </p:nvPr>
        </p:nvGraphicFramePr>
        <p:xfrm>
          <a:off x="2704381" y="2128907"/>
          <a:ext cx="13145220" cy="7611843"/>
        </p:xfrm>
        <a:graphic>
          <a:graphicData uri="http://schemas.openxmlformats.org/drawingml/2006/table">
            <a:tbl>
              <a:tblPr/>
              <a:tblGrid>
                <a:gridCol w="3286305">
                  <a:extLst>
                    <a:ext uri="{9D8B030D-6E8A-4147-A177-3AD203B41FA5}">
                      <a16:colId xmlns:a16="http://schemas.microsoft.com/office/drawing/2014/main" val="20000"/>
                    </a:ext>
                  </a:extLst>
                </a:gridCol>
                <a:gridCol w="3286305">
                  <a:extLst>
                    <a:ext uri="{9D8B030D-6E8A-4147-A177-3AD203B41FA5}">
                      <a16:colId xmlns:a16="http://schemas.microsoft.com/office/drawing/2014/main" val="20001"/>
                    </a:ext>
                  </a:extLst>
                </a:gridCol>
                <a:gridCol w="3286305">
                  <a:extLst>
                    <a:ext uri="{9D8B030D-6E8A-4147-A177-3AD203B41FA5}">
                      <a16:colId xmlns:a16="http://schemas.microsoft.com/office/drawing/2014/main" val="20002"/>
                    </a:ext>
                  </a:extLst>
                </a:gridCol>
                <a:gridCol w="3286305">
                  <a:extLst>
                    <a:ext uri="{9D8B030D-6E8A-4147-A177-3AD203B41FA5}">
                      <a16:colId xmlns:a16="http://schemas.microsoft.com/office/drawing/2014/main" val="20003"/>
                    </a:ext>
                  </a:extLst>
                </a:gridCol>
              </a:tblGrid>
              <a:tr h="1221825">
                <a:tc>
                  <a:txBody>
                    <a:bodyPr/>
                    <a:lstStyle/>
                    <a:p>
                      <a:pPr algn="ctr" rtl="1">
                        <a:lnSpc>
                          <a:spcPts val="3003"/>
                        </a:lnSpc>
                        <a:defRPr/>
                      </a:pPr>
                      <a:r>
                        <a:rPr lang="ar-EG" sz="1800" b="1">
                          <a:solidFill>
                            <a:srgbClr val="000000"/>
                          </a:solidFill>
                          <a:latin typeface="Nazanin Bold"/>
                          <a:ea typeface="Nazanin Bold"/>
                          <a:cs typeface="Nazanin Bold"/>
                          <a:sym typeface="Nazanin Bold"/>
                          <a:rtl/>
                        </a:rPr>
                        <a:t>حالت</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b="1">
                          <a:solidFill>
                            <a:srgbClr val="000000"/>
                          </a:solidFill>
                          <a:latin typeface="Nazanin Bold"/>
                          <a:ea typeface="Nazanin Bold"/>
                          <a:cs typeface="Nazanin Bold"/>
                          <a:sym typeface="Nazanin Bold"/>
                          <a:rtl/>
                        </a:rPr>
                        <a:t>نشانه ها در نتایج</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b="1">
                          <a:solidFill>
                            <a:srgbClr val="000000"/>
                          </a:solidFill>
                          <a:latin typeface="Nazanin Bold"/>
                          <a:ea typeface="Nazanin Bold"/>
                          <a:cs typeface="Nazanin Bold"/>
                          <a:sym typeface="Nazanin Bold"/>
                          <a:rtl/>
                        </a:rPr>
                        <a:t>تفسیر محتمل</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b="1">
                          <a:solidFill>
                            <a:srgbClr val="000000"/>
                          </a:solidFill>
                          <a:latin typeface="Nazanin Bold"/>
                          <a:ea typeface="Nazanin Bold"/>
                          <a:cs typeface="Nazanin Bold"/>
                          <a:sym typeface="Nazanin Bold"/>
                          <a:rtl/>
                        </a:rPr>
                        <a:t>اقدام پیشنهادی</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1825">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آلودگی گرد و خاک</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 </a:t>
                      </a:r>
                      <a:r>
                        <a:rPr lang="en-US" sz="1800">
                          <a:solidFill>
                            <a:srgbClr val="000000"/>
                          </a:solidFill>
                          <a:latin typeface="Nazanin Light"/>
                          <a:ea typeface="Nazanin Light"/>
                          <a:cs typeface="Nazanin Light"/>
                          <a:sym typeface="Nazanin Light"/>
                        </a:rPr>
                        <a:t>Si</a:t>
                      </a:r>
                      <a:r>
                        <a:rPr lang="ar-EG" sz="1800">
                          <a:solidFill>
                            <a:srgbClr val="000000"/>
                          </a:solidFill>
                          <a:latin typeface="Nazanin Light"/>
                          <a:ea typeface="Nazanin Light"/>
                          <a:cs typeface="Nazanin Light"/>
                          <a:sym typeface="Nazanin Light"/>
                          <a:rtl/>
                        </a:rPr>
                        <a:t> و </a:t>
                      </a:r>
                      <a:r>
                        <a:rPr lang="en-US" sz="1800">
                          <a:solidFill>
                            <a:srgbClr val="000000"/>
                          </a:solidFill>
                          <a:latin typeface="Nazanin Light"/>
                          <a:ea typeface="Nazanin Light"/>
                          <a:cs typeface="Nazanin Light"/>
                          <a:sym typeface="Nazanin Light"/>
                        </a:rPr>
                        <a:t>Al</a:t>
                      </a:r>
                      <a:r>
                        <a:rPr lang="ar-EG" sz="1800">
                          <a:solidFill>
                            <a:srgbClr val="000000"/>
                          </a:solidFill>
                          <a:latin typeface="Nazanin Light"/>
                          <a:ea typeface="Nazanin Light"/>
                          <a:cs typeface="Nazanin Light"/>
                          <a:sym typeface="Nazanin Light"/>
                          <a:rtl/>
                        </a:rPr>
                        <a:t> بالا، </a:t>
                      </a:r>
                      <a:r>
                        <a:rPr lang="en-US" sz="1800">
                          <a:solidFill>
                            <a:srgbClr val="000000"/>
                          </a:solidFill>
                          <a:latin typeface="Nazanin Light"/>
                          <a:ea typeface="Nazanin Light"/>
                          <a:cs typeface="Nazanin Light"/>
                          <a:sym typeface="Nazanin Light"/>
                        </a:rPr>
                        <a:t>Fe</a:t>
                      </a:r>
                      <a:r>
                        <a:rPr lang="ar-EG" sz="1800">
                          <a:solidFill>
                            <a:srgbClr val="000000"/>
                          </a:solidFill>
                          <a:latin typeface="Nazanin Light"/>
                          <a:ea typeface="Nazanin Light"/>
                          <a:cs typeface="Nazanin Light"/>
                          <a:sym typeface="Nazanin Light"/>
                          <a:rtl/>
                        </a:rPr>
                        <a:t> افزایشی</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نفوذ گردوغبار و سایش</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ررسی فیلترها و آب‌بندی</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26933">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نشت آب یا مایع خنک کننده</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وجود </a:t>
                      </a:r>
                      <a:r>
                        <a:rPr lang="en-US" sz="1800">
                          <a:solidFill>
                            <a:srgbClr val="000000"/>
                          </a:solidFill>
                          <a:latin typeface="Nazanin Light"/>
                          <a:ea typeface="Nazanin Light"/>
                          <a:cs typeface="Nazanin Light"/>
                          <a:sym typeface="Nazanin Light"/>
                        </a:rPr>
                        <a:t>H₂O</a:t>
                      </a:r>
                      <a:r>
                        <a:rPr lang="ar-EG" sz="1800">
                          <a:solidFill>
                            <a:srgbClr val="000000"/>
                          </a:solidFill>
                          <a:latin typeface="Nazanin Light"/>
                          <a:ea typeface="Nazanin Light"/>
                          <a:cs typeface="Nazanin Light"/>
                          <a:sym typeface="Nazanin Light"/>
                          <a:rtl/>
                        </a:rPr>
                        <a:t> یا </a:t>
                      </a:r>
                      <a:r>
                        <a:rPr lang="en-US" sz="1800">
                          <a:solidFill>
                            <a:srgbClr val="000000"/>
                          </a:solidFill>
                          <a:latin typeface="Nazanin Light"/>
                          <a:ea typeface="Nazanin Light"/>
                          <a:cs typeface="Nazanin Light"/>
                          <a:sym typeface="Nazanin Light"/>
                        </a:rPr>
                        <a:t>Na/K</a:t>
                      </a:r>
                      <a:r>
                        <a:rPr lang="ar-EG" sz="1800">
                          <a:solidFill>
                            <a:srgbClr val="000000"/>
                          </a:solidFill>
                          <a:latin typeface="Nazanin Light"/>
                          <a:ea typeface="Nazanin Light"/>
                          <a:cs typeface="Nazanin Light"/>
                          <a:sym typeface="Nazanin Light"/>
                          <a:rtl/>
                        </a:rPr>
                        <a:t> بالا</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نشتی مبدل یا رطوبت محیط</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رفع نشتی و فیلتراسیون</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24692">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پیری روغن</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en-US" sz="1800">
                          <a:solidFill>
                            <a:srgbClr val="000000"/>
                          </a:solidFill>
                          <a:latin typeface="Nazanin Light"/>
                          <a:ea typeface="Nazanin Light"/>
                          <a:cs typeface="Nazanin Light"/>
                          <a:sym typeface="Nazanin Light"/>
                        </a:rPr>
                        <a:t>TAN</a:t>
                      </a:r>
                      <a:r>
                        <a:rPr lang="ar-EG" sz="1800">
                          <a:solidFill>
                            <a:srgbClr val="000000"/>
                          </a:solidFill>
                          <a:latin typeface="Nazanin Light"/>
                          <a:ea typeface="Nazanin Light"/>
                          <a:cs typeface="Nazanin Light"/>
                          <a:sym typeface="Nazanin Light"/>
                          <a:rtl/>
                        </a:rPr>
                        <a:t>  بالا، تغییر ویسکوزیته </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dirty="0">
                          <a:solidFill>
                            <a:srgbClr val="000000"/>
                          </a:solidFill>
                          <a:latin typeface="Nazanin Light"/>
                          <a:ea typeface="Nazanin Light"/>
                          <a:cs typeface="Nazanin Light"/>
                          <a:sym typeface="Nazanin Light"/>
                          <a:rtl/>
                        </a:rPr>
                        <a:t>اکسیداسیون یا عمر زیاد روغن</a:t>
                      </a:r>
                      <a:endParaRPr lang="en-US" sz="900" dirty="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تعویض یا احیای روغن</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21825">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سایش فلزی</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 </a:t>
                      </a:r>
                      <a:r>
                        <a:rPr lang="en-US" sz="1800">
                          <a:solidFill>
                            <a:srgbClr val="000000"/>
                          </a:solidFill>
                          <a:latin typeface="Nazanin Light"/>
                          <a:ea typeface="Nazanin Light"/>
                          <a:cs typeface="Nazanin Light"/>
                          <a:sym typeface="Nazanin Light"/>
                        </a:rPr>
                        <a:t>Fe</a:t>
                      </a:r>
                      <a:r>
                        <a:rPr lang="ar-EG" sz="1800">
                          <a:solidFill>
                            <a:srgbClr val="000000"/>
                          </a:solidFill>
                          <a:latin typeface="Nazanin Light"/>
                          <a:ea typeface="Nazanin Light"/>
                          <a:cs typeface="Nazanin Light"/>
                          <a:sym typeface="Nazanin Light"/>
                          <a:rtl/>
                        </a:rPr>
                        <a:t> یا </a:t>
                      </a:r>
                      <a:r>
                        <a:rPr lang="en-US" sz="1800">
                          <a:solidFill>
                            <a:srgbClr val="000000"/>
                          </a:solidFill>
                          <a:latin typeface="Nazanin Light"/>
                          <a:ea typeface="Nazanin Light"/>
                          <a:cs typeface="Nazanin Light"/>
                          <a:sym typeface="Nazanin Light"/>
                        </a:rPr>
                        <a:t>Cu</a:t>
                      </a:r>
                      <a:r>
                        <a:rPr lang="ar-EG" sz="1800">
                          <a:solidFill>
                            <a:srgbClr val="000000"/>
                          </a:solidFill>
                          <a:latin typeface="Nazanin Light"/>
                          <a:ea typeface="Nazanin Light"/>
                          <a:cs typeface="Nazanin Light"/>
                          <a:sym typeface="Nazanin Light"/>
                          <a:rtl/>
                        </a:rPr>
                        <a:t> بالا</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خرابی یاتاقان یا دنده</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بازرسی مکانیکی هدفمند</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94743">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وارنیش</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 </a:t>
                      </a:r>
                      <a:r>
                        <a:rPr lang="en-US" sz="1800">
                          <a:solidFill>
                            <a:srgbClr val="000000"/>
                          </a:solidFill>
                          <a:latin typeface="Nazanin Light"/>
                          <a:ea typeface="Nazanin Light"/>
                          <a:cs typeface="Nazanin Light"/>
                          <a:sym typeface="Nazanin Light"/>
                        </a:rPr>
                        <a:t>MPC</a:t>
                      </a:r>
                      <a:r>
                        <a:rPr lang="ar-EG" sz="1800">
                          <a:solidFill>
                            <a:srgbClr val="000000"/>
                          </a:solidFill>
                          <a:latin typeface="Nazanin Light"/>
                          <a:ea typeface="Nazanin Light"/>
                          <a:cs typeface="Nazanin Light"/>
                          <a:sym typeface="Nazanin Light"/>
                          <a:rtl/>
                        </a:rPr>
                        <a:t> بالا + عملکرد نامناسب شیره</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a:solidFill>
                            <a:srgbClr val="000000"/>
                          </a:solidFill>
                          <a:latin typeface="Nazanin Light"/>
                          <a:ea typeface="Nazanin Light"/>
                          <a:cs typeface="Nazanin Light"/>
                          <a:sym typeface="Nazanin Light"/>
                          <a:rtl/>
                        </a:rPr>
                        <a:t>تشکیل لاک در سیستم</a:t>
                      </a:r>
                      <a:endParaRPr lang="en-US" sz="90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tc>
                  <a:txBody>
                    <a:bodyPr/>
                    <a:lstStyle/>
                    <a:p>
                      <a:pPr algn="ctr" rtl="1">
                        <a:lnSpc>
                          <a:spcPts val="3003"/>
                        </a:lnSpc>
                        <a:defRPr/>
                      </a:pPr>
                      <a:r>
                        <a:rPr lang="ar-EG" sz="1800" dirty="0">
                          <a:solidFill>
                            <a:srgbClr val="000000"/>
                          </a:solidFill>
                          <a:latin typeface="Nazanin Light"/>
                          <a:ea typeface="Nazanin Light"/>
                          <a:cs typeface="Nazanin Light"/>
                          <a:sym typeface="Nazanin Light"/>
                          <a:rtl/>
                        </a:rPr>
                        <a:t>فیلتراسیون و کنترل دما</a:t>
                      </a:r>
                      <a:endParaRPr lang="en-US" sz="900" dirty="0"/>
                    </a:p>
                  </a:txBody>
                  <a:tcPr marL="190490" marR="190490" marT="190490" marB="190490" anchor="ctr">
                    <a:lnL w="54112" cap="flat" cmpd="sng" algn="ctr">
                      <a:solidFill>
                        <a:srgbClr val="000000"/>
                      </a:solidFill>
                      <a:prstDash val="solid"/>
                      <a:round/>
                      <a:headEnd type="none" w="med" len="med"/>
                      <a:tailEnd type="none" w="med" len="med"/>
                    </a:lnL>
                    <a:lnR w="54112" cap="flat" cmpd="sng" algn="ctr">
                      <a:solidFill>
                        <a:srgbClr val="000000"/>
                      </a:solidFill>
                      <a:prstDash val="solid"/>
                      <a:round/>
                      <a:headEnd type="none" w="med" len="med"/>
                      <a:tailEnd type="none" w="med" len="med"/>
                    </a:lnR>
                    <a:lnT w="54112" cap="flat" cmpd="sng" algn="ctr">
                      <a:solidFill>
                        <a:srgbClr val="000000"/>
                      </a:solidFill>
                      <a:prstDash val="solid"/>
                      <a:round/>
                      <a:headEnd type="none" w="med" len="med"/>
                      <a:tailEnd type="none" w="med" len="med"/>
                    </a:lnT>
                    <a:lnB w="5411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790928"/>
            <a:ext cx="15891657" cy="5552814"/>
          </a:xfrm>
          <a:prstGeom prst="rect">
            <a:avLst/>
          </a:prstGeom>
        </p:spPr>
        <p:txBody>
          <a:bodyPr lIns="0" tIns="0" rIns="0" bIns="0" rtlCol="0" anchor="t">
            <a:spAutoFit/>
          </a:bodyPr>
          <a:lstStyle/>
          <a:p>
            <a:pPr algn="ctr" rtl="1">
              <a:lnSpc>
                <a:spcPts val="7139"/>
              </a:lnSpc>
            </a:pPr>
            <a:r>
              <a:rPr lang="ar-EG" sz="3499" b="1">
                <a:solidFill>
                  <a:srgbClr val="0F4662"/>
                </a:solidFill>
                <a:latin typeface="Nazanin Bold"/>
                <a:ea typeface="Nazanin Bold"/>
                <a:cs typeface="Nazanin Bold"/>
                <a:sym typeface="Nazanin Bold"/>
                <a:rtl/>
              </a:rPr>
              <a:t>نمونه </a:t>
            </a:r>
            <a:r>
              <a:rPr lang="en-US" sz="3499" b="1">
                <a:solidFill>
                  <a:srgbClr val="0F4662"/>
                </a:solidFill>
                <a:latin typeface="Nazanin Bold"/>
                <a:ea typeface="Nazanin Bold"/>
                <a:cs typeface="Nazanin Bold"/>
                <a:sym typeface="Nazanin Bold"/>
              </a:rPr>
              <a:t>1</a:t>
            </a:r>
          </a:p>
          <a:p>
            <a:pPr algn="ctr" rtl="1">
              <a:lnSpc>
                <a:spcPts val="5915"/>
              </a:lnSpc>
            </a:pPr>
            <a:r>
              <a:rPr lang="ar-EG" sz="2899">
                <a:solidFill>
                  <a:srgbClr val="0F4662"/>
                </a:solidFill>
                <a:latin typeface="Nazanin Light"/>
                <a:ea typeface="Nazanin Light"/>
                <a:cs typeface="Nazanin Light"/>
                <a:sym typeface="Nazanin Light"/>
                <a:rtl/>
              </a:rPr>
              <a:t>در یک گیربکس در کارخانه کاغذ، طی سه سال،</a:t>
            </a:r>
            <a:r>
              <a:rPr lang="ar-EG" sz="2899" u="none" strike="noStrike">
                <a:solidFill>
                  <a:srgbClr val="0F4662"/>
                </a:solidFill>
                <a:latin typeface="Nazanin Light"/>
                <a:ea typeface="Nazanin Light"/>
                <a:cs typeface="Nazanin Light"/>
                <a:sym typeface="Nazanin Light"/>
                <a:rtl/>
              </a:rPr>
              <a:t> دو بار مقدار قابل توجهی آب به روغن وارد شده است. این ورود آب به شدت به روغن آسیب رسانده است، زیرا آب با افزودنی‌های مخصوص فشار شدید (</a:t>
            </a:r>
            <a:r>
              <a:rPr lang="en-US" sz="2899" u="none" strike="noStrike">
                <a:solidFill>
                  <a:srgbClr val="0F4662"/>
                </a:solidFill>
                <a:latin typeface="Nazanin Light"/>
                <a:ea typeface="Nazanin Light"/>
                <a:cs typeface="Nazanin Light"/>
                <a:sym typeface="Nazanin Light"/>
              </a:rPr>
              <a:t>EP</a:t>
            </a:r>
            <a:r>
              <a:rPr lang="ar-EG" sz="2899" u="none" strike="noStrike">
                <a:solidFill>
                  <a:srgbClr val="0F4662"/>
                </a:solidFill>
                <a:latin typeface="Nazanin Light"/>
                <a:ea typeface="Nazanin Light"/>
                <a:cs typeface="Nazanin Light"/>
                <a:sym typeface="Nazanin Light"/>
                <a:rtl/>
              </a:rPr>
              <a:t>) در روغن واکنش داده و باعث افزایش سریع اسیدیته آن شده است. در نتیجه، این اسیدیته بالا به قطعات فلزی مانند برنز و بابیت حمله کرده و آن‌ها را خورده است. افزایش سطح فلزاتی مانند مس، آلومینیوم و سرب در روغن، شواهد این آسیب جدی است. این وضعیت نشان می‌دهد که ورود آب به روغن می‌تواند به سرعت باعث تخریب روغن و آسیب به اجزای حیاتی گیربکس شود.</a:t>
            </a:r>
          </a:p>
          <a:p>
            <a:pPr marL="0" lvl="0" indent="0" algn="ctr" rtl="1">
              <a:lnSpc>
                <a:spcPts val="4896"/>
              </a:lnSpc>
            </a:pPr>
            <a:endParaRPr lang="ar-EG" sz="2899" u="none" strike="noStrike">
              <a:solidFill>
                <a:srgbClr val="0F4662"/>
              </a:solidFill>
              <a:latin typeface="Nazanin Light"/>
              <a:ea typeface="Nazanin Light"/>
              <a:cs typeface="Nazanin Light"/>
              <a:sym typeface="Nazanin Light"/>
              <a:rtl/>
            </a:endParaRPr>
          </a:p>
        </p:txBody>
      </p:sp>
      <p:sp>
        <p:nvSpPr>
          <p:cNvPr id="3" name="TextBox 3"/>
          <p:cNvSpPr txBox="1"/>
          <p:nvPr/>
        </p:nvSpPr>
        <p:spPr>
          <a:xfrm>
            <a:off x="1028700" y="352425"/>
            <a:ext cx="15891657" cy="2365497"/>
          </a:xfrm>
          <a:prstGeom prst="rect">
            <a:avLst/>
          </a:prstGeom>
        </p:spPr>
        <p:txBody>
          <a:bodyPr lIns="0" tIns="0" rIns="0" bIns="0" rtlCol="0" anchor="t">
            <a:spAutoFit/>
          </a:bodyPr>
          <a:lstStyle/>
          <a:p>
            <a:pPr algn="ctr" rtl="1">
              <a:lnSpc>
                <a:spcPts val="7819"/>
              </a:lnSpc>
            </a:pPr>
            <a:r>
              <a:rPr lang="ar-EG" sz="4599" b="1">
                <a:solidFill>
                  <a:srgbClr val="0F4662"/>
                </a:solidFill>
                <a:latin typeface="Nazanin Bold"/>
                <a:ea typeface="Nazanin Bold"/>
                <a:cs typeface="Nazanin Bold"/>
                <a:sym typeface="Nazanin Bold"/>
                <a:rtl/>
              </a:rPr>
              <a:t>نمونه‌هایی از تفسیر نتایج</a:t>
            </a:r>
          </a:p>
          <a:p>
            <a:pPr marL="0" lvl="0" indent="0" algn="ctr" rtl="1">
              <a:lnSpc>
                <a:spcPts val="7819"/>
              </a:lnSpc>
            </a:pPr>
            <a:endParaRPr lang="ar-EG" sz="4599" b="1">
              <a:solidFill>
                <a:srgbClr val="0F4662"/>
              </a:solidFill>
              <a:latin typeface="Nazanin Bold"/>
              <a:ea typeface="Nazanin Bold"/>
              <a:cs typeface="Nazanin Bold"/>
              <a:sym typeface="Nazanin Bold"/>
              <a:rt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8654" y="2461193"/>
            <a:ext cx="7182784" cy="4770866"/>
          </a:xfrm>
          <a:custGeom>
            <a:avLst/>
            <a:gdLst/>
            <a:ahLst/>
            <a:cxnLst/>
            <a:rect l="l" t="t" r="r" b="b"/>
            <a:pathLst>
              <a:path w="7182784" h="4770866">
                <a:moveTo>
                  <a:pt x="0" y="0"/>
                </a:moveTo>
                <a:lnTo>
                  <a:pt x="7182783" y="0"/>
                </a:lnTo>
                <a:lnTo>
                  <a:pt x="7182783" y="4770866"/>
                </a:lnTo>
                <a:lnTo>
                  <a:pt x="0" y="4770866"/>
                </a:lnTo>
                <a:lnTo>
                  <a:pt x="0" y="0"/>
                </a:lnTo>
                <a:close/>
              </a:path>
            </a:pathLst>
          </a:custGeom>
          <a:blipFill>
            <a:blip r:embed="rId3"/>
            <a:stretch>
              <a:fillRect r="-1275"/>
            </a:stretch>
          </a:blipFill>
        </p:spPr>
      </p:sp>
      <p:sp>
        <p:nvSpPr>
          <p:cNvPr id="3" name="Freeform 3"/>
          <p:cNvSpPr/>
          <p:nvPr/>
        </p:nvSpPr>
        <p:spPr>
          <a:xfrm>
            <a:off x="9144000" y="2768628"/>
            <a:ext cx="7217037" cy="4463431"/>
          </a:xfrm>
          <a:custGeom>
            <a:avLst/>
            <a:gdLst/>
            <a:ahLst/>
            <a:cxnLst/>
            <a:rect l="l" t="t" r="r" b="b"/>
            <a:pathLst>
              <a:path w="7217037" h="4463431">
                <a:moveTo>
                  <a:pt x="0" y="0"/>
                </a:moveTo>
                <a:lnTo>
                  <a:pt x="7217037" y="0"/>
                </a:lnTo>
                <a:lnTo>
                  <a:pt x="7217037" y="4463431"/>
                </a:lnTo>
                <a:lnTo>
                  <a:pt x="0" y="4463431"/>
                </a:lnTo>
                <a:lnTo>
                  <a:pt x="0" y="0"/>
                </a:lnTo>
                <a:close/>
              </a:path>
            </a:pathLst>
          </a:custGeom>
          <a:blipFill>
            <a:blip r:embed="rId4"/>
            <a:stretch>
              <a:fillRect b="-1785"/>
            </a:stretch>
          </a:blipFill>
        </p:spPr>
      </p:sp>
      <p:sp>
        <p:nvSpPr>
          <p:cNvPr id="4" name="TextBox 4"/>
          <p:cNvSpPr txBox="1"/>
          <p:nvPr/>
        </p:nvSpPr>
        <p:spPr>
          <a:xfrm>
            <a:off x="4277144" y="4369524"/>
            <a:ext cx="99655" cy="148127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Quicksand Bold"/>
                <a:ea typeface="Quicksand Bold"/>
                <a:cs typeface="Quicksand Bold"/>
                <a:sym typeface="Quicksand Bold"/>
              </a:rPr>
              <a:t> </a:t>
            </a:r>
          </a:p>
          <a:p>
            <a:pPr algn="ctr">
              <a:lnSpc>
                <a:spcPts val="3919"/>
              </a:lnSpc>
              <a:spcBef>
                <a:spcPct val="0"/>
              </a:spcBef>
            </a:pPr>
            <a:endParaRPr lang="en-US" sz="2799" b="1">
              <a:solidFill>
                <a:srgbClr val="000000"/>
              </a:solidFill>
              <a:latin typeface="Quicksand Bold"/>
              <a:ea typeface="Quicksand Bold"/>
              <a:cs typeface="Quicksand Bold"/>
              <a:sym typeface="Quicksand Bold"/>
            </a:endParaRPr>
          </a:p>
          <a:p>
            <a:pPr algn="ctr">
              <a:lnSpc>
                <a:spcPts val="3919"/>
              </a:lnSpc>
              <a:spcBef>
                <a:spcPct val="0"/>
              </a:spcBef>
            </a:pPr>
            <a:r>
              <a:rPr lang="en-US" sz="2799" b="1">
                <a:solidFill>
                  <a:srgbClr val="000000"/>
                </a:solidFill>
                <a:latin typeface="Quicksand Bold"/>
                <a:ea typeface="Quicksand Bold"/>
                <a:cs typeface="Quicksand Bold"/>
                <a:sym typeface="Quicksand Bold"/>
              </a:rPr>
              <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743303"/>
            <a:ext cx="15891657" cy="6574918"/>
          </a:xfrm>
          <a:prstGeom prst="rect">
            <a:avLst/>
          </a:prstGeom>
        </p:spPr>
        <p:txBody>
          <a:bodyPr lIns="0" tIns="0" rIns="0" bIns="0" rtlCol="0" anchor="t">
            <a:spAutoFit/>
          </a:bodyPr>
          <a:lstStyle/>
          <a:p>
            <a:pPr algn="ctr" rtl="1">
              <a:lnSpc>
                <a:spcPts val="7751"/>
              </a:lnSpc>
            </a:pPr>
            <a:r>
              <a:rPr lang="ar-EG" sz="3799" b="1">
                <a:solidFill>
                  <a:srgbClr val="0F4662"/>
                </a:solidFill>
                <a:latin typeface="Nazanin Bold"/>
                <a:ea typeface="Nazanin Bold"/>
                <a:cs typeface="Nazanin Bold"/>
                <a:sym typeface="Nazanin Bold"/>
                <a:rtl/>
              </a:rPr>
              <a:t>نمونه </a:t>
            </a:r>
            <a:r>
              <a:rPr lang="en-US" sz="3799" b="1">
                <a:solidFill>
                  <a:srgbClr val="0F4662"/>
                </a:solidFill>
                <a:latin typeface="Nazanin Bold"/>
                <a:ea typeface="Nazanin Bold"/>
                <a:cs typeface="Nazanin Bold"/>
                <a:sym typeface="Nazanin Bold"/>
              </a:rPr>
              <a:t>2</a:t>
            </a:r>
          </a:p>
          <a:p>
            <a:pPr algn="ctr" rtl="1">
              <a:lnSpc>
                <a:spcPts val="6119"/>
              </a:lnSpc>
            </a:pPr>
            <a:r>
              <a:rPr lang="ar-EG" sz="2999">
                <a:solidFill>
                  <a:srgbClr val="0F4662"/>
                </a:solidFill>
                <a:latin typeface="Nazanin Light"/>
                <a:ea typeface="Nazanin Light"/>
                <a:cs typeface="Nazanin Light"/>
                <a:sym typeface="Nazanin Light"/>
                <a:rtl/>
              </a:rPr>
              <a:t>در یک نیروگاه برق‌آبی، به</a:t>
            </a:r>
            <a:r>
              <a:rPr lang="ar-EG" sz="2999" u="none" strike="noStrike">
                <a:solidFill>
                  <a:srgbClr val="0F4662"/>
                </a:solidFill>
                <a:latin typeface="Nazanin Light"/>
                <a:ea typeface="Nazanin Light"/>
                <a:cs typeface="Nazanin Light"/>
                <a:sym typeface="Nazanin Light"/>
                <a:rtl/>
              </a:rPr>
              <a:t> دلیل اشتباه در استفاده از روغن و افزودن روغن نامناسب به سیستم، گرانروی روغن کاهش یافت و سطح قلع و عدد اسیدی آن به شدت افزایش پیدا کرد. با وجود اینکه مهندسان تعمیر و نگهداری به خرابی یاتاقان رانش مشکوک بودند، تصمیم گرفتند تعمیر آن را به یک خاموشی برنامه‌ریزی‌شده در آینده موکول کنند. متاسفانه، این تصمیم منجر به ادامه کار واحد با یاتاقان آسیب‌دیده شد. در نهایت، یاتاقان کاملاً خراب شد و لرزش‌های شدیدی ایجاد کرد که باعث جابه‌جایی تجهیزات دیگر در نیروگاه شد. این اتفاق به خاموشی اجباری و سه‌ماهه کل نیروگاه برای تعمیر یاتاقان و نصب مجدد تمام ماشین‌آلات منجر شد.</a:t>
            </a:r>
          </a:p>
          <a:p>
            <a:pPr marL="0" lvl="0" indent="0" algn="ctr" rtl="1">
              <a:lnSpc>
                <a:spcPts val="4896"/>
              </a:lnSpc>
            </a:pPr>
            <a:endParaRPr lang="ar-EG" sz="2999" u="none" strike="noStrike">
              <a:solidFill>
                <a:srgbClr val="0F4662"/>
              </a:solidFill>
              <a:latin typeface="Nazanin Light"/>
              <a:ea typeface="Nazanin Light"/>
              <a:cs typeface="Nazanin Light"/>
              <a:sym typeface="Nazanin Light"/>
              <a:rtl/>
            </a:endParaRPr>
          </a:p>
        </p:txBody>
      </p:sp>
      <p:sp>
        <p:nvSpPr>
          <p:cNvPr id="3" name="TextBox 3"/>
          <p:cNvSpPr txBox="1"/>
          <p:nvPr/>
        </p:nvSpPr>
        <p:spPr>
          <a:xfrm>
            <a:off x="1028700" y="352425"/>
            <a:ext cx="15891657" cy="2365497"/>
          </a:xfrm>
          <a:prstGeom prst="rect">
            <a:avLst/>
          </a:prstGeom>
        </p:spPr>
        <p:txBody>
          <a:bodyPr lIns="0" tIns="0" rIns="0" bIns="0" rtlCol="0" anchor="t">
            <a:spAutoFit/>
          </a:bodyPr>
          <a:lstStyle/>
          <a:p>
            <a:pPr algn="ctr" rtl="1">
              <a:lnSpc>
                <a:spcPts val="7819"/>
              </a:lnSpc>
            </a:pPr>
            <a:r>
              <a:rPr lang="ar-EG" sz="4599" b="1">
                <a:solidFill>
                  <a:srgbClr val="0F4662"/>
                </a:solidFill>
                <a:latin typeface="Nazanin Bold"/>
                <a:ea typeface="Nazanin Bold"/>
                <a:cs typeface="Nazanin Bold"/>
                <a:sym typeface="Nazanin Bold"/>
                <a:rtl/>
              </a:rPr>
              <a:t>نمونه‌هایی از تفسیر نتایج</a:t>
            </a:r>
          </a:p>
          <a:p>
            <a:pPr marL="0" lvl="0" indent="0" algn="ctr" rtl="1">
              <a:lnSpc>
                <a:spcPts val="7819"/>
              </a:lnSpc>
            </a:pPr>
            <a:endParaRPr lang="ar-EG" sz="4599" b="1">
              <a:solidFill>
                <a:srgbClr val="0F4662"/>
              </a:solidFill>
              <a:latin typeface="Nazanin Bold"/>
              <a:ea typeface="Nazanin Bold"/>
              <a:cs typeface="Nazanin Bold"/>
              <a:sym typeface="Nazanin Bold"/>
              <a:rt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9647" y="522933"/>
            <a:ext cx="8564604" cy="5569620"/>
          </a:xfrm>
          <a:custGeom>
            <a:avLst/>
            <a:gdLst/>
            <a:ahLst/>
            <a:cxnLst/>
            <a:rect l="l" t="t" r="r" b="b"/>
            <a:pathLst>
              <a:path w="8564604" h="5569620">
                <a:moveTo>
                  <a:pt x="0" y="0"/>
                </a:moveTo>
                <a:lnTo>
                  <a:pt x="8564604" y="0"/>
                </a:lnTo>
                <a:lnTo>
                  <a:pt x="8564604" y="5569619"/>
                </a:lnTo>
                <a:lnTo>
                  <a:pt x="0" y="5569619"/>
                </a:lnTo>
                <a:lnTo>
                  <a:pt x="0" y="0"/>
                </a:lnTo>
                <a:close/>
              </a:path>
            </a:pathLst>
          </a:custGeom>
          <a:blipFill>
            <a:blip r:embed="rId3"/>
            <a:stretch>
              <a:fillRect/>
            </a:stretch>
          </a:blipFill>
        </p:spPr>
      </p:sp>
      <p:sp>
        <p:nvSpPr>
          <p:cNvPr id="3" name="Freeform 3"/>
          <p:cNvSpPr/>
          <p:nvPr/>
        </p:nvSpPr>
        <p:spPr>
          <a:xfrm>
            <a:off x="9144000" y="4139457"/>
            <a:ext cx="8665685" cy="5640166"/>
          </a:xfrm>
          <a:custGeom>
            <a:avLst/>
            <a:gdLst/>
            <a:ahLst/>
            <a:cxnLst/>
            <a:rect l="l" t="t" r="r" b="b"/>
            <a:pathLst>
              <a:path w="8665685" h="5640166">
                <a:moveTo>
                  <a:pt x="0" y="0"/>
                </a:moveTo>
                <a:lnTo>
                  <a:pt x="8665685" y="0"/>
                </a:lnTo>
                <a:lnTo>
                  <a:pt x="8665685" y="5640166"/>
                </a:lnTo>
                <a:lnTo>
                  <a:pt x="0" y="5640166"/>
                </a:lnTo>
                <a:lnTo>
                  <a:pt x="0" y="0"/>
                </a:lnTo>
                <a:close/>
              </a:path>
            </a:pathLst>
          </a:custGeom>
          <a:blipFill>
            <a:blip r:embed="rId4"/>
            <a:stretch>
              <a:fillRect/>
            </a:stretch>
          </a:blipFill>
        </p:spPr>
      </p:sp>
      <p:sp>
        <p:nvSpPr>
          <p:cNvPr id="4" name="TextBox 4"/>
          <p:cNvSpPr txBox="1"/>
          <p:nvPr/>
        </p:nvSpPr>
        <p:spPr>
          <a:xfrm>
            <a:off x="4277144" y="4369524"/>
            <a:ext cx="99655" cy="148127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Quicksand Bold"/>
                <a:ea typeface="Quicksand Bold"/>
                <a:cs typeface="Quicksand Bold"/>
                <a:sym typeface="Quicksand Bold"/>
              </a:rPr>
              <a:t> </a:t>
            </a:r>
          </a:p>
          <a:p>
            <a:pPr algn="ctr">
              <a:lnSpc>
                <a:spcPts val="3919"/>
              </a:lnSpc>
              <a:spcBef>
                <a:spcPct val="0"/>
              </a:spcBef>
            </a:pPr>
            <a:endParaRPr lang="en-US" sz="2799" b="1">
              <a:solidFill>
                <a:srgbClr val="000000"/>
              </a:solidFill>
              <a:latin typeface="Quicksand Bold"/>
              <a:ea typeface="Quicksand Bold"/>
              <a:cs typeface="Quicksand Bold"/>
              <a:sym typeface="Quicksand Bold"/>
            </a:endParaRPr>
          </a:p>
          <a:p>
            <a:pPr algn="ctr">
              <a:lnSpc>
                <a:spcPts val="3919"/>
              </a:lnSpc>
              <a:spcBef>
                <a:spcPct val="0"/>
              </a:spcBef>
            </a:pPr>
            <a:r>
              <a:rPr lang="en-US" sz="2799" b="1">
                <a:solidFill>
                  <a:srgbClr val="000000"/>
                </a:solidFill>
                <a:latin typeface="Quicksand Bold"/>
                <a:ea typeface="Quicksand Bold"/>
                <a:cs typeface="Quicksand Bold"/>
                <a:sym typeface="Quicksand Bold"/>
              </a:rPr>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8558105" cy="5574546"/>
          </a:xfrm>
          <a:custGeom>
            <a:avLst/>
            <a:gdLst/>
            <a:ahLst/>
            <a:cxnLst/>
            <a:rect l="l" t="t" r="r" b="b"/>
            <a:pathLst>
              <a:path w="8558105" h="5574546">
                <a:moveTo>
                  <a:pt x="0" y="0"/>
                </a:moveTo>
                <a:lnTo>
                  <a:pt x="8558105" y="0"/>
                </a:lnTo>
                <a:lnTo>
                  <a:pt x="8558105" y="5574546"/>
                </a:lnTo>
                <a:lnTo>
                  <a:pt x="0" y="5574546"/>
                </a:lnTo>
                <a:lnTo>
                  <a:pt x="0" y="0"/>
                </a:lnTo>
                <a:close/>
              </a:path>
            </a:pathLst>
          </a:custGeom>
          <a:blipFill>
            <a:blip r:embed="rId3"/>
            <a:stretch>
              <a:fillRect/>
            </a:stretch>
          </a:blipFill>
        </p:spPr>
      </p:sp>
      <p:sp>
        <p:nvSpPr>
          <p:cNvPr id="3" name="Freeform 3"/>
          <p:cNvSpPr/>
          <p:nvPr/>
        </p:nvSpPr>
        <p:spPr>
          <a:xfrm>
            <a:off x="10339621" y="3047777"/>
            <a:ext cx="6567254" cy="5953774"/>
          </a:xfrm>
          <a:custGeom>
            <a:avLst/>
            <a:gdLst/>
            <a:ahLst/>
            <a:cxnLst/>
            <a:rect l="l" t="t" r="r" b="b"/>
            <a:pathLst>
              <a:path w="6567254" h="5953774">
                <a:moveTo>
                  <a:pt x="0" y="0"/>
                </a:moveTo>
                <a:lnTo>
                  <a:pt x="6567255" y="0"/>
                </a:lnTo>
                <a:lnTo>
                  <a:pt x="6567255" y="5953774"/>
                </a:lnTo>
                <a:lnTo>
                  <a:pt x="0" y="5953774"/>
                </a:lnTo>
                <a:lnTo>
                  <a:pt x="0" y="0"/>
                </a:lnTo>
                <a:close/>
              </a:path>
            </a:pathLst>
          </a:custGeom>
          <a:blipFill>
            <a:blip r:embed="rId4"/>
            <a:stretch>
              <a:fillRect/>
            </a:stretch>
          </a:blipFill>
        </p:spPr>
      </p:sp>
      <p:sp>
        <p:nvSpPr>
          <p:cNvPr id="4" name="TextBox 4"/>
          <p:cNvSpPr txBox="1"/>
          <p:nvPr/>
        </p:nvSpPr>
        <p:spPr>
          <a:xfrm>
            <a:off x="4277144" y="4369524"/>
            <a:ext cx="99655" cy="148127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Quicksand Bold"/>
                <a:ea typeface="Quicksand Bold"/>
                <a:cs typeface="Quicksand Bold"/>
                <a:sym typeface="Quicksand Bold"/>
              </a:rPr>
              <a:t> </a:t>
            </a:r>
          </a:p>
          <a:p>
            <a:pPr algn="ctr">
              <a:lnSpc>
                <a:spcPts val="3919"/>
              </a:lnSpc>
              <a:spcBef>
                <a:spcPct val="0"/>
              </a:spcBef>
            </a:pPr>
            <a:endParaRPr lang="en-US" sz="2799" b="1">
              <a:solidFill>
                <a:srgbClr val="000000"/>
              </a:solidFill>
              <a:latin typeface="Quicksand Bold"/>
              <a:ea typeface="Quicksand Bold"/>
              <a:cs typeface="Quicksand Bold"/>
              <a:sym typeface="Quicksand Bold"/>
            </a:endParaRPr>
          </a:p>
          <a:p>
            <a:pPr algn="ctr">
              <a:lnSpc>
                <a:spcPts val="3919"/>
              </a:lnSpc>
              <a:spcBef>
                <a:spcPct val="0"/>
              </a:spcBef>
            </a:pPr>
            <a:r>
              <a:rPr lang="en-US" sz="2799" b="1">
                <a:solidFill>
                  <a:srgbClr val="000000"/>
                </a:solidFill>
                <a:latin typeface="Quicksand Bold"/>
                <a:ea typeface="Quicksand Bold"/>
                <a:cs typeface="Quicksand Bold"/>
                <a:sym typeface="Quicksand Bold"/>
              </a:rPr>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9116" y="3178355"/>
            <a:ext cx="7190825" cy="6139167"/>
          </a:xfrm>
          <a:custGeom>
            <a:avLst/>
            <a:gdLst/>
            <a:ahLst/>
            <a:cxnLst/>
            <a:rect l="l" t="t" r="r" b="b"/>
            <a:pathLst>
              <a:path w="7190825" h="6139167">
                <a:moveTo>
                  <a:pt x="0" y="0"/>
                </a:moveTo>
                <a:lnTo>
                  <a:pt x="7190825" y="0"/>
                </a:lnTo>
                <a:lnTo>
                  <a:pt x="7190825" y="6139167"/>
                </a:lnTo>
                <a:lnTo>
                  <a:pt x="0" y="6139167"/>
                </a:lnTo>
                <a:lnTo>
                  <a:pt x="0" y="0"/>
                </a:lnTo>
                <a:close/>
              </a:path>
            </a:pathLst>
          </a:custGeom>
          <a:blipFill>
            <a:blip r:embed="rId3"/>
            <a:stretch>
              <a:fillRect/>
            </a:stretch>
          </a:blipFill>
        </p:spPr>
      </p:sp>
      <p:sp>
        <p:nvSpPr>
          <p:cNvPr id="3" name="TextBox 3"/>
          <p:cNvSpPr txBox="1"/>
          <p:nvPr/>
        </p:nvSpPr>
        <p:spPr>
          <a:xfrm>
            <a:off x="1028700" y="600075"/>
            <a:ext cx="15891657" cy="2578280"/>
          </a:xfrm>
          <a:prstGeom prst="rect">
            <a:avLst/>
          </a:prstGeom>
        </p:spPr>
        <p:txBody>
          <a:bodyPr lIns="0" tIns="0" rIns="0" bIns="0" rtlCol="0" anchor="t">
            <a:spAutoFit/>
          </a:bodyPr>
          <a:lstStyle/>
          <a:p>
            <a:pPr algn="ctr" rtl="1">
              <a:lnSpc>
                <a:spcPts val="4929"/>
              </a:lnSpc>
            </a:pPr>
            <a:r>
              <a:rPr lang="ar-EG" sz="2899" b="1">
                <a:solidFill>
                  <a:srgbClr val="0F4662"/>
                </a:solidFill>
                <a:latin typeface="Nazanin Bold"/>
                <a:ea typeface="Nazanin Bold"/>
                <a:cs typeface="Nazanin Bold"/>
                <a:sym typeface="Nazanin Bold"/>
                <a:rtl/>
              </a:rPr>
              <a:t>نمونه </a:t>
            </a:r>
            <a:r>
              <a:rPr lang="en-US" sz="2899" b="1">
                <a:solidFill>
                  <a:srgbClr val="0F4662"/>
                </a:solidFill>
                <a:latin typeface="Nazanin Bold"/>
                <a:ea typeface="Nazanin Bold"/>
                <a:cs typeface="Nazanin Bold"/>
                <a:sym typeface="Nazanin Bold"/>
              </a:rPr>
              <a:t>3</a:t>
            </a:r>
          </a:p>
          <a:p>
            <a:pPr algn="ctr" rtl="1">
              <a:lnSpc>
                <a:spcPts val="6969"/>
              </a:lnSpc>
            </a:pPr>
            <a:r>
              <a:rPr lang="ar-EG" sz="4099" b="1">
                <a:solidFill>
                  <a:srgbClr val="0F4662"/>
                </a:solidFill>
                <a:latin typeface="Nazanin Bold"/>
                <a:ea typeface="Nazanin Bold"/>
                <a:cs typeface="Nazanin Bold"/>
                <a:sym typeface="Nazanin Bold"/>
                <a:rtl/>
              </a:rPr>
              <a:t>مقایسه مقادیر غلظت آهن و اندازه ذرات آهنی</a:t>
            </a:r>
          </a:p>
          <a:p>
            <a:pPr marL="0" lvl="0" indent="0" algn="ctr" rtl="1">
              <a:lnSpc>
                <a:spcPts val="6969"/>
              </a:lnSpc>
            </a:pPr>
            <a:endParaRPr lang="ar-EG" sz="4099" b="1">
              <a:solidFill>
                <a:srgbClr val="0F4662"/>
              </a:solidFill>
              <a:latin typeface="Nazanin Bold"/>
              <a:ea typeface="Nazanin Bold"/>
              <a:cs typeface="Nazanin Bold"/>
              <a:sym typeface="Nazanin Bold"/>
              <a:rt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1456</TotalTime>
  <Words>13061</Words>
  <Application>Microsoft Office PowerPoint</Application>
  <PresentationFormat>Custom</PresentationFormat>
  <Paragraphs>1146</Paragraphs>
  <Slides>102</Slides>
  <Notes>89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102</vt:i4>
      </vt:variant>
    </vt:vector>
  </HeadingPairs>
  <TitlesOfParts>
    <vt:vector size="110" baseType="lpstr">
      <vt:lpstr>Calibri</vt:lpstr>
      <vt:lpstr>Arial</vt:lpstr>
      <vt:lpstr>Quicksand Bold</vt:lpstr>
      <vt:lpstr>Quicksand</vt:lpstr>
      <vt:lpstr>B Mitra</vt:lpstr>
      <vt:lpstr>Nazanin Light</vt:lpstr>
      <vt:lpstr>Nazanin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Enhancing Sales Strategy Presentation</dc:title>
  <cp:lastModifiedBy>m masoud</cp:lastModifiedBy>
  <cp:revision>29</cp:revision>
  <dcterms:created xsi:type="dcterms:W3CDTF">2006-08-16T00:00:00Z</dcterms:created>
  <dcterms:modified xsi:type="dcterms:W3CDTF">2025-08-26T11:53:01Z</dcterms:modified>
  <dc:identifier>DAGwtsL9Oo8</dc:identifier>
</cp:coreProperties>
</file>