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4" r:id="rId24"/>
    <p:sldId id="305" r:id="rId25"/>
    <p:sldId id="306" r:id="rId26"/>
    <p:sldId id="309" r:id="rId27"/>
    <p:sldId id="311" r:id="rId28"/>
    <p:sldId id="312" r:id="rId29"/>
    <p:sldId id="314" r:id="rId30"/>
    <p:sldId id="313" r:id="rId31"/>
    <p:sldId id="315" r:id="rId32"/>
    <p:sldId id="317" r:id="rId33"/>
    <p:sldId id="340" r:id="rId34"/>
    <p:sldId id="339" r:id="rId35"/>
    <p:sldId id="341" r:id="rId36"/>
    <p:sldId id="342" r:id="rId37"/>
    <p:sldId id="318" r:id="rId38"/>
    <p:sldId id="319" r:id="rId39"/>
    <p:sldId id="320" r:id="rId40"/>
    <p:sldId id="338" r:id="rId41"/>
    <p:sldId id="333" r:id="rId42"/>
    <p:sldId id="334" r:id="rId43"/>
    <p:sldId id="335" r:id="rId44"/>
    <p:sldId id="336" r:id="rId45"/>
    <p:sldId id="343" r:id="rId46"/>
    <p:sldId id="33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2922" autoAdjust="0"/>
  </p:normalViewPr>
  <p:slideViewPr>
    <p:cSldViewPr>
      <p:cViewPr>
        <p:scale>
          <a:sx n="70" d="100"/>
          <a:sy n="70" d="100"/>
        </p:scale>
        <p:origin x="88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98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A1155-A339-422E-B854-7AEF8CE4A992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0B645-804F-4270-AD85-DE0DEC26A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EAC2D-35E5-4B3D-AA12-3BCFE9C2EB65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0D2C6-2D74-4348-B0A5-E722006684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64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D2C6-2D74-4348-B0A5-E722006684D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6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7AE2-5075-4B52-82FC-DB582E94D439}" type="slidenum">
              <a:rPr lang="en-US"/>
              <a:pPr/>
              <a:t>41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7AE2-5075-4B52-82FC-DB582E94D439}" type="slidenum">
              <a:rPr lang="en-US"/>
              <a:pPr/>
              <a:t>42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5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7AE2-5075-4B52-82FC-DB582E94D439}" type="slidenum">
              <a:rPr lang="en-US"/>
              <a:pPr/>
              <a:t>43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7AE2-5075-4B52-82FC-DB582E94D439}" type="slidenum">
              <a:rPr lang="en-US"/>
              <a:pPr/>
              <a:t>44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7AE2-5075-4B52-82FC-DB582E94D439}" type="slidenum">
              <a:rPr lang="en-US"/>
              <a:pPr/>
              <a:t>46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8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6"/>
            <a:ext cx="7772400" cy="1470025"/>
          </a:xfrm>
        </p:spPr>
        <p:txBody>
          <a:bodyPr>
            <a:normAutofit/>
          </a:bodyPr>
          <a:lstStyle>
            <a:lvl1pPr>
              <a:defRPr sz="2000">
                <a:cs typeface="Nazanin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Nazanin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43800" cy="1143000"/>
          </a:xfrm>
        </p:spPr>
        <p:txBody>
          <a:bodyPr>
            <a:normAutofit/>
          </a:bodyPr>
          <a:lstStyle>
            <a:lvl1pPr rtl="1">
              <a:defRPr sz="2000" b="1">
                <a:cs typeface="Nazanin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" y="1447800"/>
            <a:ext cx="7467600" cy="4876800"/>
          </a:xfrm>
        </p:spPr>
        <p:txBody>
          <a:bodyPr>
            <a:normAutofit/>
          </a:bodyPr>
          <a:lstStyle>
            <a:lvl1pPr marL="53975" indent="0" algn="just" rtl="1">
              <a:defRPr sz="1800">
                <a:cs typeface="Nazanin" pitchFamily="2" charset="-78"/>
              </a:defRPr>
            </a:lvl1pPr>
            <a:lvl2pPr algn="just" rtl="1">
              <a:defRPr sz="1800">
                <a:cs typeface="Nazanin" pitchFamily="2" charset="-78"/>
              </a:defRPr>
            </a:lvl2pPr>
            <a:lvl3pPr algn="just" rtl="1">
              <a:defRPr sz="1800">
                <a:cs typeface="Nazanin" pitchFamily="2" charset="-78"/>
              </a:defRPr>
            </a:lvl3pPr>
            <a:lvl4pPr algn="just" rtl="1">
              <a:defRPr sz="1800">
                <a:cs typeface="Nazanin" pitchFamily="2" charset="-78"/>
              </a:defRPr>
            </a:lvl4pPr>
            <a:lvl5pPr algn="just" rtl="1">
              <a:defRPr sz="1800">
                <a:cs typeface="Nazanin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E6E6-29E7-4253-AEA4-68BEA3069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Zar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Zar" pitchFamily="2" charset="-78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B Zar" pitchFamily="2" charset="-78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Zar" pitchFamily="2" charset="-78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B Zar" pitchFamily="2" charset="-78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B Zar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0.xml"/><Relationship Id="rId3" Type="http://schemas.openxmlformats.org/officeDocument/2006/relationships/image" Target="../media/image16.jpeg"/><Relationship Id="rId7" Type="http://schemas.openxmlformats.org/officeDocument/2006/relationships/slide" Target="slide6.xml"/><Relationship Id="rId12" Type="http://schemas.openxmlformats.org/officeDocument/2006/relationships/slide" Target="slide3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8.xml"/><Relationship Id="rId5" Type="http://schemas.openxmlformats.org/officeDocument/2006/relationships/slide" Target="slide2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4" Type="http://schemas.openxmlformats.org/officeDocument/2006/relationships/image" Target="../media/image17.jpeg"/><Relationship Id="rId9" Type="http://schemas.openxmlformats.org/officeDocument/2006/relationships/slide" Target="slide12.xml"/><Relationship Id="rId14" Type="http://schemas.openxmlformats.org/officeDocument/2006/relationships/slide" Target="slide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8.xml"/><Relationship Id="rId3" Type="http://schemas.openxmlformats.org/officeDocument/2006/relationships/image" Target="../media/image19.jpeg"/><Relationship Id="rId7" Type="http://schemas.openxmlformats.org/officeDocument/2006/relationships/slide" Target="slide2.xml"/><Relationship Id="rId12" Type="http://schemas.openxmlformats.org/officeDocument/2006/relationships/slide" Target="slide15.xml"/><Relationship Id="rId17" Type="http://schemas.openxmlformats.org/officeDocument/2006/relationships/slide" Target="slide28.xml"/><Relationship Id="rId2" Type="http://schemas.openxmlformats.org/officeDocument/2006/relationships/image" Target="../media/image18.jpeg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slide" Target="slide12.xml"/><Relationship Id="rId5" Type="http://schemas.openxmlformats.org/officeDocument/2006/relationships/image" Target="../media/image21.gif"/><Relationship Id="rId15" Type="http://schemas.openxmlformats.org/officeDocument/2006/relationships/slide" Target="slide40.xml"/><Relationship Id="rId10" Type="http://schemas.openxmlformats.org/officeDocument/2006/relationships/slide" Target="slide8.xml"/><Relationship Id="rId4" Type="http://schemas.openxmlformats.org/officeDocument/2006/relationships/image" Target="../media/image20.gif"/><Relationship Id="rId9" Type="http://schemas.openxmlformats.org/officeDocument/2006/relationships/slide" Target="slide6.xml"/><Relationship Id="rId14" Type="http://schemas.openxmlformats.org/officeDocument/2006/relationships/slide" Target="slide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1.xml"/><Relationship Id="rId3" Type="http://schemas.openxmlformats.org/officeDocument/2006/relationships/slide" Target="slide14.xml"/><Relationship Id="rId7" Type="http://schemas.openxmlformats.org/officeDocument/2006/relationships/slide" Target="slide8.xml"/><Relationship Id="rId12" Type="http://schemas.openxmlformats.org/officeDocument/2006/relationships/slide" Target="slide40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2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5.xml"/><Relationship Id="rId1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0.xml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12" Type="http://schemas.openxmlformats.org/officeDocument/2006/relationships/slide" Target="slide3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8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5.xml"/><Relationship Id="rId1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41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32.xml"/><Relationship Id="rId5" Type="http://schemas.openxmlformats.org/officeDocument/2006/relationships/slide" Target="slide6.xml"/><Relationship Id="rId10" Type="http://schemas.openxmlformats.org/officeDocument/2006/relationships/slide" Target="slide28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slide" Target="slide6.xml"/><Relationship Id="rId18" Type="http://schemas.openxmlformats.org/officeDocument/2006/relationships/slide" Target="slide32.xml"/><Relationship Id="rId3" Type="http://schemas.microsoft.com/office/2007/relationships/hdphoto" Target="../media/hdphoto1.wdp"/><Relationship Id="rId21" Type="http://schemas.openxmlformats.org/officeDocument/2006/relationships/slide" Target="slide28.xml"/><Relationship Id="rId7" Type="http://schemas.openxmlformats.org/officeDocument/2006/relationships/image" Target="../media/image31.jpeg"/><Relationship Id="rId12" Type="http://schemas.openxmlformats.org/officeDocument/2006/relationships/slide" Target="slide4.xml"/><Relationship Id="rId17" Type="http://schemas.openxmlformats.org/officeDocument/2006/relationships/slide" Target="slide18.xml"/><Relationship Id="rId2" Type="http://schemas.openxmlformats.org/officeDocument/2006/relationships/image" Target="../media/image27.png"/><Relationship Id="rId16" Type="http://schemas.openxmlformats.org/officeDocument/2006/relationships/slide" Target="slide15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slide" Target="slide2.xml"/><Relationship Id="rId5" Type="http://schemas.openxmlformats.org/officeDocument/2006/relationships/image" Target="../media/image29.jpeg"/><Relationship Id="rId15" Type="http://schemas.openxmlformats.org/officeDocument/2006/relationships/slide" Target="slide12.xml"/><Relationship Id="rId10" Type="http://schemas.openxmlformats.org/officeDocument/2006/relationships/image" Target="../media/image34.jpeg"/><Relationship Id="rId19" Type="http://schemas.openxmlformats.org/officeDocument/2006/relationships/slide" Target="slide40.xml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8.xml"/><Relationship Id="rId3" Type="http://schemas.openxmlformats.org/officeDocument/2006/relationships/image" Target="../media/image36.png"/><Relationship Id="rId7" Type="http://schemas.openxmlformats.org/officeDocument/2006/relationships/slide" Target="slide2.xml"/><Relationship Id="rId12" Type="http://schemas.openxmlformats.org/officeDocument/2006/relationships/slide" Target="slide15.xml"/><Relationship Id="rId17" Type="http://schemas.openxmlformats.org/officeDocument/2006/relationships/slide" Target="slide28.xml"/><Relationship Id="rId2" Type="http://schemas.openxmlformats.org/officeDocument/2006/relationships/image" Target="../media/image35.jpeg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slide" Target="slide12.xml"/><Relationship Id="rId5" Type="http://schemas.openxmlformats.org/officeDocument/2006/relationships/image" Target="../media/image38.jpeg"/><Relationship Id="rId15" Type="http://schemas.openxmlformats.org/officeDocument/2006/relationships/slide" Target="slide40.xml"/><Relationship Id="rId10" Type="http://schemas.openxmlformats.org/officeDocument/2006/relationships/slide" Target="slide8.xml"/><Relationship Id="rId4" Type="http://schemas.openxmlformats.org/officeDocument/2006/relationships/image" Target="../media/image37.png"/><Relationship Id="rId9" Type="http://schemas.openxmlformats.org/officeDocument/2006/relationships/slide" Target="slide6.xml"/><Relationship Id="rId14" Type="http://schemas.openxmlformats.org/officeDocument/2006/relationships/slide" Target="slide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2.xml"/><Relationship Id="rId3" Type="http://schemas.openxmlformats.org/officeDocument/2006/relationships/image" Target="../media/image6.jpeg"/><Relationship Id="rId7" Type="http://schemas.openxmlformats.org/officeDocument/2006/relationships/slide" Target="slide4.xml"/><Relationship Id="rId12" Type="http://schemas.openxmlformats.org/officeDocument/2006/relationships/slide" Target="slide18.xml"/><Relationship Id="rId2" Type="http://schemas.openxmlformats.org/officeDocument/2006/relationships/image" Target="../media/image5.jpeg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15.xml"/><Relationship Id="rId5" Type="http://schemas.openxmlformats.org/officeDocument/2006/relationships/image" Target="../media/image8.gif"/><Relationship Id="rId15" Type="http://schemas.openxmlformats.org/officeDocument/2006/relationships/slide" Target="slide41.xml"/><Relationship Id="rId10" Type="http://schemas.openxmlformats.org/officeDocument/2006/relationships/slide" Target="slide12.xml"/><Relationship Id="rId4" Type="http://schemas.openxmlformats.org/officeDocument/2006/relationships/image" Target="../media/image7.gif"/><Relationship Id="rId9" Type="http://schemas.openxmlformats.org/officeDocument/2006/relationships/slide" Target="slide8.xml"/><Relationship Id="rId14" Type="http://schemas.openxmlformats.org/officeDocument/2006/relationships/slide" Target="slide4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1.xml"/><Relationship Id="rId3" Type="http://schemas.openxmlformats.org/officeDocument/2006/relationships/image" Target="../media/image40.jpeg"/><Relationship Id="rId7" Type="http://schemas.openxmlformats.org/officeDocument/2006/relationships/slide" Target="slide8.xml"/><Relationship Id="rId12" Type="http://schemas.openxmlformats.org/officeDocument/2006/relationships/slide" Target="slide4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2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5.xml"/><Relationship Id="rId14" Type="http://schemas.openxmlformats.org/officeDocument/2006/relationships/slide" Target="slide2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1.xml"/><Relationship Id="rId3" Type="http://schemas.openxmlformats.org/officeDocument/2006/relationships/image" Target="../media/image41.gif"/><Relationship Id="rId7" Type="http://schemas.openxmlformats.org/officeDocument/2006/relationships/slide" Target="slide8.xml"/><Relationship Id="rId12" Type="http://schemas.openxmlformats.org/officeDocument/2006/relationships/slide" Target="slide4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2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5.xml"/><Relationship Id="rId14" Type="http://schemas.openxmlformats.org/officeDocument/2006/relationships/slide" Target="slide2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1.xml"/><Relationship Id="rId3" Type="http://schemas.openxmlformats.org/officeDocument/2006/relationships/image" Target="../media/image42.png"/><Relationship Id="rId7" Type="http://schemas.openxmlformats.org/officeDocument/2006/relationships/slide" Target="slide8.xml"/><Relationship Id="rId12" Type="http://schemas.openxmlformats.org/officeDocument/2006/relationships/slide" Target="slide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2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5.xml"/><Relationship Id="rId14" Type="http://schemas.openxmlformats.org/officeDocument/2006/relationships/slide" Target="slide2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1.xml"/><Relationship Id="rId3" Type="http://schemas.openxmlformats.org/officeDocument/2006/relationships/image" Target="../media/image43.jpeg"/><Relationship Id="rId7" Type="http://schemas.openxmlformats.org/officeDocument/2006/relationships/slide" Target="slide8.xml"/><Relationship Id="rId12" Type="http://schemas.openxmlformats.org/officeDocument/2006/relationships/slide" Target="slide4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2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5.xml"/><Relationship Id="rId14" Type="http://schemas.openxmlformats.org/officeDocument/2006/relationships/slide" Target="slide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1.xml"/><Relationship Id="rId5" Type="http://schemas.openxmlformats.org/officeDocument/2006/relationships/slide" Target="slide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12" Type="http://schemas.openxmlformats.org/officeDocument/2006/relationships/slide" Target="slide4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0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0.xml"/><Relationship Id="rId3" Type="http://schemas.openxmlformats.org/officeDocument/2006/relationships/image" Target="../media/image13.gif"/><Relationship Id="rId7" Type="http://schemas.openxmlformats.org/officeDocument/2006/relationships/slide" Target="slide6.xml"/><Relationship Id="rId12" Type="http://schemas.openxmlformats.org/officeDocument/2006/relationships/slide" Target="slide3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8.xml"/><Relationship Id="rId5" Type="http://schemas.openxmlformats.org/officeDocument/2006/relationships/slide" Target="slide2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4" Type="http://schemas.openxmlformats.org/officeDocument/2006/relationships/image" Target="../media/image14.gif"/><Relationship Id="rId9" Type="http://schemas.openxmlformats.org/officeDocument/2006/relationships/slide" Target="slide12.xml"/><Relationship Id="rId14" Type="http://schemas.openxmlformats.org/officeDocument/2006/relationships/slide" Target="slide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0778"/>
            <a:ext cx="7772400" cy="2308222"/>
          </a:xfrm>
        </p:spPr>
        <p:txBody>
          <a:bodyPr>
            <a:normAutofit fontScale="90000"/>
          </a:bodyPr>
          <a:lstStyle/>
          <a:p>
            <a:r>
              <a:rPr lang="fa-IR" sz="5400" dirty="0">
                <a:cs typeface="B Nazanin" panose="00000400000000000000" pitchFamily="2" charset="-78"/>
              </a:rPr>
              <a:t>مديريت </a:t>
            </a:r>
            <a:r>
              <a:rPr lang="fa-IR" sz="5400" dirty="0" smtClean="0">
                <a:cs typeface="B Nazanin" panose="00000400000000000000" pitchFamily="2" charset="-78"/>
              </a:rPr>
              <a:t>زمان </a:t>
            </a:r>
            <a:r>
              <a:rPr lang="fa-IR" sz="2200" dirty="0" smtClean="0">
                <a:cs typeface="B Nazanin" panose="00000400000000000000" pitchFamily="2" charset="-78"/>
              </a:rPr>
              <a:t>در عصر فناوری اطلاعات</a:t>
            </a:r>
            <a:r>
              <a:rPr lang="fa-IR" sz="5400" dirty="0" smtClean="0">
                <a:cs typeface="B Nazanin" panose="00000400000000000000" pitchFamily="2" charset="-78"/>
              </a:rPr>
              <a:t/>
            </a:r>
            <a:br>
              <a:rPr lang="fa-IR" sz="5400" dirty="0" smtClean="0">
                <a:cs typeface="B Nazanin" panose="00000400000000000000" pitchFamily="2" charset="-78"/>
              </a:rPr>
            </a:br>
            <a:r>
              <a:rPr lang="fa-IR" sz="5400" dirty="0" smtClean="0">
                <a:cs typeface="B Nazani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en-US" sz="5400" dirty="0" smtClean="0">
                <a:cs typeface="B Nazanin" panose="00000400000000000000" pitchFamily="2" charset="-78"/>
              </a:rPr>
              <a:t>Time Management</a:t>
            </a:r>
            <a:br>
              <a:rPr lang="en-US" sz="5400" dirty="0" smtClean="0">
                <a:cs typeface="B Nazanin" panose="00000400000000000000" pitchFamily="2" charset="-78"/>
              </a:rPr>
            </a:br>
            <a:r>
              <a:rPr lang="en-US" sz="5400" dirty="0" smtClean="0">
                <a:cs typeface="B Nazanin" panose="00000400000000000000" pitchFamily="2" charset="-78"/>
              </a:rPr>
              <a:t> </a:t>
            </a:r>
            <a:r>
              <a:rPr lang="en-US" sz="2200" dirty="0" smtClean="0">
                <a:cs typeface="B Nazanin" panose="00000400000000000000" pitchFamily="2" charset="-78"/>
              </a:rPr>
              <a:t>in the age of Information Technology</a:t>
            </a:r>
            <a:endParaRPr lang="en-US" sz="5400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6400800" cy="1371600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tx1"/>
                </a:solidFill>
                <a:cs typeface="B Zar" pitchFamily="2" charset="-78"/>
              </a:rPr>
              <a:t>دکتر محمد ربيعي</a:t>
            </a:r>
          </a:p>
          <a:p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عضو هیات علمی پژوهشگاه علوم و فناوری اطلاعات ایران</a:t>
            </a:r>
            <a:endParaRPr lang="fa-IR" sz="1800" dirty="0">
              <a:solidFill>
                <a:schemeClr val="tx1"/>
              </a:solidFill>
              <a:cs typeface="B Zar" pitchFamily="2" charset="-78"/>
            </a:endParaRPr>
          </a:p>
          <a:p>
            <a:endParaRPr lang="fa-IR" sz="1800" dirty="0">
              <a:solidFill>
                <a:schemeClr val="tx1"/>
              </a:solidFill>
              <a:cs typeface="B Zar" pitchFamily="2" charset="-78"/>
            </a:endParaRPr>
          </a:p>
          <a:p>
            <a:endParaRPr lang="fa-IR" sz="18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741DE6E6-29E7-4253-AEA4-68BEA3069B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</a:t>
            </a:r>
            <a:r>
              <a:rPr lang="en-US" sz="1600" dirty="0"/>
              <a:t>LEADS</a:t>
            </a:r>
            <a:r>
              <a:rPr lang="fa-IR" sz="1600" dirty="0"/>
              <a:t> </a:t>
            </a:r>
            <a:r>
              <a:rPr lang="fa-IR" dirty="0"/>
              <a:t>در برنامه‌ريزي روزانه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endParaRPr lang="fa-IR" dirty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List activities</a:t>
            </a:r>
            <a:r>
              <a:rPr lang="fa-IR" dirty="0"/>
              <a:t> تهيه ليست از فعاليتها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Estimate time needed</a:t>
            </a:r>
            <a:r>
              <a:rPr lang="fa-IR" dirty="0"/>
              <a:t> برآورد زمان مورد نياز</a:t>
            </a:r>
            <a:endParaRPr lang="en-US" dirty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Allow time for unscheduled tasks</a:t>
            </a:r>
            <a:r>
              <a:rPr lang="fa-IR" dirty="0"/>
              <a:t> اختصاص زمان براي وظايف برنامه‌ريزي نشده</a:t>
            </a:r>
            <a:endParaRPr lang="en-US" dirty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Decide on Priorities</a:t>
            </a:r>
            <a:r>
              <a:rPr lang="fa-IR" dirty="0"/>
              <a:t> تاکيد بر اولويت‌ها</a:t>
            </a:r>
            <a:endParaRPr lang="en-US" dirty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Scan scheduled tasks at end of day</a:t>
            </a:r>
            <a:r>
              <a:rPr lang="fa-IR" dirty="0"/>
              <a:t> بازبيني وظايف برنامه‌ريزي شده در آخر هر روز</a:t>
            </a:r>
            <a:endParaRPr lang="en-US" dirty="0"/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ليست فعاليت‌ها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fa-I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مغز شما مکان مناسبي براي تهيه ليست فعاليت‌ها نيست.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/>
              <a:t>اکثر زمان‌هاي بيکاري خود را بياد نمي‌آوريد.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/>
              <a:t>مغز شما خسته مي‌شود.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/>
              <a:t>ممکن است برخي از کارها را فراموش کنيد.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/>
              <a:t>تابع احساسات خواهيد شد! بعضي کارها مدام به ذهن مي‌آيد و برخي فراموش مي‌شود.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/>
              <a:t>واقع‌گرايانه نخواهد بود و مدام خود را فردي مشغول و پر کار قلمداد خواهيد کرد.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از يک دفتر يادداشت يا فايل اکسل براي نوشتن ليست فعاليت‌ها استفاده کنيد.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زمان </a:t>
            </a:r>
            <a:r>
              <a:rPr lang="fa-IR" dirty="0"/>
              <a:t>شروع، پايان، مدت زمان انجام و ... را ثبت کنيد.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28" name="TextBox 27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0" name="TextBox 29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3" name="TextBox 32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9" name="TextBox 38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اولويت‌بندي کارها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روش </a:t>
            </a:r>
            <a:r>
              <a:rPr lang="en-US" sz="1600" dirty="0"/>
              <a:t>ABC</a:t>
            </a:r>
            <a:r>
              <a:rPr lang="fa-IR" dirty="0"/>
              <a:t>:</a:t>
            </a:r>
          </a:p>
          <a:p>
            <a:pPr>
              <a:buNone/>
            </a:pPr>
            <a:endParaRPr lang="fa-IR" sz="1000" dirty="0"/>
          </a:p>
          <a:p>
            <a:pPr>
              <a:buNone/>
            </a:pPr>
            <a:r>
              <a:rPr lang="fa-IR" dirty="0"/>
              <a:t>وظايف</a:t>
            </a:r>
            <a:r>
              <a:rPr lang="en-US" dirty="0"/>
              <a:t>A</a:t>
            </a:r>
            <a:r>
              <a:rPr lang="fa-IR" dirty="0"/>
              <a:t>:  از جمله مهم‌ترين وظايف مديريت هستند، اين وظايف بطور صحيح فقط توسط خود فرد يا يک سيستم قابل اجراست. اين وظايف قابل واگذاري نيستند. و بيشترين اهميت را در عمليات مديريتي دارا هستند.</a:t>
            </a:r>
            <a:endParaRPr lang="en-US" dirty="0"/>
          </a:p>
          <a:p>
            <a:pPr>
              <a:buNone/>
            </a:pPr>
            <a:endParaRPr lang="fa-IR" sz="1300" dirty="0"/>
          </a:p>
          <a:p>
            <a:pPr>
              <a:buNone/>
            </a:pPr>
            <a:r>
              <a:rPr lang="fa-IR" dirty="0"/>
              <a:t>وظايف </a:t>
            </a:r>
            <a:r>
              <a:rPr lang="en-US" dirty="0"/>
              <a:t>B</a:t>
            </a:r>
            <a:r>
              <a:rPr lang="fa-IR" dirty="0"/>
              <a:t>: از نظر درجه اهميت در حد متوسط هستند و آنها را مي‌توان به ديگران واگذار کرد.</a:t>
            </a:r>
            <a:endParaRPr lang="en-US" dirty="0"/>
          </a:p>
          <a:p>
            <a:pPr>
              <a:buNone/>
            </a:pPr>
            <a:endParaRPr lang="fa-IR" sz="1300" dirty="0"/>
          </a:p>
          <a:p>
            <a:pPr>
              <a:buNone/>
            </a:pPr>
            <a:r>
              <a:rPr lang="fa-IR" dirty="0"/>
              <a:t>وظايف </a:t>
            </a:r>
            <a:r>
              <a:rPr lang="en-US" dirty="0"/>
              <a:t>C</a:t>
            </a:r>
            <a:r>
              <a:rPr lang="fa-IR" dirty="0"/>
              <a:t>: داراي کمترين درجه از نظر اهميت هستند اما به طوري ظاهر مي‌شوند که به نظر خيلي مهم مي‌آيند</a:t>
            </a:r>
            <a:r>
              <a:rPr lang="en-US" dirty="0"/>
              <a:t> </a:t>
            </a:r>
            <a:r>
              <a:rPr lang="fa-IR" dirty="0"/>
              <a:t>(بررسي پرونده‌ها، مکاتبات، برخي مستندسازي ها و ...). بهتر است اين کارها را تفويض کنيم.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33600" y="4419600"/>
          <a:ext cx="4648200" cy="1783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 gridSpan="3">
                  <a:txBody>
                    <a:bodyPr/>
                    <a:lstStyle/>
                    <a:p>
                      <a:pPr algn="ctr"/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ارزش فعاليت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Calibri"/>
                          <a:cs typeface="Nazanin" pitchFamily="2" charset="-78"/>
                        </a:rPr>
                        <a:t>15%</a:t>
                      </a:r>
                      <a:endParaRPr lang="en-US" sz="1100" b="1"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Nazanin" pitchFamily="2" charset="-78"/>
                        </a:rPr>
                        <a:t>20%</a:t>
                      </a:r>
                      <a:endParaRPr lang="en-US" sz="1100" b="1" dirty="0"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Nazanin" pitchFamily="2" charset="-78"/>
                        </a:rPr>
                        <a:t>65%</a:t>
                      </a:r>
                      <a:endParaRPr lang="en-US" sz="1100" b="1" dirty="0"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Nazanin" pitchFamily="2" charset="-78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Nazanin" pitchFamily="2" charset="-78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Nazanin" pitchFamily="2" charset="-78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Nazanin" pitchFamily="2" charset="-78"/>
                        </a:rPr>
                        <a:t>65%</a:t>
                      </a:r>
                      <a:endParaRPr lang="en-US" sz="1100" b="1" dirty="0"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Nazanin" pitchFamily="2" charset="-78"/>
                        </a:rPr>
                        <a:t>20%</a:t>
                      </a:r>
                      <a:endParaRPr lang="en-US" sz="1100" b="1" dirty="0"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Nazanin" pitchFamily="2" charset="-78"/>
                        </a:rPr>
                        <a:t>15%</a:t>
                      </a:r>
                      <a:endParaRPr lang="en-US" sz="1100" b="1" dirty="0"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 gridSpan="3">
                  <a:txBody>
                    <a:bodyPr/>
                    <a:lstStyle/>
                    <a:p>
                      <a:pPr algn="ctr"/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زمان مورد نياز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معيارهاي اولويت‌بندي کارها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467598" cy="685800"/>
          </a:xfrm>
        </p:spPr>
        <p:txBody>
          <a:bodyPr/>
          <a:lstStyle/>
          <a:p>
            <a:pPr>
              <a:buNone/>
            </a:pPr>
            <a:r>
              <a:rPr lang="fa-IR" dirty="0"/>
              <a:t>معيارهاي مختلفي براي تشخيص فعاليتها و طبقه‌بندي آنها وجود دارد اما يک معيار اساسي معيار اهميت، فوريت است: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28331"/>
              </p:ext>
            </p:extLst>
          </p:nvPr>
        </p:nvGraphicFramePr>
        <p:xfrm>
          <a:off x="990600" y="2781793"/>
          <a:ext cx="3733799" cy="258981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3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0447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Nazanin" pitchFamily="2" charset="-78"/>
                        </a:rPr>
                        <a:t>اهميت</a:t>
                      </a:r>
                      <a:r>
                        <a:rPr lang="fa-IR" sz="1400" baseline="0" dirty="0">
                          <a:solidFill>
                            <a:sysClr val="windowText" lastClr="000000"/>
                          </a:solidFill>
                          <a:cs typeface="Nazanin" pitchFamily="2" charset="-78"/>
                        </a:rPr>
                        <a:t> بالا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Nazanin" pitchFamily="2" charset="-78"/>
                      </a:endParaRPr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وظايف </a:t>
                      </a: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B</a:t>
                      </a:r>
                    </a:p>
                    <a:p>
                      <a:pPr algn="ctr"/>
                      <a:endParaRPr lang="fa-IR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مهلت زماني تعيين کنيد يا وظايف را بطور همزمان تفويض کنيد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وظايف</a:t>
                      </a: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A</a:t>
                      </a:r>
                    </a:p>
                    <a:p>
                      <a:pPr algn="ctr"/>
                      <a:endParaRPr lang="fa-IR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فورا خودتان به عهده بگيريد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567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>
                          <a:solidFill>
                            <a:sysClr val="windowText" lastClr="000000"/>
                          </a:solidFill>
                          <a:cs typeface="Nazanin" pitchFamily="2" charset="-78"/>
                        </a:rPr>
                        <a:t>اهميت</a:t>
                      </a:r>
                      <a:r>
                        <a:rPr lang="fa-IR" sz="1400" b="1" baseline="0" dirty="0">
                          <a:solidFill>
                            <a:sysClr val="windowText" lastClr="000000"/>
                          </a:solidFill>
                          <a:cs typeface="Nazanin" pitchFamily="2" charset="-78"/>
                        </a:rPr>
                        <a:t> پايين</a:t>
                      </a:r>
                      <a:endParaRPr lang="fa-IR" sz="1400" b="1" dirty="0">
                        <a:solidFill>
                          <a:sysClr val="windowText" lastClr="000000"/>
                        </a:solidFill>
                        <a:cs typeface="Nazanin" pitchFamily="2" charset="-78"/>
                      </a:endParaRPr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05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Nazanin" pitchFamily="2" charset="-78"/>
                        <a:sym typeface="Wingdings 2"/>
                      </a:endParaRPr>
                    </a:p>
                    <a:p>
                      <a:pPr marL="0" algn="ctr" defTabSz="914400" rtl="1" eaLnBrk="1" latinLnBrk="0" hangingPunct="1"/>
                      <a:r>
                        <a:rPr lang="en-US" sz="4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  <a:sym typeface="Wingdings 2"/>
                        </a:rPr>
                        <a:t></a:t>
                      </a:r>
                      <a:endParaRPr lang="en-US" sz="4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وظايف </a:t>
                      </a: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C</a:t>
                      </a:r>
                    </a:p>
                    <a:p>
                      <a:pPr algn="ctr"/>
                      <a:endParaRPr lang="fa-IR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تفويض کنيد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>
                          <a:solidFill>
                            <a:sysClr val="windowText" lastClr="000000"/>
                          </a:solidFill>
                          <a:cs typeface="Nazanin" pitchFamily="2" charset="-78"/>
                        </a:rPr>
                        <a:t>فوريت پايين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>
                          <a:solidFill>
                            <a:sysClr val="windowText" lastClr="000000"/>
                          </a:solidFill>
                          <a:cs typeface="Nazanin" pitchFamily="2" charset="-78"/>
                        </a:rPr>
                        <a:t>فوريت</a:t>
                      </a:r>
                      <a:r>
                        <a:rPr lang="fa-IR" sz="1400" b="1" baseline="0" dirty="0">
                          <a:solidFill>
                            <a:sysClr val="windowText" lastClr="000000"/>
                          </a:solidFill>
                          <a:cs typeface="Nazanin" pitchFamily="2" charset="-78"/>
                        </a:rPr>
                        <a:t> بالا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875904" y="3009900"/>
            <a:ext cx="2971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lvl="0" algn="just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dirty="0">
                <a:cs typeface="Nazanin" pitchFamily="2" charset="-78"/>
              </a:rPr>
              <a:t>کارهاي غير‌ضروري که نه براي شما لذت‌بخش است و نه مفيد را حذف کنيد.</a:t>
            </a:r>
          </a:p>
          <a:p>
            <a:pPr marL="53975" lvl="0" algn="just" rtl="1">
              <a:spcBef>
                <a:spcPct val="20000"/>
              </a:spcBef>
            </a:pPr>
            <a:endParaRPr lang="fa-IR" dirty="0">
              <a:cs typeface="Nazanin" pitchFamily="2" charset="-78"/>
            </a:endParaRPr>
          </a:p>
          <a:p>
            <a:pPr marL="53975" lvl="0" algn="just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dirty="0">
                <a:cs typeface="Nazanin" pitchFamily="2" charset="-78"/>
              </a:rPr>
              <a:t> چهارشنبه‌سوري ذهنتان را فراموش نکنيد.</a:t>
            </a:r>
          </a:p>
          <a:p>
            <a:pPr marL="53975" lvl="0" algn="just" rtl="1">
              <a:spcBef>
                <a:spcPct val="20000"/>
              </a:spcBef>
              <a:buFont typeface="Arial" pitchFamily="34" charset="0"/>
              <a:buChar char="•"/>
            </a:pPr>
            <a:endParaRPr lang="fa-IR" dirty="0">
              <a:cs typeface="Nazanin" pitchFamily="2" charset="-78"/>
            </a:endParaRPr>
          </a:p>
          <a:p>
            <a:pPr marL="53975" marR="0" lvl="0" indent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Nazanin" pitchFamily="2" charset="-78"/>
            </a:endParaRPr>
          </a:p>
          <a:p>
            <a:pPr marL="53975" marR="0" lvl="0" indent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Nazanin" pitchFamily="2" charset="-78"/>
            </a:endParaRPr>
          </a:p>
        </p:txBody>
      </p:sp>
      <p:sp>
        <p:nvSpPr>
          <p:cNvPr id="28" name="TextBox 27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0" name="TextBox 29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3" name="TextBox 32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9" name="TextBox 38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زمانبندي روش </a:t>
            </a:r>
            <a:r>
              <a:rPr lang="en-US" sz="1600" dirty="0"/>
              <a:t>ABC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4419600"/>
            <a:ext cx="7467600" cy="1905000"/>
          </a:xfrm>
        </p:spPr>
        <p:txBody>
          <a:bodyPr/>
          <a:lstStyle/>
          <a:p>
            <a:r>
              <a:rPr lang="fa-IR" dirty="0"/>
              <a:t>الگوي راندمان کاري افراد مختلف با يکديگر متفاوت است، تلاش کنيد تا الگوی خود را کشف کنيد.</a:t>
            </a:r>
          </a:p>
          <a:p>
            <a:r>
              <a:rPr lang="fa-IR" dirty="0"/>
              <a:t>در روش </a:t>
            </a:r>
            <a:r>
              <a:rPr lang="en-US" sz="1600" dirty="0"/>
              <a:t>ABC</a:t>
            </a:r>
            <a:r>
              <a:rPr lang="fa-IR" sz="1600" dirty="0"/>
              <a:t> </a:t>
            </a:r>
            <a:r>
              <a:rPr lang="fa-IR" dirty="0"/>
              <a:t>در حين انجام کارهاي گروه </a:t>
            </a:r>
            <a:r>
              <a:rPr lang="en-US" sz="1600" dirty="0"/>
              <a:t>A</a:t>
            </a:r>
            <a:r>
              <a:rPr lang="fa-IR" sz="1600" dirty="0"/>
              <a:t> ا</a:t>
            </a:r>
            <a:r>
              <a:rPr lang="fa-IR" dirty="0"/>
              <a:t>جازه ندهيد توقفي در کارتان ايجاد شود.</a:t>
            </a:r>
          </a:p>
          <a:p>
            <a:r>
              <a:rPr lang="fa-IR" dirty="0"/>
              <a:t> اگر زمانهايي را مجبور هستيد در معرض بسياري از راهزنان زمان قرار بگيريد در آن زمان کارهاي مربوط به گروه </a:t>
            </a:r>
            <a:r>
              <a:rPr lang="en-US" sz="1600" dirty="0"/>
              <a:t>C</a:t>
            </a:r>
            <a:r>
              <a:rPr lang="fa-IR" dirty="0"/>
              <a:t> را انجام دهيد.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435395" y="2154866"/>
            <a:ext cx="4488712" cy="1883734"/>
          </a:xfrm>
          <a:custGeom>
            <a:avLst/>
            <a:gdLst>
              <a:gd name="connsiteX0" fmla="*/ 0 w 4488712"/>
              <a:gd name="connsiteY0" fmla="*/ 1814623 h 1883734"/>
              <a:gd name="connsiteX1" fmla="*/ 340242 w 4488712"/>
              <a:gd name="connsiteY1" fmla="*/ 751367 h 1883734"/>
              <a:gd name="connsiteX2" fmla="*/ 691117 w 4488712"/>
              <a:gd name="connsiteY2" fmla="*/ 198474 h 1883734"/>
              <a:gd name="connsiteX3" fmla="*/ 946298 w 4488712"/>
              <a:gd name="connsiteY3" fmla="*/ 28353 h 1883734"/>
              <a:gd name="connsiteX4" fmla="*/ 1244010 w 4488712"/>
              <a:gd name="connsiteY4" fmla="*/ 81516 h 1883734"/>
              <a:gd name="connsiteX5" fmla="*/ 1584252 w 4488712"/>
              <a:gd name="connsiteY5" fmla="*/ 517451 h 1883734"/>
              <a:gd name="connsiteX6" fmla="*/ 1839433 w 4488712"/>
              <a:gd name="connsiteY6" fmla="*/ 1144771 h 1883734"/>
              <a:gd name="connsiteX7" fmla="*/ 2105247 w 4488712"/>
              <a:gd name="connsiteY7" fmla="*/ 1293627 h 1883734"/>
              <a:gd name="connsiteX8" fmla="*/ 2424224 w 4488712"/>
              <a:gd name="connsiteY8" fmla="*/ 985283 h 1883734"/>
              <a:gd name="connsiteX9" fmla="*/ 2764465 w 4488712"/>
              <a:gd name="connsiteY9" fmla="*/ 581246 h 1883734"/>
              <a:gd name="connsiteX10" fmla="*/ 3040912 w 4488712"/>
              <a:gd name="connsiteY10" fmla="*/ 559981 h 1883734"/>
              <a:gd name="connsiteX11" fmla="*/ 3519377 w 4488712"/>
              <a:gd name="connsiteY11" fmla="*/ 1059711 h 1883734"/>
              <a:gd name="connsiteX12" fmla="*/ 4019107 w 4488712"/>
              <a:gd name="connsiteY12" fmla="*/ 1463748 h 1883734"/>
              <a:gd name="connsiteX13" fmla="*/ 4423145 w 4488712"/>
              <a:gd name="connsiteY13" fmla="*/ 1825255 h 1883734"/>
              <a:gd name="connsiteX14" fmla="*/ 4412512 w 4488712"/>
              <a:gd name="connsiteY14" fmla="*/ 1814623 h 18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88712" h="1883734">
                <a:moveTo>
                  <a:pt x="0" y="1814623"/>
                </a:moveTo>
                <a:cubicBezTo>
                  <a:pt x="112528" y="1417674"/>
                  <a:pt x="225056" y="1020725"/>
                  <a:pt x="340242" y="751367"/>
                </a:cubicBezTo>
                <a:cubicBezTo>
                  <a:pt x="455428" y="482009"/>
                  <a:pt x="590108" y="318976"/>
                  <a:pt x="691117" y="198474"/>
                </a:cubicBezTo>
                <a:cubicBezTo>
                  <a:pt x="792126" y="77972"/>
                  <a:pt x="854149" y="47846"/>
                  <a:pt x="946298" y="28353"/>
                </a:cubicBezTo>
                <a:cubicBezTo>
                  <a:pt x="1038447" y="8860"/>
                  <a:pt x="1137684" y="0"/>
                  <a:pt x="1244010" y="81516"/>
                </a:cubicBezTo>
                <a:cubicBezTo>
                  <a:pt x="1350336" y="163032"/>
                  <a:pt x="1485015" y="340242"/>
                  <a:pt x="1584252" y="517451"/>
                </a:cubicBezTo>
                <a:cubicBezTo>
                  <a:pt x="1683489" y="694660"/>
                  <a:pt x="1752601" y="1015408"/>
                  <a:pt x="1839433" y="1144771"/>
                </a:cubicBezTo>
                <a:cubicBezTo>
                  <a:pt x="1926266" y="1274134"/>
                  <a:pt x="2007782" y="1320208"/>
                  <a:pt x="2105247" y="1293627"/>
                </a:cubicBezTo>
                <a:cubicBezTo>
                  <a:pt x="2202712" y="1267046"/>
                  <a:pt x="2314354" y="1104013"/>
                  <a:pt x="2424224" y="985283"/>
                </a:cubicBezTo>
                <a:cubicBezTo>
                  <a:pt x="2534094" y="866553"/>
                  <a:pt x="2661684" y="652130"/>
                  <a:pt x="2764465" y="581246"/>
                </a:cubicBezTo>
                <a:cubicBezTo>
                  <a:pt x="2867246" y="510362"/>
                  <a:pt x="2915093" y="480237"/>
                  <a:pt x="3040912" y="559981"/>
                </a:cubicBezTo>
                <a:cubicBezTo>
                  <a:pt x="3166731" y="639725"/>
                  <a:pt x="3356345" y="909083"/>
                  <a:pt x="3519377" y="1059711"/>
                </a:cubicBezTo>
                <a:cubicBezTo>
                  <a:pt x="3682409" y="1210339"/>
                  <a:pt x="3868479" y="1336157"/>
                  <a:pt x="4019107" y="1463748"/>
                </a:cubicBezTo>
                <a:cubicBezTo>
                  <a:pt x="4169735" y="1591339"/>
                  <a:pt x="4357578" y="1766776"/>
                  <a:pt x="4423145" y="1825255"/>
                </a:cubicBezTo>
                <a:cubicBezTo>
                  <a:pt x="4488712" y="1883734"/>
                  <a:pt x="4450612" y="1849178"/>
                  <a:pt x="4412512" y="18146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990600" y="1444823"/>
            <a:ext cx="5867400" cy="2898577"/>
            <a:chOff x="990600" y="1444823"/>
            <a:chExt cx="5867400" cy="289857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447800" y="4038600"/>
              <a:ext cx="4953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447800" y="1676400"/>
              <a:ext cx="0" cy="2362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4600" y="3886200"/>
              <a:ext cx="5334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400" dirty="0">
                  <a:cs typeface="Nazanin" pitchFamily="2" charset="-78"/>
                </a:rPr>
                <a:t>ساعت</a:t>
              </a:r>
              <a:endParaRPr lang="en-US" sz="1400" dirty="0">
                <a:cs typeface="Nazanin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144482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400" dirty="0">
                  <a:cs typeface="Nazanin" pitchFamily="2" charset="-78"/>
                </a:rPr>
                <a:t>راندمان کاري</a:t>
              </a:r>
              <a:endParaRPr lang="en-US" sz="1400" dirty="0">
                <a:cs typeface="Nazanin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038600"/>
              <a:ext cx="457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400" dirty="0">
                  <a:cs typeface="Nazanin" pitchFamily="2" charset="-78"/>
                </a:rPr>
                <a:t>عصر</a:t>
              </a:r>
              <a:endParaRPr lang="en-US" sz="1400" dirty="0">
                <a:cs typeface="Nazanin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19400" y="4038600"/>
              <a:ext cx="5334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400" dirty="0">
                  <a:cs typeface="Nazanin" pitchFamily="2" charset="-78"/>
                </a:rPr>
                <a:t>ظهر</a:t>
              </a:r>
              <a:endParaRPr lang="en-US" sz="1400" dirty="0">
                <a:cs typeface="Nazanin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1600" y="3962400"/>
              <a:ext cx="5334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400" dirty="0">
                  <a:cs typeface="Nazanin" pitchFamily="2" charset="-78"/>
                </a:rPr>
                <a:t>صبح</a:t>
              </a:r>
              <a:endParaRPr lang="en-US" sz="1400" dirty="0">
                <a:cs typeface="Nazanin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62600" y="4038600"/>
              <a:ext cx="457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400" dirty="0">
                  <a:cs typeface="Nazanin" pitchFamily="2" charset="-78"/>
                </a:rPr>
                <a:t>شب</a:t>
              </a:r>
              <a:endParaRPr lang="en-US" sz="1400" dirty="0">
                <a:cs typeface="Nazanin" pitchFamily="2" charset="-7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09800" y="182880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Nazanin" pitchFamily="2" charset="-78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1000" y="236220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Nazanin" pitchFamily="2" charset="-78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52800" y="312420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Nazanin" pitchFamily="2" charset="-78"/>
              </a:rPr>
              <a:t>C</a:t>
            </a:r>
          </a:p>
        </p:txBody>
      </p:sp>
      <p:sp>
        <p:nvSpPr>
          <p:cNvPr id="49" name="TextBox 48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51" name="TextBox 50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52" name="TextBox 51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53" name="TextBox 52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54" name="TextBox 53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55" name="TextBox 54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57" name="TextBox 56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58" name="TextBox 57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59" name="TextBox 58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60" name="TextBox 59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تفويض اختيار</a:t>
            </a:r>
            <a:endParaRPr lang="en-US" dirty="0"/>
          </a:p>
        </p:txBody>
      </p:sp>
      <p:pic>
        <p:nvPicPr>
          <p:cNvPr id="8" name="Content Placeholder 7" descr="1P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1409700" cy="1402652"/>
          </a:xfrm>
        </p:spPr>
      </p:pic>
      <p:pic>
        <p:nvPicPr>
          <p:cNvPr id="9" name="Picture 8" descr="1348758993_441936540_1-The-Computer-Electronics-Repair-Man-Victoria-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81200"/>
            <a:ext cx="2055755" cy="1371600"/>
          </a:xfrm>
          <a:prstGeom prst="rect">
            <a:avLst/>
          </a:prstGeom>
        </p:spPr>
      </p:pic>
      <p:pic>
        <p:nvPicPr>
          <p:cNvPr id="10" name="Picture 9" descr="karag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8213" y="3048000"/>
            <a:ext cx="2222387" cy="26908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22860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Nazanin" pitchFamily="2" charset="-78"/>
              </a:rPr>
              <a:t>لوله‌کشي کار شما نيست!</a:t>
            </a:r>
            <a:endParaRPr lang="en-US" dirty="0">
              <a:cs typeface="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3352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Nazanin" pitchFamily="2" charset="-78"/>
              </a:rPr>
              <a:t>برق‌کاري هم همنيطور!</a:t>
            </a:r>
            <a:endParaRPr lang="en-US" dirty="0">
              <a:cs typeface="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5562600"/>
            <a:ext cx="541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dirty="0">
                <a:cs typeface="Nazanin" pitchFamily="2" charset="-78"/>
              </a:rPr>
              <a:t>اين تفکر که من بايد از هر کاري سررشته داشته باشم قرن‌هاست مرده است!</a:t>
            </a:r>
            <a:endParaRPr lang="en-US" dirty="0">
              <a:cs typeface="Nazanin" pitchFamily="2" charset="-78"/>
            </a:endParaRP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8" name="TextBox 37">
            <a:hlinkClick r:id="rId9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0" name="TextBox 39">
            <a:hlinkClick r:id="rId11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2" name="TextBox 41">
            <a:hlinkClick r:id="rId12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3" name="TextBox 42">
            <a:hlinkClick r:id="rId13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5" name="TextBox 44">
            <a:hlinkClick r:id="rId15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تفويض اختيار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مزاياي تفويض اختيار:</a:t>
            </a:r>
            <a:endParaRPr lang="en-US" dirty="0">
              <a:cs typeface="B Nazanin" panose="00000400000000000000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شلوغي بيش از حد کارهايتان را کاهش مي‌دهد و براي شما و کارهايتان زمان فراهم مي‌کند.</a:t>
            </a:r>
            <a:endParaRPr lang="en-US" dirty="0">
              <a:cs typeface="B Nazanin" panose="00000400000000000000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فرصت رشد براي کارکنان فراهم مي‌کند و در آنها ايجاد انگيزه مي‌کند.</a:t>
            </a:r>
            <a:endParaRPr lang="en-US" dirty="0">
              <a:cs typeface="B Nazanin" panose="00000400000000000000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باعث تخصصي‌تر شدن کارها شده و بهبود نتيجه را دربرخواهد داشت.</a:t>
            </a:r>
            <a:endParaRPr lang="en-US" dirty="0">
              <a:cs typeface="B Nazanin" panose="00000400000000000000" pitchFamily="2" charset="-78"/>
            </a:endParaRPr>
          </a:p>
          <a:p>
            <a:pPr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>
              <a:buNone/>
            </a:pPr>
            <a:r>
              <a:rPr lang="fa-IR" dirty="0">
                <a:cs typeface="B Nazanin" panose="00000400000000000000" pitchFamily="2" charset="-78"/>
              </a:rPr>
              <a:t>براي تفويض اختيار بايد به سوالات زير جواب داد(</a:t>
            </a:r>
            <a:r>
              <a:rPr lang="en-US" dirty="0">
                <a:cs typeface="B Nazanin" panose="00000400000000000000" pitchFamily="2" charset="-78"/>
              </a:rPr>
              <a:t>5 W Questions</a:t>
            </a:r>
            <a:r>
              <a:rPr lang="fa-IR" dirty="0">
                <a:cs typeface="B Nazanin" panose="00000400000000000000" pitchFamily="2" charset="-78"/>
              </a:rPr>
              <a:t>):</a:t>
            </a:r>
          </a:p>
          <a:p>
            <a:pPr>
              <a:buNone/>
            </a:pPr>
            <a:endParaRPr lang="en-US" sz="1200" dirty="0">
              <a:cs typeface="B Nazanin" panose="00000400000000000000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>What?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چه کارهایی را می‌توان/ باید تفویض کرد؟</a:t>
            </a:r>
            <a:endParaRPr lang="en-US" dirty="0">
              <a:cs typeface="B Nazanin" panose="00000400000000000000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>Who?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چه کسي مي‌تواند/ بايدکار را انجام دهد؟</a:t>
            </a:r>
            <a:endParaRPr lang="en-US" dirty="0">
              <a:cs typeface="B Nazanin" panose="00000400000000000000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>Why?</a:t>
            </a:r>
            <a:r>
              <a:rPr lang="fa-IR" dirty="0">
                <a:cs typeface="B Nazanin" panose="00000400000000000000" pitchFamily="2" charset="-78"/>
              </a:rPr>
              <a:t> چرا اين فرد بايد اين کار را انجام دهد؟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>Where?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چه مکان، تجهيزات و امکاناتي در اختيار او قرار مي‌گيرد؟(اختيارات او چيست؟)</a:t>
            </a:r>
            <a:endParaRPr lang="en-US" dirty="0">
              <a:cs typeface="B Nazanin" panose="00000400000000000000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>When?</a:t>
            </a:r>
            <a:r>
              <a:rPr lang="fa-IR" dirty="0">
                <a:cs typeface="B Nazanin" panose="00000400000000000000" pitchFamily="2" charset="-78"/>
              </a:rPr>
              <a:t> تا چه وقت کار بايد تکميل شود و چه ميزان زمان براي انجام اين کار نياز دارد؟</a:t>
            </a:r>
            <a:endParaRPr lang="en-US" dirty="0">
              <a:cs typeface="B Nazanin" panose="00000400000000000000" pitchFamily="2" charset="-78"/>
            </a:endParaRPr>
          </a:p>
          <a:p>
            <a:pPr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تفويض اختيار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تفويض اختيار فقط مخصوص مديران نيست و هر کسي مي‌تواند کارهاي روزانه خود را(گروه </a:t>
            </a:r>
            <a:r>
              <a:rPr lang="en-US" dirty="0"/>
              <a:t>B</a:t>
            </a:r>
            <a:r>
              <a:rPr lang="fa-IR" dirty="0"/>
              <a:t> و </a:t>
            </a:r>
            <a:r>
              <a:rPr lang="en-US" dirty="0"/>
              <a:t>C</a:t>
            </a:r>
            <a:r>
              <a:rPr lang="fa-IR" dirty="0"/>
              <a:t> را) تفويض کند.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fa-IR" dirty="0"/>
              <a:t>نکاتي در باره تفويض اختيار:</a:t>
            </a:r>
            <a:endParaRPr lang="en-US" dirty="0"/>
          </a:p>
          <a:p>
            <a:pPr>
              <a:buNone/>
            </a:pPr>
            <a:endParaRPr lang="fa-IR" dirty="0"/>
          </a:p>
          <a:p>
            <a:pPr lvl="0">
              <a:buFont typeface="Wingdings" pitchFamily="2" charset="2"/>
              <a:buChar char=""/>
            </a:pPr>
            <a:r>
              <a:rPr lang="fa-IR" dirty="0"/>
              <a:t>اطمينان حاصل کنيد که افراد توضيحات شما را درست درک کرده اند براي اين منظور از آنها بخواهيد که سخنان شما را بازگو کنند.</a:t>
            </a:r>
            <a:endParaRPr lang="en-US" dirty="0"/>
          </a:p>
          <a:p>
            <a:pPr lvl="0">
              <a:buFont typeface="Wingdings" pitchFamily="2" charset="2"/>
              <a:buChar char=""/>
            </a:pPr>
            <a:r>
              <a:rPr lang="fa-IR" dirty="0"/>
              <a:t>هنگام تفويض شما حق تصميم‌گيري را تفويض مي‌کنيد نه حق اجراي آن را.</a:t>
            </a:r>
            <a:endParaRPr lang="en-US" dirty="0"/>
          </a:p>
          <a:p>
            <a:pPr lvl="0">
              <a:buFont typeface="Wingdings" pitchFamily="2" charset="2"/>
              <a:buChar char=""/>
            </a:pPr>
            <a:r>
              <a:rPr lang="fa-IR" dirty="0"/>
              <a:t>ابزار و اختيارات لازم را در اختيار او قرار دهيد.</a:t>
            </a:r>
            <a:endParaRPr lang="en-US" dirty="0"/>
          </a:p>
          <a:p>
            <a:pPr lvl="0">
              <a:buFont typeface="Wingdings" pitchFamily="2" charset="2"/>
              <a:buChar char=""/>
            </a:pPr>
            <a:r>
              <a:rPr lang="fa-IR" dirty="0"/>
              <a:t>مسئوليت کار تفويض شده در نهايت متوجه خود شماست.</a:t>
            </a:r>
            <a:endParaRPr lang="en-US" dirty="0"/>
          </a:p>
          <a:p>
            <a:pPr lvl="0">
              <a:buFont typeface="Wingdings" pitchFamily="2" charset="2"/>
              <a:buChar char=""/>
            </a:pPr>
            <a:r>
              <a:rPr lang="fa-IR" dirty="0"/>
              <a:t>مراقب باشيد نظارت شما بر پيشرفت کار تبديل به دخالت نشود.</a:t>
            </a:r>
            <a:endParaRPr lang="en-US" dirty="0"/>
          </a:p>
          <a:p>
            <a:pPr>
              <a:buFont typeface="Wingdings" pitchFamily="2" charset="2"/>
              <a:buChar char=""/>
            </a:pPr>
            <a:r>
              <a:rPr lang="fa-IR" dirty="0"/>
              <a:t>مراقب باشيد در دام تفويض‌هاي چندگانه قرار نگيريد.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4090987"/>
            <a:ext cx="2057400" cy="2233613"/>
            <a:chOff x="685800" y="4038600"/>
            <a:chExt cx="2057400" cy="2233613"/>
          </a:xfrm>
        </p:grpSpPr>
        <p:pic>
          <p:nvPicPr>
            <p:cNvPr id="13" name="Picture 12" descr="MH90021529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676400" y="5257800"/>
              <a:ext cx="1014413" cy="1014413"/>
            </a:xfrm>
            <a:prstGeom prst="rect">
              <a:avLst/>
            </a:prstGeom>
          </p:spPr>
        </p:pic>
        <p:pic>
          <p:nvPicPr>
            <p:cNvPr id="14" name="Picture 13" descr="MH90023317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728788" y="4038600"/>
              <a:ext cx="1014412" cy="1014412"/>
            </a:xfrm>
            <a:prstGeom prst="rect">
              <a:avLst/>
            </a:prstGeom>
          </p:spPr>
        </p:pic>
        <p:pic>
          <p:nvPicPr>
            <p:cNvPr id="15" name="Picture 14" descr="boos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685800" y="4648198"/>
              <a:ext cx="1066802" cy="106680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733800" y="5081587"/>
            <a:ext cx="2005013" cy="1066802"/>
            <a:chOff x="3733800" y="4800600"/>
            <a:chExt cx="2005013" cy="1066802"/>
          </a:xfrm>
        </p:grpSpPr>
        <p:pic>
          <p:nvPicPr>
            <p:cNvPr id="22" name="Picture 21" descr="boos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733800" y="4800600"/>
              <a:ext cx="1066802" cy="1066802"/>
            </a:xfrm>
            <a:prstGeom prst="rect">
              <a:avLst/>
            </a:prstGeom>
          </p:spPr>
        </p:pic>
        <p:pic>
          <p:nvPicPr>
            <p:cNvPr id="23" name="Picture 22" descr="orde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4953000"/>
              <a:ext cx="862013" cy="862013"/>
            </a:xfrm>
            <a:prstGeom prst="rect">
              <a:avLst/>
            </a:prstGeom>
          </p:spPr>
        </p:pic>
      </p:grpSp>
      <p:cxnSp>
        <p:nvCxnSpPr>
          <p:cNvPr id="17" name="Straight Arrow Connector 16"/>
          <p:cNvCxnSpPr/>
          <p:nvPr/>
        </p:nvCxnSpPr>
        <p:spPr>
          <a:xfrm flipV="1">
            <a:off x="1600200" y="4800601"/>
            <a:ext cx="457200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00200" y="5334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2000" y="5638799"/>
            <a:ext cx="30480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15000" y="5638798"/>
            <a:ext cx="30480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jo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843587" y="5081587"/>
            <a:ext cx="1090613" cy="1090613"/>
          </a:xfrm>
          <a:prstGeom prst="rect">
            <a:avLst/>
          </a:prstGeom>
        </p:spPr>
      </p:pic>
      <p:sp>
        <p:nvSpPr>
          <p:cNvPr id="46" name="TextBox 45">
            <a:hlinkClick r:id="rId7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47" name="TextBox 46">
            <a:hlinkClick r:id="rId8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48" name="TextBox 47">
            <a:hlinkClick r:id="rId9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49" name="TextBox 48">
            <a:hlinkClick r:id="rId10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50" name="TextBox 49">
            <a:hlinkClick r:id="rId11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51" name="TextBox 50">
            <a:hlinkClick r:id="rId12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52" name="TextBox 51">
            <a:hlinkClick r:id="rId13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54" name="TextBox 53">
            <a:hlinkClick r:id="rId14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55" name="TextBox 54">
            <a:hlinkClick r:id="rId15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56" name="TextBox 55">
            <a:hlinkClick r:id="rId16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57" name="TextBox 56">
            <a:hlinkClick r:id="rId17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راهزنان زمان</a:t>
            </a:r>
            <a:endParaRPr lang="en-US" dirty="0"/>
          </a:p>
        </p:txBody>
      </p:sp>
      <p:pic>
        <p:nvPicPr>
          <p:cNvPr id="6" name="Content Placeholder 5" descr="time burgla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143000"/>
            <a:ext cx="1867975" cy="1838325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1447800" y="5105400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47800" y="2743200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495300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>
                <a:cs typeface="Nazanin" pitchFamily="2" charset="-78"/>
              </a:rPr>
              <a:t>ساعت</a:t>
            </a:r>
            <a:endParaRPr lang="en-US" sz="1400" dirty="0">
              <a:cs typeface="Nazanin" pitchFamily="2" charset="-78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990600" y="25116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>
                <a:cs typeface="Nazanin" pitchFamily="2" charset="-78"/>
              </a:rPr>
              <a:t>راندمان کاري</a:t>
            </a:r>
            <a:endParaRPr lang="en-US" sz="1400" dirty="0">
              <a:cs typeface="Nazanin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47800" y="34290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460665" y="3412176"/>
            <a:ext cx="4465122" cy="1694214"/>
          </a:xfrm>
          <a:custGeom>
            <a:avLst/>
            <a:gdLst>
              <a:gd name="connsiteX0" fmla="*/ 0 w 4465122"/>
              <a:gd name="connsiteY0" fmla="*/ 1694214 h 1694214"/>
              <a:gd name="connsiteX1" fmla="*/ 843148 w 4465122"/>
              <a:gd name="connsiteY1" fmla="*/ 31668 h 1694214"/>
              <a:gd name="connsiteX2" fmla="*/ 973777 w 4465122"/>
              <a:gd name="connsiteY2" fmla="*/ 1504208 h 1694214"/>
              <a:gd name="connsiteX3" fmla="*/ 1923803 w 4465122"/>
              <a:gd name="connsiteY3" fmla="*/ 186047 h 1694214"/>
              <a:gd name="connsiteX4" fmla="*/ 1983179 w 4465122"/>
              <a:gd name="connsiteY4" fmla="*/ 1480458 h 1694214"/>
              <a:gd name="connsiteX5" fmla="*/ 3028208 w 4465122"/>
              <a:gd name="connsiteY5" fmla="*/ 292925 h 1694214"/>
              <a:gd name="connsiteX6" fmla="*/ 3028208 w 4465122"/>
              <a:gd name="connsiteY6" fmla="*/ 1432956 h 1694214"/>
              <a:gd name="connsiteX7" fmla="*/ 3859480 w 4465122"/>
              <a:gd name="connsiteY7" fmla="*/ 387928 h 1694214"/>
              <a:gd name="connsiteX8" fmla="*/ 3835730 w 4465122"/>
              <a:gd name="connsiteY8" fmla="*/ 1373580 h 1694214"/>
              <a:gd name="connsiteX9" fmla="*/ 4441371 w 4465122"/>
              <a:gd name="connsiteY9" fmla="*/ 447305 h 1694214"/>
              <a:gd name="connsiteX10" fmla="*/ 4441371 w 4465122"/>
              <a:gd name="connsiteY10" fmla="*/ 447305 h 1694214"/>
              <a:gd name="connsiteX11" fmla="*/ 4465122 w 4465122"/>
              <a:gd name="connsiteY11" fmla="*/ 411679 h 16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122" h="1694214">
                <a:moveTo>
                  <a:pt x="0" y="1694214"/>
                </a:moveTo>
                <a:cubicBezTo>
                  <a:pt x="340426" y="878775"/>
                  <a:pt x="680852" y="63336"/>
                  <a:pt x="843148" y="31668"/>
                </a:cubicBezTo>
                <a:cubicBezTo>
                  <a:pt x="1005444" y="0"/>
                  <a:pt x="793668" y="1478478"/>
                  <a:pt x="973777" y="1504208"/>
                </a:cubicBezTo>
                <a:cubicBezTo>
                  <a:pt x="1153886" y="1529938"/>
                  <a:pt x="1755569" y="190005"/>
                  <a:pt x="1923803" y="186047"/>
                </a:cubicBezTo>
                <a:cubicBezTo>
                  <a:pt x="2092037" y="182089"/>
                  <a:pt x="1799112" y="1462645"/>
                  <a:pt x="1983179" y="1480458"/>
                </a:cubicBezTo>
                <a:cubicBezTo>
                  <a:pt x="2167246" y="1498271"/>
                  <a:pt x="2854037" y="300842"/>
                  <a:pt x="3028208" y="292925"/>
                </a:cubicBezTo>
                <a:cubicBezTo>
                  <a:pt x="3202379" y="285008"/>
                  <a:pt x="2889663" y="1417122"/>
                  <a:pt x="3028208" y="1432956"/>
                </a:cubicBezTo>
                <a:cubicBezTo>
                  <a:pt x="3166753" y="1448790"/>
                  <a:pt x="3724893" y="397824"/>
                  <a:pt x="3859480" y="387928"/>
                </a:cubicBezTo>
                <a:cubicBezTo>
                  <a:pt x="3994067" y="378032"/>
                  <a:pt x="3738748" y="1363684"/>
                  <a:pt x="3835730" y="1373580"/>
                </a:cubicBezTo>
                <a:cubicBezTo>
                  <a:pt x="3932712" y="1383476"/>
                  <a:pt x="4441371" y="447305"/>
                  <a:pt x="4441371" y="447305"/>
                </a:cubicBezTo>
                <a:lnTo>
                  <a:pt x="4441371" y="447305"/>
                </a:lnTo>
                <a:lnTo>
                  <a:pt x="4465122" y="411679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67400" y="220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Nazanin" pitchFamily="2" charset="-78"/>
              </a:rPr>
              <a:t>اثر اره‌اي  راهزنان زمان به دليل توقف‌هاي کاري</a:t>
            </a:r>
            <a:endParaRPr lang="en-US" dirty="0">
              <a:cs typeface="Nazani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525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Nazanin" pitchFamily="2" charset="-78"/>
              </a:rPr>
              <a:t>تحقيقات نشان داده بيش از 28% راندمان کاري به دليل اثر اره‌اي کاهش مي‌يابد.</a:t>
            </a:r>
            <a:endParaRPr lang="en-US" dirty="0">
              <a:cs typeface="Nazanin" pitchFamily="2" charset="-78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0" name="TextBox 39">
            <a:hlinkClick r:id="rId14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تقلاي بيش از حد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جاه‌طلبي زياد و نياز مفرط براي نيل به آن</a:t>
            </a:r>
            <a:endParaRPr lang="en-US" dirty="0"/>
          </a:p>
          <a:p>
            <a:pPr lvl="1"/>
            <a:r>
              <a:rPr lang="fa-IR" dirty="0"/>
              <a:t>واکنش بيش از حد (از هول حليم...)</a:t>
            </a:r>
          </a:p>
          <a:p>
            <a:pPr lvl="1"/>
            <a:r>
              <a:rPr lang="fa-IR" dirty="0"/>
              <a:t>وسواس بيش از حد</a:t>
            </a:r>
            <a:endParaRPr lang="en-US" dirty="0"/>
          </a:p>
          <a:p>
            <a:pPr lvl="1"/>
            <a:r>
              <a:rPr lang="fa-IR" dirty="0"/>
              <a:t>تمايل زياد به ظاهر شدن به عنوان فردي اهل همکاري و مساعدت</a:t>
            </a:r>
            <a:endParaRPr lang="en-US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از خود بپرسيد چه چيزي را مي‌خواهيد ثابت کنيد؟ آينده‌نگر و واقع‌گرا باشيد.</a:t>
            </a:r>
            <a:endParaRPr lang="en-US" dirty="0"/>
          </a:p>
          <a:p>
            <a:pPr lvl="1"/>
            <a:r>
              <a:rPr lang="fa-IR" dirty="0"/>
              <a:t>واکنش‌هايتان را براساس نيازهاي واقعي محدود کنيد.</a:t>
            </a:r>
            <a:endParaRPr lang="en-US" dirty="0"/>
          </a:p>
          <a:p>
            <a:pPr lvl="1"/>
            <a:r>
              <a:rPr lang="fa-IR" dirty="0"/>
              <a:t>از گفتن "بله" صرفا بخاطر مورد تحسين قرار گرفتن خودداري کنيد.</a:t>
            </a:r>
            <a:endParaRPr lang="en-US" dirty="0"/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ارزش زمان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876800"/>
          </a:xfrm>
        </p:spPr>
        <p:txBody>
          <a:bodyPr/>
          <a:lstStyle/>
          <a:p>
            <a:pPr algn="ctr">
              <a:buNone/>
            </a:pPr>
            <a:r>
              <a:rPr lang="fa-IR" sz="2400" dirty="0">
                <a:latin typeface="IranNastaliq"/>
                <a:cs typeface="B Mitra" panose="00000400000000000000" pitchFamily="2" charset="-78"/>
              </a:rPr>
              <a:t>قدر وقت ار نشناسد دل و کاري نکند	بس خجالت که از اين حاصل اوقات بريم</a:t>
            </a:r>
            <a:endParaRPr lang="en-US" sz="2400" dirty="0">
              <a:latin typeface="IranNastaliq"/>
              <a:cs typeface="B Mitra" panose="00000400000000000000" pitchFamily="2" charset="-78"/>
            </a:endParaRPr>
          </a:p>
          <a:p>
            <a:pPr algn="l">
              <a:buNone/>
            </a:pPr>
            <a:r>
              <a:rPr lang="fa-IR" dirty="0">
                <a:latin typeface="IranNastaliq"/>
                <a:cs typeface="B Mitra" panose="00000400000000000000" pitchFamily="2" charset="-78"/>
              </a:rPr>
              <a:t>«حافظ»</a:t>
            </a:r>
            <a:endParaRPr lang="en-US" dirty="0">
              <a:latin typeface="IranNastaliq"/>
              <a:cs typeface="B Mitra" panose="00000400000000000000" pitchFamily="2" charset="-78"/>
            </a:endParaRPr>
          </a:p>
          <a:p>
            <a:pPr>
              <a:buNone/>
            </a:pPr>
            <a:r>
              <a:rPr lang="fa-IR" dirty="0"/>
              <a:t>ضرب المثل وقت طلاست.</a:t>
            </a:r>
            <a:r>
              <a:rPr lang="fa-IR" sz="1600" dirty="0"/>
              <a:t>	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Time is gold</a:t>
            </a:r>
            <a:endParaRPr lang="en-US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None/>
            </a:pPr>
            <a:r>
              <a:rPr lang="fa-IR" dirty="0"/>
              <a:t>و ده‌ها ضرب المثل ديگر نشان از اهميت وقت در فرهنگ</a:t>
            </a:r>
          </a:p>
          <a:p>
            <a:pPr>
              <a:buNone/>
            </a:pPr>
            <a:r>
              <a:rPr lang="fa-IR" dirty="0"/>
              <a:t>ما دارد.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قديمي‌ترين گاهشمار جهان متعلق به ايرانيان است.</a:t>
            </a:r>
          </a:p>
          <a:p>
            <a:pPr>
              <a:buNone/>
            </a:pPr>
            <a:r>
              <a:rPr lang="fa-IR" dirty="0"/>
              <a:t>دقيق‌ترين تقويم جهان متعلق به ايرانيان است.</a:t>
            </a:r>
            <a:endParaRPr lang="en-US" dirty="0"/>
          </a:p>
        </p:txBody>
      </p:sp>
      <p:pic>
        <p:nvPicPr>
          <p:cNvPr id="10" name="Picture 9" descr="taq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354" y="4410076"/>
            <a:ext cx="1319446" cy="1609724"/>
          </a:xfrm>
          <a:prstGeom prst="rect">
            <a:avLst/>
          </a:prstGeom>
        </p:spPr>
      </p:pic>
      <p:pic>
        <p:nvPicPr>
          <p:cNvPr id="11" name="Picture 10" descr="20101128165854875_qzpqsa1238994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041515"/>
            <a:ext cx="2667000" cy="1759085"/>
          </a:xfrm>
          <a:prstGeom prst="rect">
            <a:avLst/>
          </a:prstGeom>
        </p:spPr>
      </p:pic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ارزش زمان</a:t>
            </a:r>
            <a:endParaRPr 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6" name="TextBox 25">
            <a:hlinkClick r:id="rId10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  <p:sp>
        <p:nvSpPr>
          <p:cNvPr id="28" name="TextBox 27">
            <a:hlinkClick r:id="rId12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0" name="TextBox 29">
            <a:hlinkClick r:id="rId14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عدم تناسب مسئوليت و اختيار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ناتواني در تعيين دقيق مسئوليت‌هاي خود</a:t>
            </a:r>
            <a:endParaRPr lang="en-US" dirty="0"/>
          </a:p>
          <a:p>
            <a:pPr lvl="1"/>
            <a:r>
              <a:rPr lang="fa-IR" dirty="0"/>
              <a:t>تداخل کارها</a:t>
            </a:r>
            <a:endParaRPr lang="en-US" dirty="0"/>
          </a:p>
          <a:p>
            <a:pPr lvl="1"/>
            <a:r>
              <a:rPr lang="fa-IR" dirty="0"/>
              <a:t>مسئوليت بدون اختيار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تنظيم فهرست مسئوليت­ها و به تصويب رساندن آنها</a:t>
            </a:r>
            <a:endParaRPr lang="en-US" sz="1200" dirty="0"/>
          </a:p>
          <a:p>
            <a:pPr lvl="1"/>
            <a:r>
              <a:rPr lang="fa-IR" dirty="0"/>
              <a:t>شناسايي کارهاي تکراري و حذف آنها</a:t>
            </a:r>
            <a:endParaRPr lang="en-US" sz="1200" dirty="0"/>
          </a:p>
          <a:p>
            <a:pPr lvl="1"/>
            <a:r>
              <a:rPr lang="fa-IR" dirty="0"/>
              <a:t>تاکيد بر مسئوليت متناسب با اختيار</a:t>
            </a:r>
            <a:endParaRPr lang="en-US" dirty="0"/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6" name="TextBox 35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8" name="TextBox 37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0" name="TextBox 39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1" name="TextBox 40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مراجعين پيش‌بيني نشده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فقدان برنامه براي در دسترس نبودن خود</a:t>
            </a:r>
            <a:endParaRPr lang="en-US" sz="1200" dirty="0"/>
          </a:p>
          <a:p>
            <a:pPr lvl="1"/>
            <a:r>
              <a:rPr lang="fa-IR" dirty="0"/>
              <a:t>ناتواني در خاتمه دادن ملاقاتها</a:t>
            </a:r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نکته: منظور از "باز بودن در اتاق" باز بودن فيزيکي آن نيست بلکه گشودن آن بروي کساني است که نيازمند ياري شما هستند.</a:t>
            </a:r>
            <a:endParaRPr lang="en-US" sz="1200" dirty="0"/>
          </a:p>
          <a:p>
            <a:pPr lvl="1"/>
            <a:r>
              <a:rPr lang="fa-IR" dirty="0"/>
              <a:t>زماني را براي آرامش خود و نپذيرفتن افراد تعيين کنيد.</a:t>
            </a:r>
            <a:endParaRPr lang="en-US" sz="1200" dirty="0"/>
          </a:p>
          <a:p>
            <a:pPr lvl="1"/>
            <a:r>
              <a:rPr lang="fa-IR" dirty="0"/>
              <a:t>اگر نمي­توانيد زمان خاصي را براي نپذيرفتن مراجعين مشخص کنيد، مکان خاصي را براي خود در نظر بگيريد.</a:t>
            </a:r>
            <a:endParaRPr lang="en-US" sz="1200" dirty="0"/>
          </a:p>
          <a:p>
            <a:pPr lvl="1"/>
            <a:r>
              <a:rPr lang="fa-IR" dirty="0"/>
              <a:t>در برخي موارد بايستيد و در حالت ايستاده با فرد صحبت کنيد.</a:t>
            </a:r>
            <a:endParaRPr lang="en-US" sz="1200" dirty="0"/>
          </a:p>
          <a:p>
            <a:pPr lvl="1"/>
            <a:r>
              <a:rPr lang="fa-IR" dirty="0"/>
              <a:t>از منشي يا همکاران خود کمک بگيريد.</a:t>
            </a:r>
            <a:endParaRPr lang="en-US" sz="1200" dirty="0"/>
          </a:p>
          <a:p>
            <a:pPr lvl="1"/>
            <a:r>
              <a:rPr lang="fa-IR" dirty="0"/>
              <a:t>انجام حرکت‌هايي براي نشان دادن اينکه وقت شما تمام شده است.</a:t>
            </a:r>
            <a:endParaRPr lang="en-US" dirty="0"/>
          </a:p>
        </p:txBody>
      </p:sp>
      <p:pic>
        <p:nvPicPr>
          <p:cNvPr id="8" name="Picture 7" descr="intru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2" y="1815274"/>
            <a:ext cx="6096000" cy="3806890"/>
          </a:xfrm>
          <a:prstGeom prst="rect">
            <a:avLst/>
          </a:prstGeom>
        </p:spPr>
      </p:pic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ناتواني در گفتن "نه"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کسب توانايي از تقاضاهاي ديگران</a:t>
            </a:r>
            <a:endParaRPr lang="en-US" sz="1200" dirty="0"/>
          </a:p>
          <a:p>
            <a:pPr lvl="1"/>
            <a:r>
              <a:rPr lang="fa-IR" dirty="0"/>
              <a:t>بي‌اطلاعي نسبت به شرح وظايف خود</a:t>
            </a:r>
            <a:endParaRPr lang="en-US" sz="1200" dirty="0"/>
          </a:p>
          <a:p>
            <a:pPr lvl="1"/>
            <a:r>
              <a:rPr lang="fa-IR" dirty="0"/>
              <a:t>ناتواني در گفتن "نه" به رئيس خود</a:t>
            </a:r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خود را بيش از حد ضعيف نشان ندهيد.</a:t>
            </a:r>
            <a:endParaRPr lang="en-US" dirty="0"/>
          </a:p>
          <a:p>
            <a:pPr lvl="1"/>
            <a:r>
              <a:rPr lang="fa-IR" dirty="0"/>
              <a:t>اگر اطمينان داريد "بله" بگوييد در غير اينصورت دلايلي که مي‌تواند به نه منجر شود را مرور کنيد، اگر حق با شما بود نه بگوييد.</a:t>
            </a:r>
            <a:endParaRPr lang="en-US" dirty="0"/>
          </a:p>
          <a:p>
            <a:pPr lvl="1"/>
            <a:r>
              <a:rPr lang="fa-IR" dirty="0"/>
              <a:t>با ارائه فهرست اولويت‌هاي خود به مديرتان نه بگوييد اگر مدير اصرار کرد او را نسبت به اموري که نگران عدم تحققشان هستيد آگاه کنيد.</a:t>
            </a:r>
            <a:endParaRPr lang="en-US" dirty="0"/>
          </a:p>
          <a:p>
            <a:pPr lvl="1"/>
            <a:r>
              <a:rPr lang="fa-IR" dirty="0"/>
              <a:t>اگر گفتن نه برايتان مشکل است، بگوييد اجازه دهيد کارهايم را چک کنم، سپس از طريق تلفن يا ايميل نه بگوييد.</a:t>
            </a:r>
            <a:endParaRPr lang="en-US" dirty="0"/>
          </a:p>
          <a:p>
            <a:pPr lvl="1"/>
            <a:r>
              <a:rPr lang="fa-IR" dirty="0"/>
              <a:t>اگر مشکلي از جانب شما نيست </a:t>
            </a:r>
            <a:r>
              <a:rPr lang="fa-IR" b="1" dirty="0"/>
              <a:t>در هنگام نه گفتن عذرخواهي نکنيد</a:t>
            </a:r>
            <a:r>
              <a:rPr lang="fa-IR" dirty="0"/>
              <a:t>، با قاطعيت نه بگوييد. و خود را مستاصل نشان ندهيد.</a:t>
            </a:r>
            <a:endParaRPr lang="en-US" dirty="0"/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وابسته بودن کارها به هم و کارکنان به 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عدم توجه به اولويت‌ها</a:t>
            </a:r>
            <a:endParaRPr lang="en-US" sz="1200" dirty="0"/>
          </a:p>
          <a:p>
            <a:pPr lvl="1"/>
            <a:r>
              <a:rPr lang="fa-IR" dirty="0"/>
              <a:t>عدم تفويض اختيار يا خطا در تفويض اختيار</a:t>
            </a:r>
            <a:endParaRPr lang="en-US" sz="1200" dirty="0"/>
          </a:p>
          <a:p>
            <a:pPr lvl="1"/>
            <a:r>
              <a:rPr lang="fa-IR" dirty="0"/>
              <a:t>تعلل يا تاخير ديگران در فراهم‌کردن اطلاعات يا بستر لازم براي ادامه فعاليت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اولويت و ترتيب انجام کارها را در نظر داشته باشيد.</a:t>
            </a:r>
            <a:endParaRPr lang="en-US" sz="1200" dirty="0"/>
          </a:p>
          <a:p>
            <a:pPr lvl="1"/>
            <a:r>
              <a:rPr lang="fa-IR" dirty="0"/>
              <a:t>براي گرفتن پاسخ ضرب‌الاجل تعيين کنيد.</a:t>
            </a:r>
            <a:endParaRPr lang="en-US" sz="1200" dirty="0"/>
          </a:p>
          <a:p>
            <a:pPr lvl="1"/>
            <a:r>
              <a:rPr lang="fa-IR" dirty="0"/>
              <a:t>در زمان تفويض فعاليت‌ها را تا سطح مشخصي خرد کرده و بصورت شفاف در اختيار افراد مختلف قرار دهيد.</a:t>
            </a:r>
            <a:endParaRPr lang="en-US" sz="1200" dirty="0"/>
          </a:p>
          <a:p>
            <a:pPr lvl="1"/>
            <a:r>
              <a:rPr lang="fa-IR" dirty="0"/>
              <a:t>محدوديت‌ها را به مدير بالادستي خود اطلاع دهيد.</a:t>
            </a:r>
            <a:endParaRPr lang="en-US" sz="1200" dirty="0"/>
          </a:p>
          <a:p>
            <a:pPr lvl="1"/>
            <a:r>
              <a:rPr lang="fa-IR" dirty="0"/>
              <a:t>در صورتي‌که همکار شما زمان را به درستي مديريت نمي‌کند، ساعت قرارها يا توالي کارها را مستند کرده و در اختيار مدير خود قرار دهيد.(از مدير خود بخواهيد به پيشرفت کار نظارت داشته باشد.)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7" name="TextBox 36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9" name="TextBox 38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40" name="TextBox 39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41" name="TextBox 40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3" name="TextBox 42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6" name="TextBox 45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8" name="TextBox 47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ناتمام گذاشتن وظايف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فقدان اهداف، اولويت‌ها و ضرب الاجل‌ها</a:t>
            </a:r>
            <a:endParaRPr lang="en-US" sz="1200" dirty="0"/>
          </a:p>
          <a:p>
            <a:pPr lvl="1"/>
            <a:r>
              <a:rPr lang="fa-IR" dirty="0"/>
              <a:t>پرداختن به امور فوري</a:t>
            </a:r>
            <a:endParaRPr lang="en-US" sz="1200" dirty="0"/>
          </a:p>
          <a:p>
            <a:pPr lvl="1"/>
            <a:r>
              <a:rPr lang="fa-IR" dirty="0"/>
              <a:t>آشفتگي ميزکار</a:t>
            </a:r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تعيين اهداف و اولويت‌ها</a:t>
            </a:r>
            <a:endParaRPr lang="en-US" sz="1200" dirty="0"/>
          </a:p>
          <a:p>
            <a:pPr lvl="1"/>
            <a:r>
              <a:rPr lang="fa-IR" dirty="0"/>
              <a:t>بدانيد کارهاي فوري به ندرت همان‌قدر اهميت دارند که در نظر مي‌آيند.</a:t>
            </a:r>
            <a:endParaRPr lang="en-US" sz="1200" dirty="0"/>
          </a:p>
          <a:p>
            <a:pPr lvl="1"/>
            <a:r>
              <a:rPr lang="fa-IR" dirty="0"/>
              <a:t>مقاومت در برابر واکنش بيش از حد.</a:t>
            </a:r>
            <a:endParaRPr lang="en-US" sz="1200" dirty="0"/>
          </a:p>
          <a:p>
            <a:pPr lvl="1"/>
            <a:r>
              <a:rPr lang="fa-IR" dirty="0"/>
              <a:t>هر چند وقت يکبار ميزتکاني کنيد و وسايل اضافي را بيرون بريزيد.</a:t>
            </a:r>
            <a:endParaRPr lang="en-US" sz="1200" dirty="0"/>
          </a:p>
          <a:p>
            <a:pPr lvl="1"/>
            <a:r>
              <a:rPr lang="fa-IR" dirty="0"/>
              <a:t>اصراري به نگهداري کپي‌هاي بي‌مورد و ... نداشته باشيد.</a:t>
            </a:r>
            <a:endParaRPr lang="en-US" sz="1200" dirty="0"/>
          </a:p>
          <a:p>
            <a:pPr lvl="1"/>
            <a:r>
              <a:rPr lang="fa-IR" dirty="0"/>
              <a:t>فايل‌هاي کامپيوتري را مرتب کرده و اضافه‌ها را پاک کنيد. </a:t>
            </a:r>
            <a:endParaRPr lang="en-US" sz="1200" dirty="0"/>
          </a:p>
          <a:p>
            <a:pPr lvl="1"/>
            <a:r>
              <a:rPr lang="fa-IR" dirty="0"/>
              <a:t>در مورد برگه‌ها و فايل‌هايي که دستتان مي‌رسد يکي از 4 گزينه زير را انتخاب کنيد، گزينه ديگري نداريد:</a:t>
            </a:r>
          </a:p>
          <a:p>
            <a:pPr lvl="1" algn="ctr" rtl="0">
              <a:buNone/>
            </a:pPr>
            <a:r>
              <a:rPr lang="en-US" b="1" dirty="0"/>
              <a:t>RAFT=Refer it,  Act on it,  File it,  Throw it away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عوامل بحراني و پيش‌بيني‌نشده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ناتواني در پيش‌بيني مشکلات</a:t>
            </a:r>
            <a:endParaRPr lang="en-US" sz="1200" dirty="0"/>
          </a:p>
          <a:p>
            <a:pPr lvl="1"/>
            <a:r>
              <a:rPr lang="fa-IR" dirty="0"/>
              <a:t>واکنش بيش </a:t>
            </a:r>
            <a:r>
              <a:rPr lang="fa-IR"/>
              <a:t>از حد (</a:t>
            </a:r>
            <a:r>
              <a:rPr lang="fa-IR" dirty="0"/>
              <a:t>با مشکلات به منزله بحران برخورد کردن)</a:t>
            </a:r>
            <a:endParaRPr lang="en-US" sz="1200" dirty="0"/>
          </a:p>
          <a:p>
            <a:pPr lvl="1"/>
            <a:r>
              <a:rPr lang="fa-IR" dirty="0"/>
              <a:t>آتش‌نشان گونه عمل کردن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در برنامه‌ريزيتان فعاليت‌ها را زياد به هم نچسبانيد و بين آنها فاصله بگذاريد.</a:t>
            </a:r>
            <a:endParaRPr lang="en-US" sz="1200" dirty="0"/>
          </a:p>
          <a:p>
            <a:pPr lvl="1"/>
            <a:r>
              <a:rPr lang="fa-IR" dirty="0"/>
              <a:t>شرايط محيط کاري خود و امکان بروز عوامل پيش‌بيني نشده را در نظر بگيريد.</a:t>
            </a:r>
            <a:endParaRPr lang="en-US" sz="1200" dirty="0"/>
          </a:p>
          <a:p>
            <a:pPr lvl="1"/>
            <a:r>
              <a:rPr lang="fa-IR" dirty="0"/>
              <a:t>واکنش خودتان را از طرق زير محدود کنيد:</a:t>
            </a:r>
          </a:p>
          <a:p>
            <a:pPr marL="1524000" lvl="2">
              <a:buNone/>
            </a:pPr>
            <a:r>
              <a:rPr lang="fa-IR" dirty="0"/>
              <a:t>1- ناديده گرفتن مشکلات قابل اغماض</a:t>
            </a:r>
          </a:p>
          <a:p>
            <a:pPr marL="1524000" lvl="2">
              <a:buNone/>
            </a:pPr>
            <a:r>
              <a:rPr lang="fa-IR" dirty="0"/>
              <a:t>2- ارجاع حل مشکلات به ديگران</a:t>
            </a:r>
          </a:p>
          <a:p>
            <a:pPr marL="1524000" lvl="2">
              <a:buNone/>
            </a:pPr>
            <a:r>
              <a:rPr lang="fa-IR" dirty="0"/>
              <a:t>3- پرداختن به اموري که مي‌دانيد از عهده آن برمي‌آييد.</a:t>
            </a:r>
            <a:endParaRPr lang="en-US" sz="1200" dirty="0"/>
          </a:p>
          <a:p>
            <a:pPr lvl="1"/>
            <a:r>
              <a:rPr lang="fa-IR" dirty="0"/>
              <a:t>توجه داشته باشيد که جلوگيري از گسترش دامنه آتش، مهمتر از خاموش کردن آن است.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7" name="TextBox 36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9" name="TextBox 38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40" name="TextBox 39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41" name="TextBox 40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3" name="TextBox 42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6" name="TextBox 45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8" name="TextBox 47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به تعويق انداختن کارها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اعتقاد به اينکه "من تحت فشار بهتر کار مي‌کنم"</a:t>
            </a:r>
            <a:endParaRPr lang="en-US" dirty="0"/>
          </a:p>
          <a:p>
            <a:pPr lvl="1"/>
            <a:r>
              <a:rPr lang="fa-IR" dirty="0"/>
              <a:t>دام منيت(بحران‌سازي)</a:t>
            </a:r>
            <a:endParaRPr lang="en-US" dirty="0"/>
          </a:p>
          <a:p>
            <a:pPr lvl="1"/>
            <a:r>
              <a:rPr lang="fa-IR" dirty="0"/>
              <a:t>عادت به انجام امور ساده و پيش پا افتاده در ابتدا و به تعويق انداختن امور دشوار</a:t>
            </a:r>
            <a:endParaRPr lang="en-US" dirty="0"/>
          </a:p>
          <a:p>
            <a:pPr lvl="1"/>
            <a:r>
              <a:rPr lang="fa-IR" dirty="0"/>
              <a:t>تنبلي</a:t>
            </a:r>
          </a:p>
          <a:p>
            <a:pPr lvl="1"/>
            <a:r>
              <a:rPr lang="fa-IR" dirty="0"/>
              <a:t>خستگي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تحت فشار کار کردن علاوه بر کاهش دقت و کارايي شما، به شما آسيب خواهد رساند.</a:t>
            </a:r>
            <a:endParaRPr lang="en-US" sz="1200" dirty="0"/>
          </a:p>
          <a:p>
            <a:pPr lvl="1"/>
            <a:r>
              <a:rPr lang="fa-IR" dirty="0"/>
              <a:t>خواستار گسترش بحران و سپس ايفاي نقش "قهرمان" نباشيد، توجه داشته باشيد شما زماني قهرمان هستيد که بحراني را حل کنيد که خود در ايجاد آن نقشي نداشته‌ايد.</a:t>
            </a:r>
            <a:endParaRPr lang="en-US" sz="1200" dirty="0"/>
          </a:p>
          <a:p>
            <a:pPr lvl="1"/>
            <a:r>
              <a:rPr lang="fa-IR" dirty="0"/>
              <a:t>گروه </a:t>
            </a:r>
            <a:r>
              <a:rPr lang="en-US" sz="1400" dirty="0"/>
              <a:t>A</a:t>
            </a:r>
            <a:r>
              <a:rPr lang="fa-IR" sz="2000" dirty="0"/>
              <a:t>، </a:t>
            </a:r>
            <a:r>
              <a:rPr lang="en-US" sz="1400" dirty="0"/>
              <a:t>B</a:t>
            </a:r>
            <a:r>
              <a:rPr lang="fa-IR" sz="2000" dirty="0"/>
              <a:t> </a:t>
            </a:r>
            <a:r>
              <a:rPr lang="fa-IR" dirty="0"/>
              <a:t>و</a:t>
            </a:r>
            <a:r>
              <a:rPr lang="fa-IR" sz="2000" dirty="0"/>
              <a:t> </a:t>
            </a:r>
            <a:r>
              <a:rPr lang="en-US" sz="1400" dirty="0"/>
              <a:t>C</a:t>
            </a:r>
            <a:r>
              <a:rPr lang="fa-IR" sz="2000" dirty="0"/>
              <a:t> </a:t>
            </a:r>
            <a:r>
              <a:rPr lang="fa-IR" dirty="0"/>
              <a:t>را فراموش نکنيد.</a:t>
            </a:r>
            <a:endParaRPr lang="en-US" sz="1200" dirty="0"/>
          </a:p>
          <a:p>
            <a:pPr lvl="1"/>
            <a:r>
              <a:rPr lang="fa-IR" dirty="0"/>
              <a:t>گاهي يک چرت 10 دقيقه‌اي مي‌تواند بازدهي شما را چند برابر کند. خود </a:t>
            </a:r>
            <a:r>
              <a:rPr lang="fa-IR" b="1" dirty="0"/>
              <a:t>استراحت جزو فعاليتهاي </a:t>
            </a:r>
            <a:r>
              <a:rPr lang="en-US" sz="1600" b="1" dirty="0"/>
              <a:t>A</a:t>
            </a:r>
            <a:r>
              <a:rPr lang="fa-IR" sz="2400" b="1" dirty="0"/>
              <a:t> </a:t>
            </a:r>
            <a:r>
              <a:rPr lang="fa-IR" b="1" dirty="0"/>
              <a:t>است</a:t>
            </a:r>
            <a:r>
              <a:rPr lang="fa-IR" dirty="0"/>
              <a:t>، پس در زمان استراحت اجازه ندهيد چيزي مزاحم شما شود.</a:t>
            </a:r>
            <a:endParaRPr lang="en-US" dirty="0"/>
          </a:p>
        </p:txBody>
      </p:sp>
      <p:sp>
        <p:nvSpPr>
          <p:cNvPr id="33" name="TextBox 32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فناوري اطلاعات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علل:</a:t>
            </a:r>
          </a:p>
          <a:p>
            <a:pPr lvl="1"/>
            <a:r>
              <a:rPr lang="fa-IR" dirty="0"/>
              <a:t>عدم شناخت صحيح از ابزارهاي کمکي</a:t>
            </a:r>
            <a:endParaRPr lang="en-US" sz="1200" dirty="0"/>
          </a:p>
          <a:p>
            <a:pPr lvl="1"/>
            <a:r>
              <a:rPr lang="fa-IR" dirty="0"/>
              <a:t>چند باره‌کاري در توليد و نگهداري فايل‌ها</a:t>
            </a:r>
          </a:p>
          <a:p>
            <a:pPr lvl="1"/>
            <a:r>
              <a:rPr lang="fa-IR" dirty="0"/>
              <a:t>وسواس نگراني‌هاي امنيت، ايمني، حريم خصوصي</a:t>
            </a:r>
            <a:endParaRPr lang="en-US" dirty="0"/>
          </a:p>
          <a:p>
            <a:pPr lvl="1"/>
            <a:r>
              <a:rPr lang="fa-IR" dirty="0"/>
              <a:t>گم کردن فايل‌ها</a:t>
            </a:r>
            <a:endParaRPr lang="en-US" dirty="0"/>
          </a:p>
          <a:p>
            <a:pPr>
              <a:buNone/>
            </a:pPr>
            <a:r>
              <a:rPr lang="fa-IR" dirty="0"/>
              <a:t>راه حل:</a:t>
            </a:r>
          </a:p>
          <a:p>
            <a:pPr lvl="1"/>
            <a:r>
              <a:rPr lang="fa-IR" dirty="0"/>
              <a:t>دسته‌بندي منطقي از فايل‌ها و فولدرها درست کنيد.</a:t>
            </a:r>
            <a:endParaRPr lang="en-US" sz="1200" dirty="0"/>
          </a:p>
          <a:p>
            <a:pPr lvl="1"/>
            <a:r>
              <a:rPr lang="fa-IR" dirty="0"/>
              <a:t>فايل‌ها را در اولين فرصت ذخيره کنيد. نام مناسبي براي فايل بگذاريد و از گذاشتن نام‌هاي بزرگ اجتناب نکنيد (بدون باز کردن فايل محتواي آن را بدانيد).</a:t>
            </a:r>
            <a:endParaRPr lang="en-US" sz="1200" dirty="0"/>
          </a:p>
          <a:p>
            <a:pPr lvl="1"/>
            <a:r>
              <a:rPr lang="en-US" sz="1200" dirty="0"/>
              <a:t>Template</a:t>
            </a:r>
            <a:r>
              <a:rPr lang="fa-IR" dirty="0"/>
              <a:t> هاي آماده ايجاد کنيد و از آنها استفاده کنيد (نامه اداري، پرينت،...)</a:t>
            </a:r>
            <a:endParaRPr lang="en-US" sz="1200" dirty="0"/>
          </a:p>
          <a:p>
            <a:pPr lvl="1"/>
            <a:r>
              <a:rPr lang="en-US" sz="1200" dirty="0"/>
              <a:t>Auto save</a:t>
            </a:r>
            <a:r>
              <a:rPr lang="fa-IR" dirty="0"/>
              <a:t> نرم افزارهاي </a:t>
            </a:r>
            <a:r>
              <a:rPr lang="en-US" sz="1200" dirty="0"/>
              <a:t>office</a:t>
            </a:r>
            <a:r>
              <a:rPr lang="fa-IR" dirty="0"/>
              <a:t> را روي يک دقيقه تنظيم کنيد.</a:t>
            </a:r>
            <a:endParaRPr lang="en-US" sz="1200" dirty="0"/>
          </a:p>
          <a:p>
            <a:pPr lvl="1"/>
            <a:r>
              <a:rPr lang="fa-IR" dirty="0"/>
              <a:t>مديريت ايميل‌ها(دسته بندي بر اساس فرستنده و گيرنده، </a:t>
            </a:r>
            <a:r>
              <a:rPr lang="en-US" sz="1200" dirty="0" err="1"/>
              <a:t>Autoanswer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3" name="TextBox 32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جلسات</a:t>
            </a:r>
            <a:endParaRPr lang="en-US" dirty="0"/>
          </a:p>
        </p:txBody>
      </p:sp>
      <p:pic>
        <p:nvPicPr>
          <p:cNvPr id="6" name="Content Placeholder 5" descr="MH90009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2447" y="990600"/>
            <a:ext cx="2696353" cy="2032635"/>
          </a:xfrm>
        </p:spPr>
      </p:pic>
      <p:sp>
        <p:nvSpPr>
          <p:cNvPr id="7" name="TextBox 6"/>
          <p:cNvSpPr txBox="1"/>
          <p:nvPr/>
        </p:nvSpPr>
        <p:spPr>
          <a:xfrm>
            <a:off x="990600" y="3200400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Nazanin" pitchFamily="2" charset="-78"/>
              </a:rPr>
              <a:t>"درهيچ يک از پارک‌ها يا شهرهاي دنيا مجسمه‌اي از هيچ جلسه‌اي وجود ندارد”</a:t>
            </a:r>
          </a:p>
          <a:p>
            <a:pPr algn="r" rtl="1"/>
            <a:endParaRPr lang="fa-IR" dirty="0">
              <a:cs typeface="Nazanin" pitchFamily="2" charset="-78"/>
            </a:endParaRPr>
          </a:p>
          <a:p>
            <a:pPr algn="r" rtl="1"/>
            <a:r>
              <a:rPr lang="fa-IR" dirty="0">
                <a:cs typeface="Nazanin" pitchFamily="2" charset="-78"/>
              </a:rPr>
              <a:t>بيش از 50 درصد زمان مديران در جلسات صرف مي‌شود. </a:t>
            </a:r>
          </a:p>
          <a:p>
            <a:pPr algn="r" rtl="1"/>
            <a:endParaRPr lang="fa-IR" dirty="0">
              <a:cs typeface="Nazanin" pitchFamily="2" charset="-78"/>
            </a:endParaRPr>
          </a:p>
          <a:p>
            <a:pPr algn="r" rtl="1"/>
            <a:r>
              <a:rPr lang="fa-IR" dirty="0">
                <a:cs typeface="Nazanin" pitchFamily="2" charset="-78"/>
              </a:rPr>
              <a:t>اگر يک جلسه در سطح مديران ارشد سازمان 1 ساعت طول بکشد به ازاي تعداد افراد شرکت کننده حدود 2 برابر اين زمان هم سربار خواهد داشت! به عنوان مثال در جلسه مديريتي که 5 نفر شرکت کرده و 2 ساعت طول کشيده است:</a:t>
            </a:r>
            <a:endParaRPr lang="en-US" dirty="0">
              <a:cs typeface="Nazanin" pitchFamily="2" charset="-78"/>
            </a:endParaRPr>
          </a:p>
          <a:p>
            <a:r>
              <a:rPr lang="fa-IR" dirty="0">
                <a:cs typeface="Nazanin" pitchFamily="2" charset="-78"/>
              </a:rPr>
              <a:t>30 ساعت = 5نفر* 2 ساعت*(1 جلسه +2 سربار جلسه)</a:t>
            </a:r>
            <a:endParaRPr lang="en-US" dirty="0">
              <a:cs typeface="Nazanin" pitchFamily="2" charset="-78"/>
            </a:endParaRPr>
          </a:p>
          <a:p>
            <a:pPr algn="r"/>
            <a:r>
              <a:rPr lang="fa-IR" dirty="0">
                <a:cs typeface="Nazanin" pitchFamily="2" charset="-78"/>
              </a:rPr>
              <a:t>براي اين جلسه 30 ساعت وقت صرف شده است.</a:t>
            </a:r>
          </a:p>
          <a:p>
            <a:pPr algn="r"/>
            <a:endParaRPr lang="en-US" dirty="0">
              <a:cs typeface="Nazanin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جلسات</a:t>
            </a:r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جلسات</a:t>
            </a:r>
            <a:endParaRPr lang="en-US" dirty="0"/>
          </a:p>
        </p:txBody>
      </p:sp>
      <p:pic>
        <p:nvPicPr>
          <p:cNvPr id="6" name="Content Placeholder 5" descr="MH90009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2447" y="990600"/>
            <a:ext cx="2696353" cy="2032635"/>
          </a:xfrm>
        </p:spPr>
      </p:pic>
      <p:sp>
        <p:nvSpPr>
          <p:cNvPr id="7" name="TextBox 6"/>
          <p:cNvSpPr txBox="1"/>
          <p:nvPr/>
        </p:nvSpPr>
        <p:spPr>
          <a:xfrm>
            <a:off x="990600" y="32004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Nazanin" pitchFamily="2" charset="-78"/>
              </a:rPr>
              <a:t>اهداف برگزاري جلسات:</a:t>
            </a:r>
            <a:endParaRPr lang="en-US" dirty="0">
              <a:cs typeface="Nazanin" pitchFamily="2" charset="-78"/>
            </a:endParaRPr>
          </a:p>
          <a:p>
            <a:pPr lvl="2" algn="r" rtl="1">
              <a:buFont typeface="Wingdings" pitchFamily="2" charset="2"/>
              <a:buChar char="ü"/>
            </a:pPr>
            <a:endParaRPr lang="fa-IR" dirty="0">
              <a:cs typeface="Nazanin" pitchFamily="2" charset="-78"/>
            </a:endParaRPr>
          </a:p>
          <a:p>
            <a:pPr lvl="2" algn="r" rtl="1">
              <a:buFont typeface="Wingdings" pitchFamily="2" charset="2"/>
              <a:buChar char="ü"/>
            </a:pPr>
            <a:r>
              <a:rPr lang="fa-IR" dirty="0">
                <a:cs typeface="Nazanin" pitchFamily="2" charset="-78"/>
              </a:rPr>
              <a:t>انتقال اطلاعات و دريافت بازخورها</a:t>
            </a:r>
            <a:endParaRPr lang="en-US" dirty="0">
              <a:cs typeface="Nazanin" pitchFamily="2" charset="-78"/>
            </a:endParaRPr>
          </a:p>
          <a:p>
            <a:pPr lvl="2" algn="r" rtl="1">
              <a:buFont typeface="Wingdings" pitchFamily="2" charset="2"/>
              <a:buChar char="ü"/>
            </a:pPr>
            <a:r>
              <a:rPr lang="fa-IR" dirty="0">
                <a:cs typeface="Nazanin" pitchFamily="2" charset="-78"/>
              </a:rPr>
              <a:t>ايجاد عقايد جديد</a:t>
            </a:r>
            <a:endParaRPr lang="en-US" dirty="0">
              <a:cs typeface="Nazanin" pitchFamily="2" charset="-78"/>
            </a:endParaRPr>
          </a:p>
          <a:p>
            <a:pPr lvl="2" algn="r" rtl="1">
              <a:buFont typeface="Wingdings" pitchFamily="2" charset="2"/>
              <a:buChar char="ü"/>
            </a:pPr>
            <a:r>
              <a:rPr lang="fa-IR" dirty="0">
                <a:cs typeface="Nazanin" pitchFamily="2" charset="-78"/>
              </a:rPr>
              <a:t>ايجاد توافق نظ در مورد بعضي تصميمات يا اقدامات</a:t>
            </a:r>
            <a:endParaRPr lang="en-US" dirty="0">
              <a:cs typeface="Nazanin" pitchFamily="2" charset="-78"/>
            </a:endParaRPr>
          </a:p>
          <a:p>
            <a:pPr lvl="2" algn="r" rtl="1">
              <a:buFont typeface="Wingdings" pitchFamily="2" charset="2"/>
              <a:buChar char="ü"/>
            </a:pPr>
            <a:r>
              <a:rPr lang="fa-IR" dirty="0">
                <a:cs typeface="Nazanin" pitchFamily="2" charset="-78"/>
              </a:rPr>
              <a:t>استفاده از نظريات کارشناسي مختلف براي حل مشکلات</a:t>
            </a:r>
            <a:endParaRPr lang="en-US" dirty="0">
              <a:cs typeface="Nazanin" pitchFamily="2" charset="-78"/>
            </a:endParaRPr>
          </a:p>
          <a:p>
            <a:pPr algn="r" rtl="1"/>
            <a:endParaRPr lang="fa-IR" dirty="0">
              <a:cs typeface="Nazanin" pitchFamily="2" charset="-78"/>
            </a:endParaRPr>
          </a:p>
          <a:p>
            <a:pPr algn="ctr" rtl="1"/>
            <a:r>
              <a:rPr lang="fa-IR" dirty="0">
                <a:cs typeface="Nazanin" pitchFamily="2" charset="-78"/>
              </a:rPr>
              <a:t>نکته: جلسه حتما بايد رئيس داشته باشد.</a:t>
            </a:r>
            <a:endParaRPr lang="en-US" dirty="0">
              <a:cs typeface="Nazanin" pitchFamily="2" charset="-78"/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5" name="TextBox 44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زمان به عنوان يک سرمايه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" y="1447800"/>
            <a:ext cx="7467600" cy="533400"/>
          </a:xfrm>
        </p:spPr>
        <p:txBody>
          <a:bodyPr/>
          <a:lstStyle/>
          <a:p>
            <a:pPr>
              <a:buNone/>
            </a:pPr>
            <a:r>
              <a:rPr lang="fa-IR" b="1" dirty="0"/>
              <a:t>سوال: آيا واقعا وقت طلاست؟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2988" y="1793066"/>
            <a:ext cx="7467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1pPr>
            <a:lvl2pPr marL="742950" indent="-28575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2pPr>
            <a:lvl3pPr marL="11430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3pPr>
            <a:lvl4pPr marL="16002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4pPr>
            <a:lvl5pPr marL="20574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a-IR" dirty="0" smtClean="0"/>
              <a:t>ويژگي‌هاي زمان به عنوان يک سرمايه:</a:t>
            </a:r>
            <a:endParaRPr lang="en-US" dirty="0" smtClean="0"/>
          </a:p>
          <a:p>
            <a:pPr marL="396875" indent="-123825">
              <a:buSzPct val="90000"/>
              <a:buFont typeface="+mj-lt"/>
              <a:buAutoNum type="arabicPeriod"/>
            </a:pPr>
            <a:r>
              <a:rPr lang="fa-IR" dirty="0" smtClean="0"/>
              <a:t> زمان سرمايه ارزشمندي است</a:t>
            </a:r>
            <a:r>
              <a:rPr lang="fa-IR" i="1" dirty="0" smtClean="0"/>
              <a:t>.(حاضريد چه ميزان پول بدهيد تا برخي زمان‌ها برايتان تکرار شود؟)</a:t>
            </a:r>
            <a:endParaRPr lang="en-US" i="1" dirty="0" smtClean="0"/>
          </a:p>
          <a:p>
            <a:pPr marL="396875" indent="-123825">
              <a:buFont typeface="+mj-lt"/>
              <a:buAutoNum type="arabicPeriod"/>
            </a:pPr>
            <a:r>
              <a:rPr lang="fa-IR" dirty="0" smtClean="0"/>
              <a:t>زمان قابل خريداري نيست.</a:t>
            </a:r>
            <a:endParaRPr lang="en-US" dirty="0" smtClean="0"/>
          </a:p>
          <a:p>
            <a:pPr marL="396875" indent="-123825">
              <a:buFont typeface="+mj-lt"/>
              <a:buAutoNum type="arabicPeriod"/>
            </a:pPr>
            <a:r>
              <a:rPr lang="fa-IR" dirty="0" smtClean="0"/>
              <a:t>زمان کمياب و محدود است</a:t>
            </a:r>
            <a:r>
              <a:rPr lang="fa-IR" i="1" dirty="0" smtClean="0"/>
              <a:t>. (شانس يکبار درب خانه شما را ميزند.)</a:t>
            </a:r>
            <a:endParaRPr lang="en-US" i="1" dirty="0" smtClean="0"/>
          </a:p>
          <a:p>
            <a:pPr marL="396875" indent="-123825">
              <a:buFont typeface="+mj-lt"/>
              <a:buAutoNum type="arabicPeriod"/>
            </a:pPr>
            <a:r>
              <a:rPr lang="fa-IR" dirty="0" smtClean="0"/>
              <a:t>زمان قابل ذخيره شدن و نگهداري نيست.</a:t>
            </a:r>
            <a:endParaRPr lang="en-US" dirty="0" smtClean="0"/>
          </a:p>
          <a:p>
            <a:pPr marL="396875" indent="-123825">
              <a:buFont typeface="+mj-lt"/>
              <a:buAutoNum type="arabicPeriod"/>
            </a:pPr>
            <a:r>
              <a:rPr lang="fa-IR" dirty="0" smtClean="0"/>
              <a:t>افزايش زمان غيرممکن است.</a:t>
            </a:r>
            <a:endParaRPr lang="en-US" dirty="0" smtClean="0"/>
          </a:p>
          <a:p>
            <a:pPr marL="396875" indent="-123825">
              <a:buFont typeface="+mj-lt"/>
              <a:buAutoNum type="arabicPeriod"/>
            </a:pPr>
            <a:r>
              <a:rPr lang="fa-IR" dirty="0" smtClean="0"/>
              <a:t>عبور زمان دايمي، و غير قابل برگشت است. </a:t>
            </a:r>
            <a:r>
              <a:rPr lang="fa-IR" i="1" dirty="0" smtClean="0"/>
              <a:t>(بنشين بر لب جوي و گذر عمر ببين ...)</a:t>
            </a:r>
            <a:endParaRPr lang="en-US" i="1" dirty="0" smtClean="0"/>
          </a:p>
          <a:p>
            <a:pPr marL="396875" indent="-123825">
              <a:buFont typeface="+mj-lt"/>
              <a:buAutoNum type="arabicPeriod"/>
            </a:pPr>
            <a:r>
              <a:rPr lang="fa-IR" dirty="0" smtClean="0"/>
              <a:t>ما جلوي گذشت زمان را نمي‌توانيم بگيريم.</a:t>
            </a:r>
            <a:endParaRPr lang="en-US" dirty="0" smtClean="0"/>
          </a:p>
          <a:p>
            <a:pPr marL="396875" indent="-123825">
              <a:buFont typeface="+mj-lt"/>
              <a:buAutoNum type="arabicPeriod"/>
            </a:pPr>
            <a:r>
              <a:rPr lang="fa-IR" dirty="0" smtClean="0"/>
              <a:t>به رايگان در اختيار ما قرار گرفته است</a:t>
            </a:r>
            <a:r>
              <a:rPr lang="fa-IR" i="1" dirty="0" smtClean="0"/>
              <a:t>. (يکي از دلايل قدر ندانستن اين سرمايه)</a:t>
            </a:r>
            <a:endParaRPr lang="en-US" i="1" dirty="0" smtClean="0"/>
          </a:p>
          <a:p>
            <a:pPr>
              <a:buFont typeface="Arial" pitchFamily="34" charset="0"/>
              <a:buNone/>
            </a:pPr>
            <a:endParaRPr lang="fa-IR" dirty="0" smtClean="0"/>
          </a:p>
          <a:p>
            <a:pPr>
              <a:buFont typeface="Arial" pitchFamily="34" charset="0"/>
              <a:buNone/>
            </a:pPr>
            <a:r>
              <a:rPr lang="fa-IR" dirty="0" smtClean="0"/>
              <a:t>نکته: مديريت زمان به دنبال يافتن روش‌هايي است که بتواند ويژگي‌هاي فوق را تاحدي تعديل کند يا حالت تعديل شده آن را شبيه‌سازي کند.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ارزش زمان</a:t>
            </a:r>
            <a:endParaRPr 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6" name="TextBox 25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27" name="TextBox 26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وظايف رئيس جلسه پيش از آغاز جلسه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fa-IR" dirty="0"/>
              <a:t>رئيس جلسه پيش از آغاز جلسه بايد به چک ليست زير پاسخ دهد:</a:t>
            </a:r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تشکيل جلسه ضروري است؟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چه روش‌هايي به جاي تشکيل جلسه وجود دارد؟ (تلفن؟ چت؟ </a:t>
            </a:r>
            <a:r>
              <a:rPr lang="en-US" sz="1600" dirty="0"/>
              <a:t>Teleconference</a:t>
            </a:r>
            <a:r>
              <a:rPr lang="fa-IR" dirty="0"/>
              <a:t>، ...)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اهداف اين جلسه چيست؟ (اگر جلسات ثابت داريد، آيا به دنبال يافتن موضوع براي جلسه هستيد؟ آيا واقعا جلسات هفتگي ثابت لازم است؟)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تجهيزات مورد نياز جلسه؟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دستور کار جلسه؟ </a:t>
            </a:r>
          </a:p>
          <a:p>
            <a:pPr lvl="1">
              <a:buFont typeface="Wingdings" pitchFamily="2" charset="2"/>
              <a:buChar char="q"/>
            </a:pPr>
            <a:r>
              <a:rPr lang="fa-IR" dirty="0"/>
              <a:t>چه کساني بايد شرکت کنند؟ چه کساني شرکت مي­کنند؟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تمام شرکت‌کنندگان از زمان و مکان جلسه آگاهند؟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همه شرکت‌کنندگان اطلاعات لازم را دريافت کرده‌اند؟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لازم است همه شرکت‌کنندگان تمام طول جلسه حضور داشته باشند؟</a:t>
            </a:r>
            <a:endParaRPr lang="en-US" dirty="0"/>
          </a:p>
        </p:txBody>
      </p:sp>
      <p:sp>
        <p:nvSpPr>
          <p:cNvPr id="33" name="TextBox 32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وظايف شرکت کنندگان جلسه پيش از آغاز جلسه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fa-IR" dirty="0"/>
              <a:t>شرکت‌کنندگان پيش از آغاز جلسه بايد به چک ليست زير پاسخ دهند:</a:t>
            </a:r>
          </a:p>
          <a:p>
            <a:pPr lvl="1">
              <a:buNone/>
            </a:pPr>
            <a:endParaRPr lang="fa-IR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حقيقتا شرکت من در جلسه ضروري است؟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راه‌هاي ديگري بجز شرکت در جلسه وجود دارد؟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از مکان و زمان جلسه به خوبي آگاهم؟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سر وقت در جلسه حاضر خواهم شد؟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هدف من از شرکت در جلسات چيست؟ چه کمکي به جلسه خواهم کرد؟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چه مدارک (فايل‌هايي) را بايد آماده کنم؟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fa-IR" dirty="0"/>
              <a:t>آيا حضور من در تمام طول جلسه ضروري است؟ يا اينکه حضور در بخشی از آن کافيست؟</a:t>
            </a:r>
            <a:endParaRPr lang="en-US" sz="1200" dirty="0"/>
          </a:p>
        </p:txBody>
      </p:sp>
      <p:sp>
        <p:nvSpPr>
          <p:cNvPr id="33" name="TextBox 32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مديريت </a:t>
            </a:r>
            <a:r>
              <a:rPr lang="fa-IR" dirty="0" smtClean="0"/>
              <a:t>ارتباطات</a:t>
            </a:r>
            <a:endParaRPr lang="en-US" dirty="0"/>
          </a:p>
        </p:txBody>
      </p:sp>
      <p:pic>
        <p:nvPicPr>
          <p:cNvPr id="7" name="Content Placeholder 6" descr="contact-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990600"/>
            <a:ext cx="2133600" cy="2133600"/>
          </a:xfrm>
        </p:spPr>
      </p:pic>
      <p:sp>
        <p:nvSpPr>
          <p:cNvPr id="8" name="TextBox 7"/>
          <p:cNvSpPr txBox="1"/>
          <p:nvPr/>
        </p:nvSpPr>
        <p:spPr>
          <a:xfrm>
            <a:off x="5257800" y="1853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>
                <a:cs typeface="Nazanin" pitchFamily="2" charset="-78"/>
              </a:rPr>
              <a:t>حدود 80 درصد از کل زمان کاری ما صرف برقراري ارتباط مي‌شود.</a:t>
            </a:r>
            <a:endParaRPr lang="en-US" sz="1600" dirty="0">
              <a:cs typeface="Nazanin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02635"/>
              </p:ext>
            </p:extLst>
          </p:nvPr>
        </p:nvGraphicFramePr>
        <p:xfrm>
          <a:off x="533400" y="3124200"/>
          <a:ext cx="7162800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  <a:sym typeface="Webdings"/>
                        </a:rPr>
                        <a:t>گوش دادن</a:t>
                      </a:r>
                    </a:p>
                    <a:p>
                      <a:pPr algn="ctr" rtl="1"/>
                      <a:r>
                        <a:rPr lang="en-US" sz="2400" dirty="0">
                          <a:cs typeface="Nazanin" pitchFamily="2" charset="-78"/>
                          <a:sym typeface="Webdings"/>
                        </a:rPr>
                        <a:t>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  <a:sym typeface="Webdings"/>
                        </a:rPr>
                        <a:t>صحبت</a:t>
                      </a:r>
                      <a:r>
                        <a:rPr lang="fa-IR" sz="1600" baseline="0" dirty="0">
                          <a:cs typeface="Nazanin" pitchFamily="2" charset="-78"/>
                          <a:sym typeface="Webdings"/>
                        </a:rPr>
                        <a:t> کردن</a:t>
                      </a:r>
                    </a:p>
                    <a:p>
                      <a:pPr algn="ctr" rtl="1"/>
                      <a:r>
                        <a:rPr lang="en-US" sz="2400" dirty="0">
                          <a:cs typeface="Nazanin" pitchFamily="2" charset="-78"/>
                          <a:sym typeface="Webdings"/>
                        </a:rPr>
                        <a:t>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  <a:sym typeface="Wingdings"/>
                        </a:rPr>
                        <a:t>خواندن</a:t>
                      </a:r>
                    </a:p>
                    <a:p>
                      <a:pPr algn="ctr" rtl="1"/>
                      <a:r>
                        <a:rPr lang="en-US" sz="2400" dirty="0">
                          <a:cs typeface="Nazanin" pitchFamily="2" charset="-78"/>
                          <a:sym typeface="Wingdings"/>
                        </a:rPr>
                        <a:t>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  <a:sym typeface="Wingdings"/>
                        </a:rPr>
                        <a:t>نوشتن</a:t>
                      </a:r>
                    </a:p>
                    <a:p>
                      <a:pPr algn="ctr" rtl="1"/>
                      <a:r>
                        <a:rPr lang="fa-IR" sz="2400" dirty="0">
                          <a:cs typeface="Nazanin" pitchFamily="2" charset="-78"/>
                          <a:sym typeface="Wingdings"/>
                        </a:rPr>
                        <a:t>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1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2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3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4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ترتيب يادگيري مهارت درکودکي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45%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30%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16%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9%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ميزان استفاده</a:t>
                      </a:r>
                      <a:r>
                        <a:rPr lang="fa-IR" sz="1600" baseline="0" dirty="0">
                          <a:cs typeface="Nazanin" pitchFamily="2" charset="-78"/>
                        </a:rPr>
                        <a:t> در بزرگسالي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4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3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2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1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>
                          <a:cs typeface="Nazanin" pitchFamily="2" charset="-78"/>
                        </a:rPr>
                        <a:t>ترتيب آموزش مهارت به ما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loud 9"/>
          <p:cNvSpPr/>
          <p:nvPr/>
        </p:nvSpPr>
        <p:spPr>
          <a:xfrm>
            <a:off x="609600" y="4876800"/>
            <a:ext cx="73152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dirty="0">
                <a:cs typeface="Nazanin" pitchFamily="2" charset="-78"/>
              </a:rPr>
              <a:t>گوش دادن اولين مهارتي است که ياد مي‌گيريم و بيش از ديگر مهارت‌ها بکار مي‌بريم ولي کمترين توجه را به آن داريم.</a:t>
            </a:r>
          </a:p>
          <a:p>
            <a:pPr algn="ctr" rtl="1"/>
            <a:r>
              <a:rPr lang="fa-IR" sz="2000" b="1" dirty="0">
                <a:cs typeface="Nazanin" pitchFamily="2" charset="-78"/>
              </a:rPr>
              <a:t>توجه: گوش دادن با شنيدن متفاوت است</a:t>
            </a:r>
            <a:endParaRPr lang="en-US" sz="2000" b="1" dirty="0">
              <a:cs typeface="Nazanin" pitchFamily="2" charset="-78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4" name="TextBox 23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7" name="TextBox 26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2" name="TextBox 31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7" name="TextBox 36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" y="1219200"/>
            <a:ext cx="74676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چطور شنونده خوبی شويم؟</a:t>
            </a:r>
          </a:p>
          <a:p>
            <a:pPr marL="339725" indent="-285750">
              <a:lnSpc>
                <a:spcPct val="150000"/>
              </a:lnSpc>
            </a:pPr>
            <a:r>
              <a:rPr lang="ar-BH" dirty="0" smtClean="0">
                <a:cs typeface="B Nazanin" panose="00000400000000000000" pitchFamily="2" charset="-78"/>
              </a:rPr>
              <a:t>به </a:t>
            </a:r>
            <a:r>
              <a:rPr lang="ar-BH" dirty="0">
                <a:cs typeface="B Nazanin" panose="00000400000000000000" pitchFamily="2" charset="-78"/>
              </a:rPr>
              <a:t>كسي كه صحبت </a:t>
            </a:r>
            <a:r>
              <a:rPr lang="ar-BH" dirty="0" smtClean="0">
                <a:cs typeface="B Nazanin" panose="00000400000000000000" pitchFamily="2" charset="-78"/>
              </a:rPr>
              <a:t>مي</a:t>
            </a:r>
            <a:r>
              <a:rPr lang="fa-IR" dirty="0" smtClean="0">
                <a:cs typeface="B Nazanin" panose="00000400000000000000" pitchFamily="2" charset="-78"/>
              </a:rPr>
              <a:t>‌</a:t>
            </a:r>
            <a:r>
              <a:rPr lang="ar-BH" dirty="0" smtClean="0">
                <a:cs typeface="B Nazanin" panose="00000400000000000000" pitchFamily="2" charset="-78"/>
              </a:rPr>
              <a:t>كند </a:t>
            </a:r>
            <a:r>
              <a:rPr lang="ar-BH" dirty="0">
                <a:cs typeface="B Nazanin" panose="00000400000000000000" pitchFamily="2" charset="-78"/>
              </a:rPr>
              <a:t>نگاه </a:t>
            </a:r>
            <a:r>
              <a:rPr lang="ar-BH" dirty="0" smtClean="0">
                <a:cs typeface="B Nazanin" panose="00000400000000000000" pitchFamily="2" charset="-78"/>
              </a:rPr>
              <a:t>كني</a:t>
            </a:r>
            <a:r>
              <a:rPr lang="fa-IR" dirty="0" smtClean="0">
                <a:cs typeface="B Nazanin" panose="00000400000000000000" pitchFamily="2" charset="-78"/>
              </a:rPr>
              <a:t>د.</a:t>
            </a:r>
          </a:p>
          <a:p>
            <a:pPr marL="339725" indent="-285750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با زبان بدن گوینده را به حرف زدن تشویق کنید.</a:t>
            </a:r>
          </a:p>
          <a:p>
            <a:pPr marL="339725" indent="-285750">
              <a:lnSpc>
                <a:spcPct val="150000"/>
              </a:lnSpc>
            </a:pPr>
            <a:r>
              <a:rPr lang="ar-BH" dirty="0">
                <a:cs typeface="B Nazanin" panose="00000400000000000000" pitchFamily="2" charset="-78"/>
              </a:rPr>
              <a:t>حرف او را قطع </a:t>
            </a:r>
            <a:r>
              <a:rPr lang="ar-BH" dirty="0" smtClean="0">
                <a:cs typeface="B Nazanin" panose="00000400000000000000" pitchFamily="2" charset="-78"/>
              </a:rPr>
              <a:t>نكنيد.</a:t>
            </a:r>
            <a:endParaRPr lang="fa-IR" dirty="0" smtClean="0">
              <a:cs typeface="B Nazanin" panose="00000400000000000000" pitchFamily="2" charset="-78"/>
            </a:endParaRPr>
          </a:p>
          <a:p>
            <a:pPr marL="339725" indent="-285750">
              <a:lnSpc>
                <a:spcPct val="150000"/>
              </a:lnSpc>
            </a:pPr>
            <a:r>
              <a:rPr lang="ar-BH" dirty="0">
                <a:cs typeface="B Nazanin" panose="00000400000000000000" pitchFamily="2" charset="-78"/>
              </a:rPr>
              <a:t>روي درك كردن تمركز </a:t>
            </a:r>
            <a:r>
              <a:rPr lang="ar-BH" dirty="0" smtClean="0">
                <a:cs typeface="B Nazanin" panose="00000400000000000000" pitchFamily="2" charset="-78"/>
              </a:rPr>
              <a:t>كنيد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339725" indent="-285750">
              <a:lnSpc>
                <a:spcPct val="150000"/>
              </a:lnSpc>
            </a:pPr>
            <a:r>
              <a:rPr lang="ar-BH" dirty="0">
                <a:cs typeface="B Nazanin" panose="00000400000000000000" pitchFamily="2" charset="-78"/>
              </a:rPr>
              <a:t>فورا" نياز را تعيين </a:t>
            </a:r>
            <a:r>
              <a:rPr lang="ar-BH" dirty="0" smtClean="0">
                <a:cs typeface="B Nazanin" panose="00000400000000000000" pitchFamily="2" charset="-78"/>
              </a:rPr>
              <a:t>كنيد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 smtClean="0">
                <a:cs typeface="B Nazanin" panose="00000400000000000000" pitchFamily="2" charset="-78"/>
              </a:rPr>
              <a:t>(معمولا مردان </a:t>
            </a:r>
            <a:r>
              <a:rPr lang="fa-IR" dirty="0">
                <a:cs typeface="B Nazanin" panose="00000400000000000000" pitchFamily="2" charset="-78"/>
              </a:rPr>
              <a:t>وقتي مشكلشان را به كسي مي گويند، انتظار </a:t>
            </a:r>
            <a:r>
              <a:rPr lang="fa-IR" dirty="0" smtClean="0">
                <a:cs typeface="B Nazanin" panose="00000400000000000000" pitchFamily="2" charset="-78"/>
              </a:rPr>
              <a:t>دریافت راه‌حل دارند</a:t>
            </a:r>
            <a:r>
              <a:rPr lang="fa-IR" dirty="0">
                <a:cs typeface="B Nazanin" panose="00000400000000000000" pitchFamily="2" charset="-78"/>
              </a:rPr>
              <a:t>. اما زنان صرفا" </a:t>
            </a:r>
            <a:r>
              <a:rPr lang="fa-IR" dirty="0" smtClean="0">
                <a:cs typeface="B Nazanin" panose="00000400000000000000" pitchFamily="2" charset="-78"/>
              </a:rPr>
              <a:t>مي‌خواهند مشكل </a:t>
            </a:r>
            <a:r>
              <a:rPr lang="fa-IR" dirty="0">
                <a:cs typeface="B Nazanin" panose="00000400000000000000" pitchFamily="2" charset="-78"/>
              </a:rPr>
              <a:t>خود را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ميان گذاشته باشند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marL="339725" indent="-285750">
              <a:lnSpc>
                <a:spcPct val="150000"/>
              </a:lnSpc>
            </a:pPr>
            <a:r>
              <a:rPr lang="ar-BH" dirty="0">
                <a:cs typeface="B Nazanin" panose="00000400000000000000" pitchFamily="2" charset="-78"/>
              </a:rPr>
              <a:t>در هنگام گوش كردن به ديگران احساسات خود را كنترل </a:t>
            </a:r>
            <a:r>
              <a:rPr lang="ar-BH" dirty="0" smtClean="0">
                <a:cs typeface="B Nazanin" panose="00000400000000000000" pitchFamily="2" charset="-78"/>
              </a:rPr>
              <a:t>كنيد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339725" indent="-285750">
              <a:lnSpc>
                <a:spcPct val="150000"/>
              </a:lnSpc>
            </a:pPr>
            <a:r>
              <a:rPr lang="ar-BH" dirty="0">
                <a:cs typeface="B Nazanin" panose="00000400000000000000" pitchFamily="2" charset="-78"/>
              </a:rPr>
              <a:t>سريع قضاوت </a:t>
            </a:r>
            <a:r>
              <a:rPr lang="ar-BH" dirty="0" smtClean="0">
                <a:cs typeface="B Nazanin" panose="00000400000000000000" pitchFamily="2" charset="-78"/>
              </a:rPr>
              <a:t>نكنيد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339725" indent="-285750">
              <a:lnSpc>
                <a:spcPct val="150000"/>
              </a:lnSpc>
            </a:pPr>
            <a:r>
              <a:rPr lang="ar-BH" dirty="0">
                <a:cs typeface="B Nazanin" panose="00000400000000000000" pitchFamily="2" charset="-78"/>
              </a:rPr>
              <a:t>از </a:t>
            </a:r>
            <a:r>
              <a:rPr lang="ar-BH" dirty="0" smtClean="0">
                <a:cs typeface="B Nazanin" panose="00000400000000000000" pitchFamily="2" charset="-78"/>
              </a:rPr>
              <a:t>حرف</a:t>
            </a:r>
            <a:r>
              <a:rPr lang="fa-IR" dirty="0" smtClean="0">
                <a:cs typeface="B Nazanin" panose="00000400000000000000" pitchFamily="2" charset="-78"/>
              </a:rPr>
              <a:t>‌</a:t>
            </a:r>
            <a:r>
              <a:rPr lang="ar-BH" dirty="0" smtClean="0">
                <a:cs typeface="B Nazanin" panose="00000400000000000000" pitchFamily="2" charset="-78"/>
              </a:rPr>
              <a:t>هاي </a:t>
            </a:r>
            <a:r>
              <a:rPr lang="ar-BH" dirty="0">
                <a:cs typeface="B Nazanin" panose="00000400000000000000" pitchFamily="2" charset="-78"/>
              </a:rPr>
              <a:t>طرف مقابل در فواصل بلند، </a:t>
            </a:r>
            <a:r>
              <a:rPr lang="ar-BH" dirty="0" smtClean="0">
                <a:cs typeface="B Nazanin" panose="00000400000000000000" pitchFamily="2" charset="-78"/>
              </a:rPr>
              <a:t>جمع</a:t>
            </a:r>
            <a:r>
              <a:rPr lang="fa-IR" dirty="0" smtClean="0">
                <a:cs typeface="B Nazanin" panose="00000400000000000000" pitchFamily="2" charset="-78"/>
              </a:rPr>
              <a:t>‌</a:t>
            </a:r>
            <a:r>
              <a:rPr lang="ar-BH" dirty="0" smtClean="0">
                <a:cs typeface="B Nazanin" panose="00000400000000000000" pitchFamily="2" charset="-78"/>
              </a:rPr>
              <a:t>بندي كنيد</a:t>
            </a:r>
            <a:r>
              <a:rPr lang="fa-IR" dirty="0" smtClean="0">
                <a:cs typeface="B Nazanin" panose="00000400000000000000" pitchFamily="2" charset="-78"/>
              </a:rPr>
              <a:t>.( فیدبک خوب و کوتاه بدهید تا مطمئن شوید موضوع را بدرستی فهمیده‌اید.)</a:t>
            </a:r>
          </a:p>
          <a:p>
            <a:pPr marL="339725" indent="-285750">
              <a:lnSpc>
                <a:spcPct val="150000"/>
              </a:lnSpc>
            </a:pPr>
            <a:r>
              <a:rPr lang="ar-BH" dirty="0"/>
              <a:t>براي </a:t>
            </a:r>
            <a:r>
              <a:rPr lang="ar-BH" dirty="0" smtClean="0"/>
              <a:t>واضح</a:t>
            </a:r>
            <a:r>
              <a:rPr lang="fa-IR" dirty="0" smtClean="0"/>
              <a:t>‌</a:t>
            </a:r>
            <a:r>
              <a:rPr lang="ar-BH" dirty="0" smtClean="0"/>
              <a:t>تر </a:t>
            </a:r>
            <a:r>
              <a:rPr lang="ar-BH" dirty="0"/>
              <a:t>شدن منظور سؤال </a:t>
            </a:r>
            <a:r>
              <a:rPr lang="ar-BH" dirty="0" smtClean="0"/>
              <a:t>كنيد</a:t>
            </a:r>
            <a:r>
              <a:rPr lang="fa-IR" dirty="0" smtClean="0"/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43800" cy="1143000"/>
          </a:xfrm>
        </p:spPr>
        <p:txBody>
          <a:bodyPr/>
          <a:lstStyle/>
          <a:p>
            <a:r>
              <a:rPr lang="fa-IR" dirty="0" smtClean="0"/>
              <a:t>مديريت ارتباطات</a:t>
            </a:r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  <p:extLst>
      <p:ext uri="{BB962C8B-B14F-4D97-AF65-F5344CB8AC3E}">
        <p14:creationId xmlns:p14="http://schemas.microsoft.com/office/powerpoint/2010/main" val="13778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مديريت </a:t>
            </a:r>
            <a:r>
              <a:rPr lang="fa-IR" dirty="0" smtClean="0"/>
              <a:t>ارتباطات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81" y="1042600"/>
            <a:ext cx="7467600" cy="4861410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cs typeface="B Nazanin" panose="00000400000000000000" pitchFamily="2" charset="-78"/>
              </a:rPr>
              <a:t>ارتباطات به منظور انتقال پیام شکل می‌گیرند.</a:t>
            </a:r>
          </a:p>
          <a:p>
            <a:pPr>
              <a:buNone/>
            </a:pPr>
            <a:r>
              <a:rPr lang="fa-IR" dirty="0" smtClean="0">
                <a:cs typeface="B Nazanin" panose="00000400000000000000" pitchFamily="2" charset="-78"/>
              </a:rPr>
              <a:t>عناصر ارتباط: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76006" y="1752600"/>
            <a:ext cx="2819400" cy="511781"/>
            <a:chOff x="2590800" y="2076461"/>
            <a:chExt cx="2819400" cy="511781"/>
          </a:xfrm>
        </p:grpSpPr>
        <p:sp>
          <p:nvSpPr>
            <p:cNvPr id="4" name="Rounded Rectangle 3"/>
            <p:cNvSpPr/>
            <p:nvPr/>
          </p:nvSpPr>
          <p:spPr>
            <a:xfrm>
              <a:off x="2590800" y="2214961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گیرنده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72000" y="2214961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فرستنده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cxnSp>
          <p:nvCxnSpPr>
            <p:cNvPr id="6" name="Straight Arrow Connector 5"/>
            <p:cNvCxnSpPr>
              <a:stCxn id="24" idx="1"/>
              <a:endCxn id="4" idx="3"/>
            </p:cNvCxnSpPr>
            <p:nvPr/>
          </p:nvCxnSpPr>
          <p:spPr>
            <a:xfrm flipH="1">
              <a:off x="3429000" y="2401602"/>
              <a:ext cx="1143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825756" y="2076461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پیام</a:t>
              </a:r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66406" y="2590800"/>
            <a:ext cx="4038600" cy="541587"/>
            <a:chOff x="1295400" y="2882186"/>
            <a:chExt cx="4038600" cy="541587"/>
          </a:xfrm>
        </p:grpSpPr>
        <p:sp>
          <p:nvSpPr>
            <p:cNvPr id="30" name="Rounded Rectangle 29"/>
            <p:cNvSpPr/>
            <p:nvPr/>
          </p:nvSpPr>
          <p:spPr>
            <a:xfrm>
              <a:off x="2895600" y="3050492"/>
              <a:ext cx="988301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کانال ارتباطی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495800" y="3050492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فرستنده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cxnSp>
          <p:nvCxnSpPr>
            <p:cNvPr id="32" name="Straight Arrow Connector 31"/>
            <p:cNvCxnSpPr>
              <a:stCxn id="31" idx="1"/>
              <a:endCxn id="30" idx="3"/>
            </p:cNvCxnSpPr>
            <p:nvPr/>
          </p:nvCxnSpPr>
          <p:spPr>
            <a:xfrm flipH="1">
              <a:off x="3883901" y="3237133"/>
              <a:ext cx="6118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054356" y="2911992"/>
              <a:ext cx="423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پیام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295400" y="3034100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گیرنده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cxnSp>
          <p:nvCxnSpPr>
            <p:cNvPr id="35" name="Straight Arrow Connector 34"/>
            <p:cNvCxnSpPr>
              <a:stCxn id="30" idx="1"/>
              <a:endCxn id="34" idx="3"/>
            </p:cNvCxnSpPr>
            <p:nvPr/>
          </p:nvCxnSpPr>
          <p:spPr>
            <a:xfrm flipH="1" flipV="1">
              <a:off x="2133600" y="3220741"/>
              <a:ext cx="762000" cy="163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02843" y="2882186"/>
              <a:ext cx="423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پیام</a:t>
              </a:r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66406" y="3581400"/>
            <a:ext cx="4038601" cy="1121129"/>
            <a:chOff x="2265862" y="3714292"/>
            <a:chExt cx="4038601" cy="1121129"/>
          </a:xfrm>
        </p:grpSpPr>
        <p:sp>
          <p:nvSpPr>
            <p:cNvPr id="46" name="Rounded Rectangle 45"/>
            <p:cNvSpPr/>
            <p:nvPr/>
          </p:nvSpPr>
          <p:spPr>
            <a:xfrm>
              <a:off x="3866063" y="3882598"/>
              <a:ext cx="988301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کانال ارتباطی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466263" y="3882598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فرستنده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cxnSp>
          <p:nvCxnSpPr>
            <p:cNvPr id="48" name="Straight Arrow Connector 47"/>
            <p:cNvCxnSpPr>
              <a:stCxn id="47" idx="1"/>
              <a:endCxn id="46" idx="3"/>
            </p:cNvCxnSpPr>
            <p:nvPr/>
          </p:nvCxnSpPr>
          <p:spPr>
            <a:xfrm flipH="1">
              <a:off x="4854364" y="4069239"/>
              <a:ext cx="6118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024819" y="3744098"/>
              <a:ext cx="423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پیام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265863" y="3866206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گیرنده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cxnSp>
          <p:nvCxnSpPr>
            <p:cNvPr id="51" name="Straight Arrow Connector 50"/>
            <p:cNvCxnSpPr>
              <a:stCxn id="46" idx="1"/>
              <a:endCxn id="50" idx="3"/>
            </p:cNvCxnSpPr>
            <p:nvPr/>
          </p:nvCxnSpPr>
          <p:spPr>
            <a:xfrm flipH="1" flipV="1">
              <a:off x="3104063" y="4052847"/>
              <a:ext cx="762000" cy="163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273306" y="3714292"/>
              <a:ext cx="423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پیام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cxnSp>
          <p:nvCxnSpPr>
            <p:cNvPr id="53" name="Elbow Connector 52"/>
            <p:cNvCxnSpPr>
              <a:stCxn id="50" idx="1"/>
              <a:endCxn id="46" idx="2"/>
            </p:cNvCxnSpPr>
            <p:nvPr/>
          </p:nvCxnSpPr>
          <p:spPr>
            <a:xfrm rot="10800000" flipH="1" flipV="1">
              <a:off x="2265862" y="4052847"/>
              <a:ext cx="2094351" cy="203032"/>
            </a:xfrm>
            <a:prstGeom prst="bentConnector4">
              <a:avLst>
                <a:gd name="adj1" fmla="val -10915"/>
                <a:gd name="adj2" fmla="val 21259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46" idx="2"/>
              <a:endCxn id="47" idx="2"/>
            </p:cNvCxnSpPr>
            <p:nvPr/>
          </p:nvCxnSpPr>
          <p:spPr>
            <a:xfrm rot="16200000" flipH="1">
              <a:off x="5122788" y="3493304"/>
              <a:ext cx="12700" cy="1525149"/>
            </a:xfrm>
            <a:prstGeom prst="bentConnector3">
              <a:avLst>
                <a:gd name="adj1" fmla="val 180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696820" y="4496867"/>
              <a:ext cx="669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بازخورد</a:t>
              </a:r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66406" y="4800600"/>
            <a:ext cx="4038601" cy="1657099"/>
            <a:chOff x="2266406" y="4876800"/>
            <a:chExt cx="4038601" cy="1657099"/>
          </a:xfrm>
        </p:grpSpPr>
        <p:sp>
          <p:nvSpPr>
            <p:cNvPr id="63" name="Rounded Rectangle 62"/>
            <p:cNvSpPr/>
            <p:nvPr/>
          </p:nvSpPr>
          <p:spPr>
            <a:xfrm>
              <a:off x="3866607" y="5581076"/>
              <a:ext cx="988301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کانال ارتباطی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466807" y="5581076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فرستنده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cxnSp>
          <p:nvCxnSpPr>
            <p:cNvPr id="65" name="Straight Arrow Connector 64"/>
            <p:cNvCxnSpPr>
              <a:stCxn id="64" idx="1"/>
              <a:endCxn id="63" idx="3"/>
            </p:cNvCxnSpPr>
            <p:nvPr/>
          </p:nvCxnSpPr>
          <p:spPr>
            <a:xfrm flipH="1">
              <a:off x="4854908" y="5767717"/>
              <a:ext cx="6118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025363" y="5442576"/>
              <a:ext cx="423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پیام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266407" y="5564684"/>
              <a:ext cx="838200" cy="3732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dirty="0" smtClean="0">
                  <a:cs typeface="B Nazanin" panose="00000400000000000000" pitchFamily="2" charset="-78"/>
                </a:rPr>
                <a:t>گیرنده پیام</a:t>
              </a:r>
              <a:endParaRPr lang="en-US" sz="1200" dirty="0">
                <a:cs typeface="B Nazanin" panose="00000400000000000000" pitchFamily="2" charset="-78"/>
              </a:endParaRPr>
            </a:p>
          </p:txBody>
        </p:sp>
        <p:cxnSp>
          <p:nvCxnSpPr>
            <p:cNvPr id="68" name="Straight Arrow Connector 67"/>
            <p:cNvCxnSpPr>
              <a:stCxn id="63" idx="1"/>
              <a:endCxn id="67" idx="3"/>
            </p:cNvCxnSpPr>
            <p:nvPr/>
          </p:nvCxnSpPr>
          <p:spPr>
            <a:xfrm flipH="1" flipV="1">
              <a:off x="3104607" y="5751325"/>
              <a:ext cx="762000" cy="163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273850" y="5412770"/>
              <a:ext cx="423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پیام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cxnSp>
          <p:nvCxnSpPr>
            <p:cNvPr id="70" name="Elbow Connector 69"/>
            <p:cNvCxnSpPr>
              <a:stCxn id="67" idx="1"/>
              <a:endCxn id="63" idx="2"/>
            </p:cNvCxnSpPr>
            <p:nvPr/>
          </p:nvCxnSpPr>
          <p:spPr>
            <a:xfrm rot="10800000" flipH="1" flipV="1">
              <a:off x="2266406" y="5751325"/>
              <a:ext cx="2094351" cy="203032"/>
            </a:xfrm>
            <a:prstGeom prst="bentConnector4">
              <a:avLst>
                <a:gd name="adj1" fmla="val -10915"/>
                <a:gd name="adj2" fmla="val 21259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3" idx="2"/>
              <a:endCxn id="64" idx="2"/>
            </p:cNvCxnSpPr>
            <p:nvPr/>
          </p:nvCxnSpPr>
          <p:spPr>
            <a:xfrm rot="16200000" flipH="1">
              <a:off x="5123332" y="5191782"/>
              <a:ext cx="12700" cy="1525149"/>
            </a:xfrm>
            <a:prstGeom prst="bentConnector3">
              <a:avLst>
                <a:gd name="adj1" fmla="val 180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97364" y="6195345"/>
              <a:ext cx="669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بازخورد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cxnSp>
          <p:nvCxnSpPr>
            <p:cNvPr id="73" name="Elbow Connector 72"/>
            <p:cNvCxnSpPr>
              <a:stCxn id="67" idx="0"/>
              <a:endCxn id="69" idx="0"/>
            </p:cNvCxnSpPr>
            <p:nvPr/>
          </p:nvCxnSpPr>
          <p:spPr>
            <a:xfrm rot="5400000" flipH="1" flipV="1">
              <a:off x="3009600" y="5088677"/>
              <a:ext cx="151914" cy="800100"/>
            </a:xfrm>
            <a:prstGeom prst="bentConnector3">
              <a:avLst>
                <a:gd name="adj1" fmla="val 250480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endCxn id="63" idx="0"/>
            </p:cNvCxnSpPr>
            <p:nvPr/>
          </p:nvCxnSpPr>
          <p:spPr>
            <a:xfrm>
              <a:off x="3503537" y="5184577"/>
              <a:ext cx="857221" cy="396499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endCxn id="66" idx="0"/>
            </p:cNvCxnSpPr>
            <p:nvPr/>
          </p:nvCxnSpPr>
          <p:spPr>
            <a:xfrm>
              <a:off x="4367107" y="5184577"/>
              <a:ext cx="870013" cy="257999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endCxn id="64" idx="0"/>
            </p:cNvCxnSpPr>
            <p:nvPr/>
          </p:nvCxnSpPr>
          <p:spPr>
            <a:xfrm>
              <a:off x="5243513" y="5186363"/>
              <a:ext cx="642394" cy="394713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982622" y="4876800"/>
              <a:ext cx="651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solidFill>
                    <a:srgbClr val="FF0000"/>
                  </a:solidFill>
                  <a:cs typeface="B Nazanin" panose="00000400000000000000" pitchFamily="2" charset="-78"/>
                </a:rPr>
                <a:t>پارازیت</a:t>
              </a:r>
              <a:endParaRPr lang="en-US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428206" y="2209800"/>
            <a:ext cx="5715000" cy="1580144"/>
            <a:chOff x="646037" y="2001256"/>
            <a:chExt cx="5715000" cy="1580144"/>
          </a:xfrm>
        </p:grpSpPr>
        <p:sp>
          <p:nvSpPr>
            <p:cNvPr id="147" name="TextBox 146"/>
            <p:cNvSpPr txBox="1"/>
            <p:nvPr/>
          </p:nvSpPr>
          <p:spPr>
            <a:xfrm>
              <a:off x="3140257" y="3242846"/>
              <a:ext cx="669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1600" dirty="0" smtClean="0">
                  <a:cs typeface="B Nazanin" panose="00000400000000000000" pitchFamily="2" charset="-78"/>
                </a:rPr>
                <a:t>بازخورد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46037" y="2001256"/>
              <a:ext cx="5715000" cy="1083907"/>
              <a:chOff x="1219200" y="440093"/>
              <a:chExt cx="5715000" cy="1083907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3534203" y="1144369"/>
                <a:ext cx="988301" cy="3732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200" dirty="0" smtClean="0">
                    <a:cs typeface="B Nazanin" panose="00000400000000000000" pitchFamily="2" charset="-78"/>
                  </a:rPr>
                  <a:t>کانال ارتباطی</a:t>
                </a:r>
                <a:endParaRPr lang="en-US" sz="12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6096000" y="1144369"/>
                <a:ext cx="838200" cy="3732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200" dirty="0" smtClean="0">
                    <a:cs typeface="B Nazanin" panose="00000400000000000000" pitchFamily="2" charset="-78"/>
                  </a:rPr>
                  <a:t>فرستنده پیام</a:t>
                </a:r>
                <a:endParaRPr lang="en-US" sz="12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151" name="Straight Arrow Connector 150"/>
              <p:cNvCxnSpPr>
                <a:stCxn id="150" idx="1"/>
                <a:endCxn id="162" idx="3"/>
              </p:cNvCxnSpPr>
              <p:nvPr/>
            </p:nvCxnSpPr>
            <p:spPr>
              <a:xfrm flipH="1" flipV="1">
                <a:off x="5768308" y="1326642"/>
                <a:ext cx="327692" cy="436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/>
              <p:cNvSpPr txBox="1"/>
              <p:nvPr/>
            </p:nvSpPr>
            <p:spPr>
              <a:xfrm>
                <a:off x="5763275" y="1064111"/>
                <a:ext cx="369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100" dirty="0" smtClean="0">
                    <a:cs typeface="B Nazanin" panose="00000400000000000000" pitchFamily="2" charset="-78"/>
                  </a:rPr>
                  <a:t>پیام</a:t>
                </a:r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1219200" y="1127977"/>
                <a:ext cx="838200" cy="3732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200" dirty="0" smtClean="0">
                    <a:cs typeface="B Nazanin" panose="00000400000000000000" pitchFamily="2" charset="-78"/>
                  </a:rPr>
                  <a:t>گیرنده پیام</a:t>
                </a:r>
                <a:endParaRPr lang="en-US" sz="12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154" name="Straight Arrow Connector 153"/>
              <p:cNvCxnSpPr>
                <a:stCxn id="149" idx="1"/>
                <a:endCxn id="160" idx="3"/>
              </p:cNvCxnSpPr>
              <p:nvPr/>
            </p:nvCxnSpPr>
            <p:spPr>
              <a:xfrm flipH="1" flipV="1">
                <a:off x="3192935" y="1326642"/>
                <a:ext cx="341268" cy="436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54"/>
              <p:cNvCxnSpPr>
                <a:stCxn id="153" idx="1"/>
                <a:endCxn id="149" idx="2"/>
              </p:cNvCxnSpPr>
              <p:nvPr/>
            </p:nvCxnSpPr>
            <p:spPr>
              <a:xfrm rot="10800000" flipH="1" flipV="1">
                <a:off x="1219200" y="1314618"/>
                <a:ext cx="2809154" cy="203032"/>
              </a:xfrm>
              <a:prstGeom prst="bentConnector4">
                <a:avLst>
                  <a:gd name="adj1" fmla="val -8138"/>
                  <a:gd name="adj2" fmla="val 212593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Elbow Connector 155"/>
              <p:cNvCxnSpPr>
                <a:stCxn id="149" idx="2"/>
                <a:endCxn id="150" idx="2"/>
              </p:cNvCxnSpPr>
              <p:nvPr/>
            </p:nvCxnSpPr>
            <p:spPr>
              <a:xfrm rot="16200000" flipH="1">
                <a:off x="5271727" y="274277"/>
                <a:ext cx="12700" cy="2486746"/>
              </a:xfrm>
              <a:prstGeom prst="bentConnector3">
                <a:avLst>
                  <a:gd name="adj1" fmla="val 180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Elbow Connector 156"/>
              <p:cNvCxnSpPr>
                <a:endCxn id="149" idx="0"/>
              </p:cNvCxnSpPr>
              <p:nvPr/>
            </p:nvCxnSpPr>
            <p:spPr>
              <a:xfrm>
                <a:off x="3171133" y="747870"/>
                <a:ext cx="857221" cy="396499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Elbow Connector 157"/>
              <p:cNvCxnSpPr>
                <a:endCxn id="150" idx="0"/>
              </p:cNvCxnSpPr>
              <p:nvPr/>
            </p:nvCxnSpPr>
            <p:spPr>
              <a:xfrm>
                <a:off x="5349208" y="747870"/>
                <a:ext cx="1165892" cy="396499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/>
              <p:cNvSpPr txBox="1"/>
              <p:nvPr/>
            </p:nvSpPr>
            <p:spPr>
              <a:xfrm>
                <a:off x="3650218" y="440093"/>
                <a:ext cx="6518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600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پارازیت</a:t>
                </a:r>
                <a:endParaRPr lang="en-US" dirty="0">
                  <a:solidFill>
                    <a:srgbClr val="FF0000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2354735" y="1140001"/>
                <a:ext cx="838200" cy="3732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200" dirty="0" smtClean="0">
                    <a:cs typeface="B Nazanin" panose="00000400000000000000" pitchFamily="2" charset="-78"/>
                  </a:rPr>
                  <a:t>رمزگشایی</a:t>
                </a:r>
                <a:endParaRPr lang="en-US" sz="12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161" name="Straight Arrow Connector 160"/>
              <p:cNvCxnSpPr>
                <a:stCxn id="160" idx="1"/>
                <a:endCxn id="153" idx="3"/>
              </p:cNvCxnSpPr>
              <p:nvPr/>
            </p:nvCxnSpPr>
            <p:spPr>
              <a:xfrm flipH="1" flipV="1">
                <a:off x="2057400" y="1314618"/>
                <a:ext cx="297335" cy="1202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Rounded Rectangle 161"/>
              <p:cNvSpPr/>
              <p:nvPr/>
            </p:nvSpPr>
            <p:spPr>
              <a:xfrm>
                <a:off x="4930108" y="1140001"/>
                <a:ext cx="838200" cy="3732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200" dirty="0" smtClean="0">
                    <a:cs typeface="B Nazanin" panose="00000400000000000000" pitchFamily="2" charset="-78"/>
                  </a:rPr>
                  <a:t>رمزگذاری</a:t>
                </a:r>
                <a:endParaRPr lang="en-US" sz="12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163" name="Straight Arrow Connector 162"/>
              <p:cNvCxnSpPr>
                <a:stCxn id="162" idx="1"/>
                <a:endCxn id="149" idx="3"/>
              </p:cNvCxnSpPr>
              <p:nvPr/>
            </p:nvCxnSpPr>
            <p:spPr>
              <a:xfrm flipH="1">
                <a:off x="4522504" y="1326642"/>
                <a:ext cx="407604" cy="436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63"/>
              <p:cNvCxnSpPr>
                <a:endCxn id="162" idx="0"/>
              </p:cNvCxnSpPr>
              <p:nvPr/>
            </p:nvCxnSpPr>
            <p:spPr>
              <a:xfrm>
                <a:off x="3758785" y="747870"/>
                <a:ext cx="1590423" cy="392131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Elbow Connector 164"/>
              <p:cNvCxnSpPr>
                <a:endCxn id="160" idx="0"/>
              </p:cNvCxnSpPr>
              <p:nvPr/>
            </p:nvCxnSpPr>
            <p:spPr>
              <a:xfrm rot="10800000" flipV="1">
                <a:off x="2773835" y="747869"/>
                <a:ext cx="444492" cy="392132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165"/>
              <p:cNvCxnSpPr>
                <a:endCxn id="153" idx="0"/>
              </p:cNvCxnSpPr>
              <p:nvPr/>
            </p:nvCxnSpPr>
            <p:spPr>
              <a:xfrm rot="10800000" flipV="1">
                <a:off x="1638301" y="747867"/>
                <a:ext cx="1192641" cy="380110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/>
              <p:cNvSpPr txBox="1"/>
              <p:nvPr/>
            </p:nvSpPr>
            <p:spPr>
              <a:xfrm>
                <a:off x="4580980" y="1064111"/>
                <a:ext cx="369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100" dirty="0" smtClean="0">
                    <a:cs typeface="B Nazanin" panose="00000400000000000000" pitchFamily="2" charset="-78"/>
                  </a:rPr>
                  <a:t>پیام</a:t>
                </a:r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225792" y="1064111"/>
                <a:ext cx="369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100" dirty="0" smtClean="0">
                    <a:cs typeface="B Nazanin" panose="00000400000000000000" pitchFamily="2" charset="-78"/>
                  </a:rPr>
                  <a:t>پیام</a:t>
                </a:r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037381" y="1064111"/>
                <a:ext cx="369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100" dirty="0" smtClean="0">
                    <a:cs typeface="B Nazanin" panose="00000400000000000000" pitchFamily="2" charset="-78"/>
                  </a:rPr>
                  <a:t>پیام</a:t>
                </a:r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79" name="TextBox 78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80" name="TextBox 79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81" name="TextBox 80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82" name="TextBox 81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84" name="TextBox 83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85" name="TextBox 84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86" name="TextBox 85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89" name="TextBox 88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0" name="TextBox 89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91" name="TextBox 90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94" name="TextBox 93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  <p:extLst>
      <p:ext uri="{BB962C8B-B14F-4D97-AF65-F5344CB8AC3E}">
        <p14:creationId xmlns:p14="http://schemas.microsoft.com/office/powerpoint/2010/main" val="29948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جنس پیام‌ها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81" y="1042600"/>
            <a:ext cx="7467600" cy="560187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cs typeface="B Nazanin" panose="00000400000000000000" pitchFamily="2" charset="-78"/>
              </a:rPr>
              <a:t>پیام‌ها جنس‌های متنوعی دارند: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97681" y="1463691"/>
            <a:ext cx="1828800" cy="684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شنیدنی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سمعی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997681" y="2506236"/>
            <a:ext cx="1828800" cy="684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پیام‌های دیدنی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(بصری)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997681" y="3548781"/>
            <a:ext cx="1828800" cy="684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پیام‌های </a:t>
            </a:r>
            <a:r>
              <a:rPr lang="fa-IR" dirty="0" smtClean="0">
                <a:cs typeface="B Nazanin" panose="00000400000000000000" pitchFamily="2" charset="-78"/>
              </a:rPr>
              <a:t>نوشتاری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(کتبی)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774733" y="4591326"/>
            <a:ext cx="2051748" cy="684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پیام‌های شنیدنی- </a:t>
            </a:r>
            <a:r>
              <a:rPr lang="fa-IR" dirty="0" smtClean="0">
                <a:cs typeface="B Nazanin" panose="00000400000000000000" pitchFamily="2" charset="-78"/>
              </a:rPr>
              <a:t>دیدنی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(سمعی </a:t>
            </a:r>
            <a:r>
              <a:rPr lang="fa-IR" dirty="0">
                <a:cs typeface="B Nazanin" panose="00000400000000000000" pitchFamily="2" charset="-78"/>
              </a:rPr>
              <a:t>بصری)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997681" y="5633872"/>
            <a:ext cx="1828800" cy="684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دیدنی، نوشتاری (بصری کتبی)</a:t>
            </a:r>
          </a:p>
        </p:txBody>
      </p:sp>
      <p:pic>
        <p:nvPicPr>
          <p:cNvPr id="1026" name="Picture 2" descr="Telephone definition and meaning | Collins English Diction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0" b="89910" l="10000" r="9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1410"/>
            <a:ext cx="2393516" cy="15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ابلوهای ایمنی و ترافیکی بوق زدن ممنو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55" y="2158039"/>
            <a:ext cx="13684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گارش نامه اداری | نامه اداری | مکتوب -مجله علمی آموزشی مکتب‌خون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01" y="3224911"/>
            <a:ext cx="932991" cy="133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المیرا شریفی مقدم، گوینده و مجری ایرانی (+تصاویر خانوادگی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4271" y="4235215"/>
            <a:ext cx="1368425" cy="13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نقاشیخط ، نقاشی خط ، خط نقاشی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743" y="5285647"/>
            <a:ext cx="1476215" cy="11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تاریخچه خط بریل از آغاز تا امروز + آموزش - ایمنا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7" y="2154410"/>
            <a:ext cx="2260383" cy="15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itle 1"/>
          <p:cNvSpPr txBox="1">
            <a:spLocks/>
          </p:cNvSpPr>
          <p:nvPr/>
        </p:nvSpPr>
        <p:spPr>
          <a:xfrm>
            <a:off x="358881" y="999104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Nazanin" pitchFamily="2" charset="-78"/>
              </a:defRPr>
            </a:lvl1pPr>
          </a:lstStyle>
          <a:p>
            <a:r>
              <a:rPr lang="fa-IR" sz="1800" dirty="0" smtClean="0">
                <a:cs typeface="B Nazanin" panose="00000400000000000000" pitchFamily="2" charset="-78"/>
              </a:rPr>
              <a:t>علاوه بر موارد رایج گفته شده، از احساسات دیگر نیز در انتقال پیام استفاده می‌شود: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26" name="AutoShape 20" descr="عطر مشهدی (@Zahra17534022) / 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4" descr="عطر مشهدی (@Zahra17534022) / 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عطر مشهدی به جای عطر خارجی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64" y="2923237"/>
            <a:ext cx="1319159" cy="20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ارتباط از راه زبان اشاره - ویرگول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884" y="3974367"/>
            <a:ext cx="2510443" cy="166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2" name="TextBox 31">
            <a:hlinkClick r:id="rId12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3" name="TextBox 32">
            <a:hlinkClick r:id="rId13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4" name="TextBox 33">
            <a:hlinkClick r:id="rId14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5" name="TextBox 34">
            <a:hlinkClick r:id="rId15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6" name="TextBox 35">
            <a:hlinkClick r:id="rId16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9" name="TextBox 38">
            <a:hlinkClick r:id="rId18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hlinkClick r:id="rId19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1" name="TextBox 40">
            <a:hlinkClick r:id="rId20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2" name="TextBox 41">
            <a:hlinkClick r:id="rId21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  <p:extLst>
      <p:ext uri="{BB962C8B-B14F-4D97-AF65-F5344CB8AC3E}">
        <p14:creationId xmlns:p14="http://schemas.microsoft.com/office/powerpoint/2010/main" val="29618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1" grpId="0" animBg="1"/>
      <p:bldP spid="81" grpId="1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فناوری اطلاعات و </a:t>
            </a:r>
            <a:r>
              <a:rPr lang="fa-IR" dirty="0" smtClean="0">
                <a:cs typeface="B Nazanin" panose="00000400000000000000" pitchFamily="2" charset="-78"/>
              </a:rPr>
              <a:t>تحول ارتباطات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81" y="1042600"/>
            <a:ext cx="7467600" cy="757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dirty="0" smtClean="0">
                <a:cs typeface="B Nazanin" panose="00000400000000000000" pitchFamily="2" charset="-78"/>
              </a:rPr>
              <a:t>با پیشرفت فناوری و بویژه ظهور فناوری اطلاعات شکل‌های جدیدی از ارتباطات ایجاد شد و ویژگی‌های جدیدی ظهور کرد: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36430" y="1891397"/>
            <a:ext cx="5780806" cy="3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1pPr>
            <a:lvl2pPr marL="742950" indent="-28575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2pPr>
            <a:lvl3pPr marL="11430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3pPr>
            <a:lvl4pPr marL="16002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4pPr>
            <a:lvl5pPr marL="20574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a-IR" dirty="0" smtClean="0">
                <a:cs typeface="B Nazanin" panose="00000400000000000000" pitchFamily="2" charset="-78"/>
              </a:rPr>
              <a:t>توسعه ابزارهای انتقال پیام چندرسانه‌ای (صوت، تصویر، متن، نظرات کاربری، ...)</a:t>
            </a:r>
          </a:p>
        </p:txBody>
      </p:sp>
      <p:pic>
        <p:nvPicPr>
          <p:cNvPr id="2052" name="Picture 4" descr="Ways to Get More Subscribers To Your YouTube Chan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7661"/>
            <a:ext cx="1597025" cy="8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2036430" y="2898511"/>
            <a:ext cx="5780806" cy="3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1pPr>
            <a:lvl2pPr marL="742950" indent="-28575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2pPr>
            <a:lvl3pPr marL="11430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3pPr>
            <a:lvl4pPr marL="16002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4pPr>
            <a:lvl5pPr marL="20574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a-IR" dirty="0" smtClean="0">
                <a:cs typeface="B Nazanin" panose="00000400000000000000" pitchFamily="2" charset="-78"/>
              </a:rPr>
              <a:t>توسعه ابزارهای انتقال پیام در لحظه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650601"/>
            <a:ext cx="2459994" cy="89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2070297" y="3905625"/>
            <a:ext cx="5780806" cy="3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1pPr>
            <a:lvl2pPr marL="742950" indent="-28575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2pPr>
            <a:lvl3pPr marL="11430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3pPr>
            <a:lvl4pPr marL="16002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4pPr>
            <a:lvl5pPr marL="20574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a-IR" dirty="0" smtClean="0">
                <a:cs typeface="B Nazanin" panose="00000400000000000000" pitchFamily="2" charset="-78"/>
              </a:rPr>
              <a:t>تبدیل افراد عادی به منبع خبرسازی و خبررسانی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45675" y="4912739"/>
            <a:ext cx="5780806" cy="3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1pPr>
            <a:lvl2pPr marL="742950" indent="-28575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2pPr>
            <a:lvl3pPr marL="11430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3pPr>
            <a:lvl4pPr marL="16002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4pPr>
            <a:lvl5pPr marL="20574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a-IR" dirty="0" smtClean="0">
                <a:cs typeface="B Nazanin" panose="00000400000000000000" pitchFamily="2" charset="-78"/>
              </a:rPr>
              <a:t>دریافت اخبار و پیام‌های با ابزارهای ساده و بصورت لحظه‌ای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56" y="4773866"/>
            <a:ext cx="1652722" cy="966206"/>
          </a:xfrm>
          <a:prstGeom prst="rect">
            <a:avLst/>
          </a:prstGeom>
        </p:spPr>
      </p:pic>
      <p:pic>
        <p:nvPicPr>
          <p:cNvPr id="2066" name="Picture 18" descr="https://rasekhoon.net/_files/userfiles/Twitter%2001-rasekhoon-ne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56" y="3640735"/>
            <a:ext cx="1991404" cy="9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2104812" y="5919853"/>
            <a:ext cx="5780806" cy="3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1pPr>
            <a:lvl2pPr marL="742950" indent="-28575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2pPr>
            <a:lvl3pPr marL="11430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3pPr>
            <a:lvl4pPr marL="16002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4pPr>
            <a:lvl5pPr marL="2057400" indent="-228600" algn="just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a-IR" dirty="0" smtClean="0">
                <a:cs typeface="B Nazanin" panose="00000400000000000000" pitchFamily="2" charset="-78"/>
              </a:rPr>
              <a:t>تبدیل ارتباطات یکطرفه به دو طرفه و چند طرفه</a:t>
            </a:r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1026" name="Picture 2" descr="https://encrypted-tbn0.gstatic.com/images?q=tbn:ANd9GcR8XeBRk7Iqh0Gk9Hi6ndoqS-F9-gpWHfD_xj6DImuHhUdWoBy1wxQlyT-4CYTcx-fusCE&amp;usqp=CA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200" y="5618006"/>
            <a:ext cx="1041463" cy="8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8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9" name="TextBox 28">
            <a:hlinkClick r:id="rId10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2" name="TextBox 31">
            <a:hlinkClick r:id="rId12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4" name="TextBox 33">
            <a:hlinkClick r:id="rId13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7" name="TextBox 36">
            <a:hlinkClick r:id="rId14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hlinkClick r:id="rId15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0" name="TextBox 39">
            <a:hlinkClick r:id="rId16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1" name="TextBox 40">
            <a:hlinkClick r:id="rId17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  <p:extLst>
      <p:ext uri="{BB962C8B-B14F-4D97-AF65-F5344CB8AC3E}">
        <p14:creationId xmlns:p14="http://schemas.microsoft.com/office/powerpoint/2010/main" val="23075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/>
      <p:bldP spid="36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مکالمه تلفني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47800"/>
            <a:ext cx="7467598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/>
              <a:t>تماس ها تلفني با ديگران:</a:t>
            </a:r>
            <a:endParaRPr lang="en-US" dirty="0"/>
          </a:p>
          <a:p>
            <a:pPr lvl="0"/>
            <a:r>
              <a:rPr lang="fa-IR" dirty="0"/>
              <a:t>فهرستي از افرادي که بايد با آنها تماس داشته باشيد ايجاد کنيد. در اين فهرست هدف از تماس و اولويت آن را تعيين کنيد.</a:t>
            </a:r>
            <a:endParaRPr lang="en-US" dirty="0"/>
          </a:p>
          <a:p>
            <a:pPr lvl="0"/>
            <a:r>
              <a:rPr lang="fa-IR" dirty="0"/>
              <a:t>بر اساس اولويت تعيين شده تماسهايتان را برقرار کنيد. و بيشتر وقت و انرژي را براي پر اهميت‌ترين‌ها صرف کنيد.</a:t>
            </a:r>
            <a:endParaRPr lang="en-US" dirty="0"/>
          </a:p>
          <a:p>
            <a:pPr lvl="0"/>
            <a:r>
              <a:rPr lang="fa-IR" dirty="0"/>
              <a:t>مطمئن شويد در تماس خود به هدفي که دنبال مي‌کرديد رسيده‌ايد. براي اطمينان از مخاطب خود بخواهيد که هدف شما را بازگو کند.</a:t>
            </a:r>
            <a:endParaRPr lang="en-US" dirty="0"/>
          </a:p>
          <a:p>
            <a:pPr lvl="0"/>
            <a:r>
              <a:rPr lang="fa-IR" dirty="0"/>
              <a:t>به خاطر داشته باشيد مخاطبين شما را نمي‌بينند، بنابراين پيام شما از طريق کلمات(18%) و آهنگ صدا (82%) منتقل مي‌شود.</a:t>
            </a:r>
            <a:endParaRPr lang="en-US" dirty="0"/>
          </a:p>
          <a:p>
            <a:pPr lvl="0"/>
            <a:r>
              <a:rPr lang="fa-IR" dirty="0"/>
              <a:t>در مورد تماس‌هاي ورودي بصورت شفاف هدف تماس گيرنده را بپرسيد.</a:t>
            </a:r>
            <a:endParaRPr lang="en-US" dirty="0"/>
          </a:p>
          <a:p>
            <a:pPr lvl="0"/>
            <a:r>
              <a:rPr lang="fa-IR" dirty="0"/>
              <a:t>از تکرار بي مورد حرف‌ها پرهيز کنيد. (ده بار هم بپرسيد ”</a:t>
            </a:r>
            <a:r>
              <a:rPr lang="fa-IR" b="1" i="1" dirty="0">
                <a:solidFill>
                  <a:srgbClr val="0070C0"/>
                </a:solidFill>
              </a:rPr>
              <a:t>خب ديگه چه خبر</a:t>
            </a:r>
            <a:r>
              <a:rPr lang="fa-IR" dirty="0"/>
              <a:t>“ احتمالا پاسخ يکسان است. چون در مدت زمان مکالمه شما بعيد است خبر مهمي براي گفتن پديد آمده باشد.)</a:t>
            </a:r>
            <a:endParaRPr lang="en-US" dirty="0"/>
          </a:p>
          <a:p>
            <a:pPr lvl="0"/>
            <a:r>
              <a:rPr lang="fa-IR" dirty="0"/>
              <a:t>اگر لازم است گوشي را نگه</a:t>
            </a:r>
            <a:r>
              <a:rPr lang="en-US" dirty="0"/>
              <a:t> </a:t>
            </a:r>
            <a:r>
              <a:rPr lang="fa-IR" dirty="0"/>
              <a:t>داريد، سوال کنيد براي چه مدت؟</a:t>
            </a:r>
            <a:endParaRPr lang="en-US" dirty="0"/>
          </a:p>
          <a:p>
            <a:r>
              <a:rPr lang="fa-IR" dirty="0" smtClean="0"/>
              <a:t>با </a:t>
            </a:r>
            <a:r>
              <a:rPr lang="fa-IR" dirty="0"/>
              <a:t>بيان جملاتي مانند(خب از تماس شما خيلي خوشحال شدم، باز هم با ما تماس بگيريد، از تماس شما متشکرم و ... شرايط اتمام مکالمه را فراهم کنيد.)</a:t>
            </a:r>
            <a:endParaRPr lang="en-US" dirty="0"/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مکالمه تلفني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2" y="1447800"/>
            <a:ext cx="7467598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b="1" dirty="0"/>
              <a:t>پاسخ به تماس‌هاي ديگران:</a:t>
            </a:r>
            <a:endParaRPr lang="en-US" sz="1200" dirty="0"/>
          </a:p>
          <a:p>
            <a:pPr lvl="0"/>
            <a:r>
              <a:rPr lang="fa-IR" dirty="0"/>
              <a:t>استفاده از پست صوتي(پيام گير) براي محدود کردن زمان و عدم امکان پاسخگويي شما در تمام ساعات</a:t>
            </a:r>
            <a:endParaRPr lang="en-US" sz="1200" dirty="0"/>
          </a:p>
          <a:p>
            <a:pPr lvl="1"/>
            <a:r>
              <a:rPr lang="fa-IR" dirty="0"/>
              <a:t>براي مذاکرات(</a:t>
            </a:r>
            <a:r>
              <a:rPr lang="en-US" sz="1200" dirty="0"/>
              <a:t>negotiation </a:t>
            </a:r>
            <a:r>
              <a:rPr lang="fa-IR" dirty="0"/>
              <a:t> ) از پست صوتي استفاده نکنيد، بلکه براي اطلاع‌رساني </a:t>
            </a:r>
            <a:r>
              <a:rPr lang="en-US" sz="1200" dirty="0"/>
              <a:t>announcement</a:t>
            </a:r>
            <a:r>
              <a:rPr lang="fa-IR" dirty="0"/>
              <a:t> از آن استفاده کنيد.</a:t>
            </a:r>
            <a:endParaRPr lang="en-US" sz="1200" dirty="0"/>
          </a:p>
          <a:p>
            <a:pPr lvl="1"/>
            <a:r>
              <a:rPr lang="fa-IR" dirty="0"/>
              <a:t>حتما خود را معرفي کنيد، انتظار نداشته باشيد از روي صدايتان شناخته شويد(معمولا کيفيت ضبط ضعيفي دارند)</a:t>
            </a:r>
            <a:r>
              <a:rPr lang="en-US" dirty="0"/>
              <a:t>.</a:t>
            </a:r>
            <a:endParaRPr lang="en-US" sz="1200" dirty="0"/>
          </a:p>
          <a:p>
            <a:pPr lvl="1"/>
            <a:r>
              <a:rPr lang="fa-IR" dirty="0"/>
              <a:t>نياز خود را به وضوح بيان کنيد.</a:t>
            </a:r>
            <a:endParaRPr lang="en-US" sz="1200" dirty="0"/>
          </a:p>
          <a:p>
            <a:pPr lvl="1"/>
            <a:r>
              <a:rPr lang="fa-IR" dirty="0"/>
              <a:t>نحوه پاسخگويي به خود را مشخص کنيد مثلا شماره‌تلفن يا زمان تماس با خودتان را اعلام کنيد.</a:t>
            </a:r>
            <a:endParaRPr lang="en-US" sz="1200" dirty="0"/>
          </a:p>
          <a:p>
            <a:pPr lvl="0"/>
            <a:r>
              <a:rPr lang="fa-IR" dirty="0"/>
              <a:t>ابتداي تماس، محدوديت زماني خود را اعلام کنيد:"بله مي‌توانم چند دقيقه‌اي در خدمت شما </a:t>
            </a:r>
            <a:r>
              <a:rPr lang="fa-IR" dirty="0" smtClean="0"/>
              <a:t>باشم"، </a:t>
            </a:r>
            <a:r>
              <a:rPr lang="fa-IR" dirty="0"/>
              <a:t>دو دقيقه ديگر تماس مهمي دارم ولي تا آن زمان شما بفرماييد“</a:t>
            </a:r>
            <a:r>
              <a:rPr lang="en-US" dirty="0"/>
              <a:t>.</a:t>
            </a:r>
            <a:endParaRPr lang="en-US" sz="1200" dirty="0"/>
          </a:p>
          <a:p>
            <a:pPr lvl="0"/>
            <a:r>
              <a:rPr lang="fa-IR" dirty="0"/>
              <a:t>زمان خاتمه مکالمه را گوشزد کنيد:"قبل از اينکه صحبتمان تمام شود ..."، "تا قطع نکرده‌ايم ..."، " در يک فرصت مناسب در مورد اين موضوع بيشتر با هم صحبت خواهيم کرد“</a:t>
            </a:r>
            <a:r>
              <a:rPr lang="en-US" dirty="0"/>
              <a:t>.</a:t>
            </a:r>
            <a:endParaRPr lang="en-US" sz="1200" dirty="0"/>
          </a:p>
          <a:p>
            <a:pPr lvl="0"/>
            <a:r>
              <a:rPr lang="fa-IR" dirty="0"/>
              <a:t>هميشه نکات مهم تماسهاي تلفني را يادداشت کنيد، براي اين منظور بهتر است از </a:t>
            </a:r>
            <a:r>
              <a:rPr lang="en-US" sz="1200" dirty="0"/>
              <a:t>speaker</a:t>
            </a:r>
            <a:r>
              <a:rPr lang="fa-IR" dirty="0"/>
              <a:t> گوشي خود استفاده کنيد و هر دو دستتان آزاد باشد.</a:t>
            </a:r>
            <a:endParaRPr lang="en-US" sz="1200" dirty="0"/>
          </a:p>
          <a:p>
            <a:pPr lvl="0"/>
            <a:r>
              <a:rPr lang="fa-IR" dirty="0"/>
              <a:t>شنيدن(</a:t>
            </a:r>
            <a:r>
              <a:rPr lang="en-US" sz="1200" dirty="0"/>
              <a:t>Hearing</a:t>
            </a:r>
            <a:r>
              <a:rPr lang="fa-IR" dirty="0"/>
              <a:t>) با گوش دادن(</a:t>
            </a:r>
            <a:r>
              <a:rPr lang="en-US" sz="1200" dirty="0"/>
              <a:t>Listening</a:t>
            </a:r>
            <a:r>
              <a:rPr lang="fa-IR" dirty="0"/>
              <a:t>) متفاوت است سعي کنيد به مطالب مهم گوش بدهيد.</a:t>
            </a:r>
            <a:endParaRPr lang="en-US" sz="1200" dirty="0"/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1" name="TextBox 30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پست الکترونيکي(</a:t>
            </a:r>
            <a:r>
              <a:rPr lang="en-US" dirty="0"/>
              <a:t>Email</a:t>
            </a:r>
            <a:r>
              <a:rPr lang="fa-IR" dirty="0"/>
              <a:t>)</a:t>
            </a:r>
            <a:r>
              <a:rPr lang="en-US" dirty="0"/>
              <a:t>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447800"/>
            <a:ext cx="7467598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a-IR" b="1" dirty="0"/>
              <a:t>پاسخ به تماس هاي ديگران:</a:t>
            </a: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fa-IR" dirty="0"/>
              <a:t>از اثر «پينگ پنگ» اجتناب کنيد.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fa-IR" dirty="0"/>
              <a:t>با دسته‌بندي مناسب آنها مي‌توانيد تا حدي در پاسخ‌دهي به آنها بصورت اتوماتيک اولويت‌بندي کنيد(مدير، اداري، ...)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fa-IR" dirty="0"/>
              <a:t>عنوان مناسبي براي نامه‌هاي خود بگذاريد(</a:t>
            </a:r>
            <a:r>
              <a:rPr lang="en-US" dirty="0"/>
              <a:t>Salam</a:t>
            </a:r>
            <a:r>
              <a:rPr lang="fa-IR" dirty="0"/>
              <a:t> عنوان مناسبي نيست!)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fa-IR" dirty="0"/>
              <a:t>تصميم بگيريد آيا پست‌الکترونيکي ابزار مناسبي براي هدف شماست؟ آيا تلفن يا مراجعه حضوري بهتر نيست؟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fa-IR" dirty="0"/>
              <a:t>هميشه مراقب </a:t>
            </a:r>
            <a:r>
              <a:rPr lang="en-US" dirty="0"/>
              <a:t>BCC</a:t>
            </a:r>
            <a:r>
              <a:rPr lang="fa-IR" dirty="0"/>
              <a:t> باشيد!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fa-IR" dirty="0"/>
              <a:t>زماني که نمي‌خواهيد در دسترس باشيد از امکانات </a:t>
            </a:r>
            <a:r>
              <a:rPr lang="en-US" dirty="0"/>
              <a:t>offline</a:t>
            </a:r>
            <a:r>
              <a:rPr lang="fa-IR" dirty="0"/>
              <a:t> نشان دادن وضعيت‌تان استفاده کنيد.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fa-IR" dirty="0" smtClean="0"/>
              <a:t>اگر </a:t>
            </a:r>
            <a:r>
              <a:rPr lang="fa-IR" dirty="0"/>
              <a:t>پاسخ به يک پست‌الکترونيکي داراي ضرب‌الاجل است پس از ارسال آن، تلفن بزنيد و از نوشتن مواردي مانند «خيلي فوري» اجتناب کنيد.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fa-IR" dirty="0"/>
              <a:t>در نوشتار خود قانون </a:t>
            </a:r>
            <a:r>
              <a:rPr lang="en-US" dirty="0"/>
              <a:t>KISS</a:t>
            </a:r>
            <a:r>
              <a:rPr lang="fa-IR" dirty="0"/>
              <a:t> (</a:t>
            </a:r>
            <a:r>
              <a:rPr lang="en-US" dirty="0"/>
              <a:t>Keep It Short and Simple</a:t>
            </a:r>
            <a:r>
              <a:rPr lang="fa-IR" dirty="0"/>
              <a:t>) را رعايت کنيد.</a:t>
            </a:r>
            <a:endParaRPr lang="en-US" dirty="0"/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6" name="TextBox 25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ارتباطات</a:t>
            </a:r>
            <a:endParaRPr lang="fa-I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8" name="TextBox 27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مديريت زمان چيست؟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i="1" dirty="0"/>
          </a:p>
          <a:p>
            <a:pPr>
              <a:buNone/>
            </a:pPr>
            <a:endParaRPr lang="fa-IR" i="1" dirty="0"/>
          </a:p>
          <a:p>
            <a:pPr>
              <a:buNone/>
            </a:pPr>
            <a:r>
              <a:rPr lang="fa-IR" dirty="0"/>
              <a:t>مديريت و کنترل زمان؟؟؟ مگر زمان را مي‌توان مديريت کرد؟ (به نظر بي‌معني نيست؟)</a:t>
            </a:r>
          </a:p>
          <a:p>
            <a:pPr>
              <a:buNone/>
            </a:pPr>
            <a:endParaRPr lang="fa-IR" dirty="0"/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endParaRPr lang="fa-IR" dirty="0"/>
          </a:p>
          <a:p>
            <a:pPr algn="ctr">
              <a:buNone/>
            </a:pPr>
            <a:r>
              <a:rPr lang="fa-IR" dirty="0"/>
              <a:t>مديريت زمان شامل مجموعه‌اي از مهارت‌ها براي كنترل كردن و استفاده بهتر از زمان است</a:t>
            </a:r>
            <a:r>
              <a:rPr lang="en-US" dirty="0"/>
              <a:t>.</a:t>
            </a:r>
            <a:endParaRPr lang="fa-IR" dirty="0"/>
          </a:p>
          <a:p>
            <a:pPr algn="ctr"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آيا در مديريت زمان به دنبال انجام دادن کارها با عجله و سرعت تمام هستيم؟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i="1" dirty="0"/>
          </a:p>
        </p:txBody>
      </p:sp>
      <p:pic>
        <p:nvPicPr>
          <p:cNvPr id="7" name="Picture 6" descr="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303" y="4877940"/>
            <a:ext cx="1600200" cy="1066800"/>
          </a:xfrm>
          <a:prstGeom prst="rect">
            <a:avLst/>
          </a:prstGeom>
        </p:spPr>
      </p:pic>
      <p:pic>
        <p:nvPicPr>
          <p:cNvPr id="8" name="Picture 7" descr="joj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103" y="4877940"/>
            <a:ext cx="1600200" cy="10796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25908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3276600"/>
            <a:ext cx="16002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Task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3276600"/>
            <a:ext cx="16002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Task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10800" y="3276600"/>
            <a:ext cx="1728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Task 3</a:t>
            </a:r>
          </a:p>
        </p:txBody>
      </p:sp>
      <p:pic>
        <p:nvPicPr>
          <p:cNvPr id="16" name="Picture 15" descr="pull.gif"/>
          <p:cNvPicPr>
            <a:picLocks noChangeAspect="1"/>
          </p:cNvPicPr>
          <p:nvPr/>
        </p:nvPicPr>
        <p:blipFill>
          <a:blip r:embed="rId4" cstate="print"/>
          <a:srcRect l="10000"/>
          <a:stretch>
            <a:fillRect/>
          </a:stretch>
        </p:blipFill>
        <p:spPr>
          <a:xfrm>
            <a:off x="5486400" y="2286000"/>
            <a:ext cx="1371600" cy="1082842"/>
          </a:xfrm>
          <a:prstGeom prst="rect">
            <a:avLst/>
          </a:prstGeom>
        </p:spPr>
      </p:pic>
      <p:pic>
        <p:nvPicPr>
          <p:cNvPr id="22" name="Picture 21" descr="pu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2438400"/>
            <a:ext cx="1039706" cy="1219200"/>
          </a:xfrm>
          <a:prstGeom prst="rect">
            <a:avLst/>
          </a:prstGeom>
        </p:spPr>
      </p:pic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7" name="TextBox 26">
            <a:hlinkClick r:id="rId8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29" name="TextBox 28">
            <a:hlinkClick r:id="rId9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2" name="TextBox 31">
            <a:hlinkClick r:id="rId12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4" name="TextBox 33">
            <a:hlinkClick r:id="rId13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hlinkClick r:id="rId14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7" name="TextBox 36">
            <a:hlinkClick r:id="rId16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1853E-6 L 2.77556E-17 -0.06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1853E-6 L 5.55112E-17 -0.061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1.38889E-6 -0.06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شبکه‌های اجتماعی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آمار دقیقی از اینکه روزانه چه مدت از زمانتان را شبکه‌های اجتماعی به سر می‌برید داشته باشید، </a:t>
            </a:r>
            <a:r>
              <a:rPr lang="fa-IR" b="1" dirty="0">
                <a:cs typeface="B Nazanin" panose="00000400000000000000" pitchFamily="2" charset="-78"/>
              </a:rPr>
              <a:t>مشاهده روزانه این آمار </a:t>
            </a:r>
            <a:r>
              <a:rPr lang="fa-IR" dirty="0">
                <a:cs typeface="B Nazanin" panose="00000400000000000000" pitchFamily="2" charset="-78"/>
              </a:rPr>
              <a:t>شما را مدیریت زمانتان جلو </a:t>
            </a:r>
            <a:r>
              <a:rPr lang="fa-IR" dirty="0" smtClean="0">
                <a:cs typeface="B Nazanin" panose="00000400000000000000" pitchFamily="2" charset="-78"/>
              </a:rPr>
              <a:t>می‌برد(</a:t>
            </a:r>
            <a:r>
              <a:rPr lang="en-US" sz="1600" dirty="0" smtClean="0">
                <a:cs typeface="B Nazanin" panose="00000400000000000000" pitchFamily="2" charset="-78"/>
              </a:rPr>
              <a:t>Moment</a:t>
            </a:r>
            <a:r>
              <a:rPr lang="fa-IR" dirty="0" smtClean="0">
                <a:cs typeface="B Nazanin" panose="00000400000000000000" pitchFamily="2" charset="-78"/>
              </a:rPr>
              <a:t>).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بیش از 96 درصد مطالب، اخبار و ... که با دیگران به اشتراک می‌گذارید یا قبلا توسط آنها دیده شده یا در یکی دو روز آینده خواهند دید! اگر شما نفر اول باشید چه می‌شود؟</a:t>
            </a:r>
          </a:p>
          <a:p>
            <a:r>
              <a:rPr lang="fa-IR" dirty="0">
                <a:cs typeface="B Nazanin" panose="00000400000000000000" pitchFamily="2" charset="-78"/>
              </a:rPr>
              <a:t>برای مذاکره نیاز به ارتباط آنلاین دارید، ارتباط آفلاین (مانند پیام گذاشتن در </a:t>
            </a:r>
            <a:r>
              <a:rPr lang="en-US" sz="1600" dirty="0" smtClean="0">
                <a:cs typeface="B Nazanin" panose="00000400000000000000" pitchFamily="2" charset="-78"/>
              </a:rPr>
              <a:t>WhatsApp</a:t>
            </a:r>
            <a:r>
              <a:rPr lang="fa-IR" dirty="0" smtClean="0">
                <a:cs typeface="B Nazanin" panose="00000400000000000000" pitchFamily="2" charset="-78"/>
              </a:rPr>
              <a:t>) </a:t>
            </a:r>
            <a:r>
              <a:rPr lang="fa-IR" dirty="0">
                <a:cs typeface="B Nazanin" panose="00000400000000000000" pitchFamily="2" charset="-78"/>
              </a:rPr>
              <a:t>برای آگاهی‌رسانی مناسب است نه برای مذاکره!</a:t>
            </a:r>
          </a:p>
          <a:p>
            <a:r>
              <a:rPr lang="fa-IR" dirty="0">
                <a:cs typeface="B Nazanin" panose="00000400000000000000" pitchFamily="2" charset="-78"/>
              </a:rPr>
              <a:t>گروه‌ها و کانال‌های غیرضروری را حذف کنید.</a:t>
            </a:r>
          </a:p>
          <a:p>
            <a:r>
              <a:rPr lang="fa-IR" dirty="0">
                <a:cs typeface="B Nazanin" panose="00000400000000000000" pitchFamily="2" charset="-78"/>
              </a:rPr>
              <a:t>در گروه‌های با بیش از 10 نفر عضو، به ندرت می‌توان در مورد موضوعی به تصمیم‌ نهایی رسید، این گروه‌ها فقط برای اطلاع‌رسانی مناسب هستند نه تصمیم‌سازی.</a:t>
            </a:r>
          </a:p>
          <a:p>
            <a:r>
              <a:rPr lang="fa-IR" dirty="0">
                <a:cs typeface="B Nazanin" panose="00000400000000000000" pitchFamily="2" charset="-78"/>
              </a:rPr>
              <a:t>از ابزارهای حریم خصوصی، محدود کردن، سفارشی کردن و ... در شبکه‌های اجتماعی به نحو احسن استفاده کنید.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اگر به دنبال کسب دانش یا افزایش اطلاعات عمومی هستید، اشتباه آمده‌اید قفسه کتاب‌ها در اتاق دیگری است</a:t>
            </a:r>
            <a:r>
              <a:rPr lang="fa-IR" dirty="0" smtClean="0">
                <a:cs typeface="B Nazanin" panose="00000400000000000000" pitchFamily="2" charset="-78"/>
              </a:rPr>
              <a:t>!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نوتیفیکیشن‌های غیرضروری را غیرفعال کنید.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6" name="TextBox 25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27" name="TextBox 26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  <p:extLst>
      <p:ext uri="{BB962C8B-B14F-4D97-AF65-F5344CB8AC3E}">
        <p14:creationId xmlns:p14="http://schemas.microsoft.com/office/powerpoint/2010/main" val="18120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3402" y="274638"/>
            <a:ext cx="7543800" cy="1143000"/>
          </a:xfrm>
        </p:spPr>
        <p:txBody>
          <a:bodyPr/>
          <a:lstStyle/>
          <a:p>
            <a:r>
              <a:rPr lang="en-US" dirty="0"/>
              <a:t>Microsoft OneNote</a:t>
            </a:r>
          </a:p>
        </p:txBody>
      </p:sp>
      <p:pic>
        <p:nvPicPr>
          <p:cNvPr id="24" name="Picture 23" descr="OneN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0762" y="1143000"/>
            <a:ext cx="4110038" cy="31102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8200" y="4343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Nazanin" pitchFamily="2" charset="-78"/>
              </a:rPr>
              <a:t>طبقه‌بندي اطلاعات در وان‌نوت بدين شرح است:</a:t>
            </a:r>
          </a:p>
          <a:p>
            <a:pPr lvl="1" algn="r" rtl="1"/>
            <a:r>
              <a:rPr lang="fa-IR" sz="1600" dirty="0">
                <a:cs typeface="Nazanin" pitchFamily="2" charset="-78"/>
              </a:rPr>
              <a:t>دفترچه : </a:t>
            </a:r>
            <a:r>
              <a:rPr lang="en-US" sz="1600" dirty="0">
                <a:cs typeface="Nazanin" pitchFamily="2" charset="-78"/>
              </a:rPr>
              <a:t>Notebook</a:t>
            </a:r>
            <a:endParaRPr lang="fa-IR" sz="1600" dirty="0">
              <a:cs typeface="Nazanin" pitchFamily="2" charset="-78"/>
            </a:endParaRPr>
          </a:p>
          <a:p>
            <a:pPr lvl="1" algn="r" rtl="1"/>
            <a:r>
              <a:rPr lang="fa-IR" sz="1600" dirty="0">
                <a:cs typeface="Nazanin" pitchFamily="2" charset="-78"/>
              </a:rPr>
              <a:t>گروه فصل : </a:t>
            </a:r>
            <a:r>
              <a:rPr lang="en-US" sz="1600" dirty="0">
                <a:cs typeface="Nazanin" pitchFamily="2" charset="-78"/>
              </a:rPr>
              <a:t>Section Group</a:t>
            </a:r>
            <a:endParaRPr lang="fa-IR" sz="1600" dirty="0">
              <a:cs typeface="Nazanin" pitchFamily="2" charset="-78"/>
            </a:endParaRPr>
          </a:p>
          <a:p>
            <a:pPr lvl="1" algn="r" rtl="1"/>
            <a:r>
              <a:rPr lang="fa-IR" sz="1600" dirty="0">
                <a:cs typeface="Nazanin" pitchFamily="2" charset="-78"/>
              </a:rPr>
              <a:t>فصل : </a:t>
            </a:r>
            <a:r>
              <a:rPr lang="en-US" sz="1600" dirty="0">
                <a:cs typeface="Nazanin" pitchFamily="2" charset="-78"/>
              </a:rPr>
              <a:t>Section</a:t>
            </a:r>
            <a:endParaRPr lang="fa-IR" sz="1600" dirty="0">
              <a:cs typeface="Nazanin" pitchFamily="2" charset="-78"/>
            </a:endParaRPr>
          </a:p>
          <a:p>
            <a:pPr lvl="1" algn="r" rtl="1"/>
            <a:r>
              <a:rPr lang="fa-IR" sz="1600" dirty="0">
                <a:cs typeface="Nazanin" pitchFamily="2" charset="-78"/>
              </a:rPr>
              <a:t>صفحه : </a:t>
            </a:r>
            <a:r>
              <a:rPr lang="en-US" sz="1600" dirty="0">
                <a:cs typeface="Nazanin" pitchFamily="2" charset="-78"/>
              </a:rPr>
              <a:t>Page</a:t>
            </a:r>
            <a:endParaRPr lang="fa-IR" sz="1600" dirty="0">
              <a:cs typeface="Nazanin" pitchFamily="2" charset="-78"/>
            </a:endParaRPr>
          </a:p>
          <a:p>
            <a:pPr lvl="1" algn="r" rtl="1"/>
            <a:r>
              <a:rPr lang="fa-IR" sz="1600" dirty="0">
                <a:cs typeface="Nazanin" pitchFamily="2" charset="-78"/>
              </a:rPr>
              <a:t>زيرصفحه : </a:t>
            </a:r>
            <a:r>
              <a:rPr lang="en-US" sz="1600" dirty="0">
                <a:cs typeface="Nazanin" pitchFamily="2" charset="-78"/>
              </a:rPr>
              <a:t>Subpage</a:t>
            </a: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8" name="TextBox 27">
            <a:hlinkClick r:id="rId12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0" name="TextBox 29">
            <a:hlinkClick r:id="rId14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3402" y="274638"/>
            <a:ext cx="7543800" cy="1143000"/>
          </a:xfrm>
        </p:spPr>
        <p:txBody>
          <a:bodyPr/>
          <a:lstStyle/>
          <a:p>
            <a:r>
              <a:rPr lang="en-US" dirty="0"/>
              <a:t>Microsoft Project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4491097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1600" dirty="0">
              <a:cs typeface="Nazanin" pitchFamily="2" charset="-78"/>
            </a:endParaRPr>
          </a:p>
          <a:p>
            <a:pPr algn="r" rtl="1"/>
            <a:r>
              <a:rPr lang="fa-IR" sz="1600" dirty="0">
                <a:cs typeface="Nazanin" pitchFamily="2" charset="-78"/>
              </a:rPr>
              <a:t>يک نرم‌افزار تخصصي براي مديريت پروژه است. از جمله مهمترين امکانات آن مي‌توان به موارد زير اشاره کرد: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تخصيص و مديريت منابع به پروژه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تعيين توالي انجام کار و نظارت و کنترل آن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تعيين </a:t>
            </a:r>
            <a:r>
              <a:rPr lang="en-US" sz="1600" dirty="0">
                <a:cs typeface="Nazanin" pitchFamily="2" charset="-78"/>
              </a:rPr>
              <a:t>Milestone</a:t>
            </a:r>
            <a:r>
              <a:rPr lang="fa-IR" sz="1600" dirty="0">
                <a:cs typeface="Nazanin" pitchFamily="2" charset="-78"/>
              </a:rPr>
              <a:t> هاي مختلف براي يک پروژه و کنترل خروجي هاي هر بخش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تخصيص وظايف به افراد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امکانات مختلف گزارشگيري</a:t>
            </a:r>
            <a:endParaRPr lang="en-US" sz="1600" dirty="0">
              <a:cs typeface="Nazanin" pitchFamily="2" charset="-78"/>
            </a:endParaRPr>
          </a:p>
        </p:txBody>
      </p:sp>
      <p:pic>
        <p:nvPicPr>
          <p:cNvPr id="7" name="Picture 6" descr="Ms projec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014492"/>
            <a:ext cx="4800599" cy="3732328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7" name="TextBox 46">
            <a:hlinkClick r:id="rId14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3402" y="274638"/>
            <a:ext cx="7543800" cy="1143000"/>
          </a:xfrm>
        </p:spPr>
        <p:txBody>
          <a:bodyPr/>
          <a:lstStyle/>
          <a:p>
            <a:r>
              <a:rPr lang="en-US" dirty="0"/>
              <a:t>Microsoft Excel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30" y="1177289"/>
            <a:ext cx="6477000" cy="4695825"/>
          </a:xfrm>
          <a:prstGeom prst="rect">
            <a:avLst/>
          </a:prstGeom>
        </p:spPr>
      </p:pic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1" name="TextBox 40">
            <a:hlinkClick r:id="rId10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5" name="TextBox 44">
            <a:hlinkClick r:id="rId13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6" name="TextBox 45">
            <a:hlinkClick r:id="rId14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3402" y="274638"/>
            <a:ext cx="7543800" cy="1143000"/>
          </a:xfrm>
        </p:spPr>
        <p:txBody>
          <a:bodyPr/>
          <a:lstStyle/>
          <a:p>
            <a:r>
              <a:rPr lang="en-US" dirty="0"/>
              <a:t>Google Calendar</a:t>
            </a:r>
          </a:p>
        </p:txBody>
      </p:sp>
      <p:pic>
        <p:nvPicPr>
          <p:cNvPr id="6" name="Picture 5" descr="google cala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028582"/>
            <a:ext cx="5638800" cy="3467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4958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Nazanin" pitchFamily="2" charset="-78"/>
              </a:rPr>
              <a:t>يکي از ابزارهاي کاربردي گوگل براي برنامه‌ريزي شخصي مي‌باشد. از جمله مهمترين امکانات آن مي‌توان به موارد زير اشاره کرد: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تعيين برنامه روزانه، هفتگي، ماهيانه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تنظيمات آگاهسازي براي کارهاي مهم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امکان اشتراک تقويم ها و دعوت از ديگران در کارهاي گروهي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امکان استفاده از تقويم فارسي</a:t>
            </a:r>
          </a:p>
          <a:p>
            <a:pPr lvl="1" algn="r" rtl="1">
              <a:buFont typeface="Wingdings" pitchFamily="2" charset="2"/>
              <a:buChar char="q"/>
            </a:pPr>
            <a:r>
              <a:rPr lang="fa-IR" sz="1600" dirty="0">
                <a:cs typeface="Nazanin" pitchFamily="2" charset="-78"/>
              </a:rPr>
              <a:t>امکان مشاهده چند تقويم بصورت همزمان و مشاهده تداخل ها</a:t>
            </a:r>
            <a:endParaRPr lang="en-US" sz="1600" dirty="0">
              <a:cs typeface="Nazanin" pitchFamily="2" charset="-78"/>
            </a:endParaRP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1" name="TextBox 40">
            <a:hlinkClick r:id="rId10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5" name="TextBox 44">
            <a:hlinkClick r:id="rId13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6" name="TextBox 45">
            <a:hlinkClick r:id="rId14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" y="3733800"/>
            <a:ext cx="7467600" cy="2590800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</a:t>
            </a:r>
            <a:r>
              <a:rPr lang="fa-IR" dirty="0" smtClean="0">
                <a:cs typeface="B Nazanin" panose="00000400000000000000" pitchFamily="2" charset="-78"/>
              </a:rPr>
              <a:t>ین </a:t>
            </a:r>
            <a:r>
              <a:rPr lang="fa-IR" dirty="0">
                <a:cs typeface="B Nazanin" panose="00000400000000000000" pitchFamily="2" charset="-78"/>
              </a:rPr>
              <a:t>پلتفرم حول مفهوم لیست کارها طراحی </a:t>
            </a:r>
            <a:r>
              <a:rPr lang="fa-IR" dirty="0" smtClean="0">
                <a:cs typeface="B Nazanin" panose="00000400000000000000" pitchFamily="2" charset="-78"/>
              </a:rPr>
              <a:t>شده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امکان تعریف پوشه و دسته‌بندی کارها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امکان به اشتراک‌گذاری لیست با دیگران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امکان تعریف کار گروهی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امکان اولویت‌بندی و زمانبندی کارها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امکان تعریف ددلاین، یادآور، تعریف تسک جدید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امکان تعریف </a:t>
            </a:r>
            <a:r>
              <a:rPr lang="en-US" dirty="0" smtClean="0">
                <a:cs typeface="B Nazanin" panose="00000400000000000000" pitchFamily="2" charset="-78"/>
              </a:rPr>
              <a:t>Bucket List</a:t>
            </a:r>
            <a:r>
              <a:rPr lang="fa-IR" dirty="0" smtClean="0">
                <a:cs typeface="B Nazanin" panose="00000400000000000000" pitchFamily="2" charset="-78"/>
              </a:rPr>
              <a:t> (لیست آرزوها)</a:t>
            </a:r>
          </a:p>
          <a:p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A smart phone and tablet displaying a Grocery list and a work to do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7" y="1066800"/>
            <a:ext cx="3883025" cy="24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  <p:extLst>
      <p:ext uri="{BB962C8B-B14F-4D97-AF65-F5344CB8AC3E}">
        <p14:creationId xmlns:p14="http://schemas.microsoft.com/office/powerpoint/2010/main" val="34142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 que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568" y="3705606"/>
            <a:ext cx="3657600" cy="268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880" y="2286000"/>
            <a:ext cx="693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Nazanin" pitchFamily="2" charset="-78"/>
              </a:rPr>
              <a:t>از همين الان شروع کنيد، زمان هر حال گذر است...</a:t>
            </a:r>
          </a:p>
          <a:p>
            <a:pPr algn="r" rtl="1"/>
            <a:endParaRPr lang="fa-IR" sz="1600" dirty="0">
              <a:cs typeface="Nazanin" pitchFamily="2" charset="-78"/>
            </a:endParaRPr>
          </a:p>
          <a:p>
            <a:pPr algn="r" rtl="1"/>
            <a:endParaRPr lang="fa-IR" sz="1600" dirty="0">
              <a:cs typeface="Nazanin" pitchFamily="2" charset="-78"/>
            </a:endParaRPr>
          </a:p>
          <a:p>
            <a:pPr algn="r" rtl="1"/>
            <a:endParaRPr lang="fa-IR" sz="1600" dirty="0">
              <a:cs typeface="Nazanin" pitchFamily="2" charset="-78"/>
            </a:endParaRPr>
          </a:p>
          <a:p>
            <a:pPr algn="r" rtl="1"/>
            <a:endParaRPr lang="fa-IR" sz="1600" dirty="0">
              <a:cs typeface="Nazanin" pitchFamily="2" charset="-78"/>
            </a:endParaRPr>
          </a:p>
          <a:p>
            <a:pPr algn="ctr" rtl="1"/>
            <a:r>
              <a:rPr lang="fa-IR" sz="2400" b="1" dirty="0">
                <a:cs typeface="Nazanin" pitchFamily="2" charset="-78"/>
              </a:rPr>
              <a:t>پيروز و سربلند باشيد.</a:t>
            </a:r>
            <a:endParaRPr lang="en-US" sz="2400" b="1" dirty="0">
              <a:cs typeface="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810146"/>
            <a:ext cx="392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cs typeface="Nazanin" pitchFamily="2" charset="-78"/>
              </a:rPr>
              <a:t>ارتباط با من: 	</a:t>
            </a:r>
          </a:p>
          <a:p>
            <a:pPr rtl="1"/>
            <a:r>
              <a:rPr lang="fa-IR" sz="1600" b="1" dirty="0">
                <a:cs typeface="Nazanin" pitchFamily="2" charset="-78"/>
              </a:rPr>
              <a:t>	</a:t>
            </a:r>
            <a:r>
              <a:rPr lang="en-US" sz="1600" b="1" dirty="0" smtClean="0">
                <a:cs typeface="Nazanin" pitchFamily="2" charset="-78"/>
              </a:rPr>
              <a:t>M.rabiei@irandoc.ac.ir</a:t>
            </a:r>
            <a:endParaRPr lang="fa-IR" sz="1600" b="1" dirty="0">
              <a:cs typeface="Nazanin" pitchFamily="2" charset="-78"/>
            </a:endParaRPr>
          </a:p>
          <a:p>
            <a:pPr rtl="1"/>
            <a:r>
              <a:rPr lang="fa-IR" sz="1600" b="1" dirty="0">
                <a:cs typeface="Nazanin" pitchFamily="2" charset="-78"/>
              </a:rPr>
              <a:t>09124586967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اهداف مديريت زمان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lvl="0">
              <a:buNone/>
            </a:pPr>
            <a:r>
              <a:rPr lang="fa-IR" dirty="0">
                <a:cs typeface="B Nazanin" panose="00000400000000000000" pitchFamily="2" charset="-78"/>
              </a:rPr>
              <a:t>اهداف اصلي مديريت زمان چيست؟</a:t>
            </a:r>
          </a:p>
          <a:p>
            <a:pPr lv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lvl="1">
              <a:buNone/>
            </a:pPr>
            <a:r>
              <a:rPr lang="fa-IR" dirty="0">
                <a:cs typeface="B Nazanin" panose="00000400000000000000" pitchFamily="2" charset="-78"/>
              </a:rPr>
              <a:t>حساس‌سازي نسبت به يک سرمايه عادي شده به نام زمان</a:t>
            </a:r>
            <a:endParaRPr lang="en-US" dirty="0">
              <a:cs typeface="B Nazanin" panose="00000400000000000000" pitchFamily="2" charset="-78"/>
            </a:endParaRPr>
          </a:p>
          <a:p>
            <a:pPr lvl="1">
              <a:buNone/>
            </a:pPr>
            <a:r>
              <a:rPr lang="fa-IR" dirty="0">
                <a:cs typeface="B Nazanin" panose="00000400000000000000" pitchFamily="2" charset="-78"/>
              </a:rPr>
              <a:t>شناسايي آفت‌هاي زمان</a:t>
            </a:r>
            <a:endParaRPr lang="en-US" dirty="0">
              <a:cs typeface="B Nazanin" panose="00000400000000000000" pitchFamily="2" charset="-78"/>
            </a:endParaRPr>
          </a:p>
          <a:p>
            <a:pPr lvl="1">
              <a:buNone/>
            </a:pPr>
            <a:r>
              <a:rPr lang="fa-IR" dirty="0">
                <a:cs typeface="B Nazanin" panose="00000400000000000000" pitchFamily="2" charset="-78"/>
              </a:rPr>
              <a:t>ارائه راه‌حل‌هايي براي جلوگيري از اتلاف وقت</a:t>
            </a:r>
          </a:p>
          <a:p>
            <a:pPr lvl="1">
              <a:buNone/>
            </a:pPr>
            <a:r>
              <a:rPr lang="fa-IR" dirty="0" smtClean="0">
                <a:cs typeface="B Nazanin" panose="00000400000000000000" pitchFamily="2" charset="-78"/>
              </a:rPr>
              <a:t>شناسایی ویژگی‌های ابزارهای ارتباطی</a:t>
            </a:r>
          </a:p>
          <a:p>
            <a:pPr lvl="1">
              <a:buNone/>
            </a:pPr>
            <a:r>
              <a:rPr lang="fa-IR" dirty="0" smtClean="0">
                <a:cs typeface="B Nazanin" panose="00000400000000000000" pitchFamily="2" charset="-78"/>
              </a:rPr>
              <a:t>بکارگیری درست فناوری اطلاعات با هدف مدیریت کارآمد زمان</a:t>
            </a:r>
            <a:endParaRPr lang="en-US" dirty="0">
              <a:cs typeface="B Nazanin" panose="00000400000000000000" pitchFamily="2" charset="-78"/>
            </a:endParaRPr>
          </a:p>
          <a:p>
            <a:pPr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ctr">
              <a:buNone/>
            </a:pPr>
            <a:r>
              <a:rPr lang="fa-IR" dirty="0">
                <a:cs typeface="B Nazanin" panose="00000400000000000000" pitchFamily="2" charset="-78"/>
              </a:rPr>
              <a:t>مهمترين هدف مديريت زمان افزايش بهره‌وري با شاخص زماني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7" name="TextBox 26">
            <a:hlinkClick r:id="rId8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1" name="TextBox 30">
            <a:hlinkClick r:id="rId10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2" name="TextBox 31">
            <a:hlinkClick r:id="rId11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3" name="TextBox 32">
            <a:hlinkClick r:id="rId12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بهره‌وري چيست؟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/>
              <a:t>کارايي(</a:t>
            </a:r>
            <a:r>
              <a:rPr lang="en-US" sz="1600" dirty="0"/>
              <a:t>Efficiency</a:t>
            </a:r>
            <a:r>
              <a:rPr lang="fa-IR" dirty="0"/>
              <a:t>):</a:t>
            </a:r>
          </a:p>
          <a:p>
            <a:pPr>
              <a:buNone/>
            </a:pPr>
            <a:r>
              <a:rPr lang="fa-IR" dirty="0"/>
              <a:t>کارايي درست انجام دادن کارهاست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fa-IR" dirty="0"/>
              <a:t>تضميني وجود ندارد که کارايي بالا به موفقيت بيانجامد.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اثربخشي(</a:t>
            </a:r>
            <a:r>
              <a:rPr lang="en-US" sz="1600" dirty="0"/>
              <a:t>Effectiveness</a:t>
            </a:r>
            <a:r>
              <a:rPr lang="fa-IR" dirty="0"/>
              <a:t>):</a:t>
            </a:r>
          </a:p>
          <a:p>
            <a:pPr>
              <a:buNone/>
            </a:pPr>
            <a:r>
              <a:rPr lang="fa-IR" dirty="0"/>
              <a:t>اثربخشي انجام کارهاي درست است.</a:t>
            </a:r>
          </a:p>
          <a:p>
            <a:pPr>
              <a:buNone/>
            </a:pPr>
            <a:endParaRPr lang="fa-IR" dirty="0"/>
          </a:p>
          <a:p>
            <a:pPr algn="r">
              <a:buNone/>
            </a:pPr>
            <a:r>
              <a:rPr lang="fa-IR" dirty="0"/>
              <a:t>بهره‌وري(</a:t>
            </a:r>
            <a:r>
              <a:rPr lang="en-US" dirty="0"/>
              <a:t>Productivity</a:t>
            </a:r>
            <a:r>
              <a:rPr lang="fa-IR" dirty="0"/>
              <a:t>):</a:t>
            </a:r>
            <a:endParaRPr lang="en-US" dirty="0"/>
          </a:p>
          <a:p>
            <a:pPr algn="r">
              <a:buNone/>
            </a:pPr>
            <a:r>
              <a:rPr lang="fa-IR" dirty="0"/>
              <a:t>بهره‌وري انجام درست کارهاي درست است.</a:t>
            </a:r>
          </a:p>
          <a:p>
            <a:pPr algn="l" rtl="0">
              <a:buNone/>
            </a:pPr>
            <a:r>
              <a:rPr lang="en-US" dirty="0"/>
              <a:t>Productivity =  Efficiency . Effectiveness</a:t>
            </a:r>
          </a:p>
          <a:p>
            <a:pPr algn="l" rtl="0">
              <a:buNone/>
            </a:pPr>
            <a:endParaRPr lang="fa-IR" dirty="0"/>
          </a:p>
          <a:p>
            <a:pPr algn="r">
              <a:buNone/>
            </a:pPr>
            <a:r>
              <a:rPr lang="fa-IR" dirty="0"/>
              <a:t>بهره‌وري از طريق 4 مولفه قابل اندازه گيري است: هزينه، زمان، کيفيت، کميت.</a:t>
            </a: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pic>
        <p:nvPicPr>
          <p:cNvPr id="6" name="Picture 5" descr="ho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00213" y="1600200"/>
            <a:ext cx="1423987" cy="1471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4717602"/>
            <a:ext cx="825419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 Belief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26" name="TextBox 25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27" name="TextBox 26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اصل پارتو(قاعده 20، 80)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" y="1447800"/>
            <a:ext cx="7467600" cy="221036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fa-IR" dirty="0"/>
              <a:t>20% مشتريان يا کالاها، 80% درآمد در يک دوره مالي را تامين مي‌کنند.</a:t>
            </a:r>
            <a:endParaRPr lang="en-US" dirty="0"/>
          </a:p>
          <a:p>
            <a:pPr lvl="0">
              <a:lnSpc>
                <a:spcPct val="150000"/>
              </a:lnSpc>
              <a:buNone/>
            </a:pPr>
            <a:r>
              <a:rPr lang="fa-IR" dirty="0"/>
              <a:t>20% از ايرادات، دليل برگشت 80% درصد محصولات است.</a:t>
            </a:r>
            <a:endParaRPr lang="en-US" dirty="0"/>
          </a:p>
          <a:p>
            <a:pPr lvl="0">
              <a:lnSpc>
                <a:spcPct val="150000"/>
              </a:lnSpc>
              <a:buNone/>
            </a:pPr>
            <a:r>
              <a:rPr lang="fa-IR" dirty="0"/>
              <a:t>20% از يک روزنامه شامل 80% اخبار قابل توجه است.</a:t>
            </a:r>
            <a:endParaRPr lang="en-US" dirty="0"/>
          </a:p>
          <a:p>
            <a:pPr lvl="0">
              <a:lnSpc>
                <a:spcPct val="150000"/>
              </a:lnSpc>
              <a:buNone/>
            </a:pPr>
            <a:r>
              <a:rPr lang="fa-IR" dirty="0"/>
              <a:t>20% از جلسات و ملاقات‌ها باعث اتخاذ 80% از تصميمات مهم است.</a:t>
            </a:r>
            <a:endParaRPr lang="en-US" dirty="0"/>
          </a:p>
          <a:p>
            <a:pPr lvl="0">
              <a:lnSpc>
                <a:spcPct val="150000"/>
              </a:lnSpc>
              <a:buNone/>
            </a:pPr>
            <a:r>
              <a:rPr lang="fa-IR" dirty="0"/>
              <a:t>20% از کارهاي روزمره هر فرد امکان موفقيت در 80% از فعاليتهاي کاري را فراهم مي‌آورد.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Pie 5"/>
          <p:cNvSpPr/>
          <p:nvPr/>
        </p:nvSpPr>
        <p:spPr>
          <a:xfrm>
            <a:off x="1066800" y="4429125"/>
            <a:ext cx="1371600" cy="1296000"/>
          </a:xfrm>
          <a:prstGeom prst="pie">
            <a:avLst>
              <a:gd name="adj1" fmla="val 8261414"/>
              <a:gd name="adj2" fmla="val 12279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6388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Nazanin" pitchFamily="2" charset="-78"/>
              </a:rPr>
              <a:t>20 درصد کار مفيد</a:t>
            </a:r>
            <a:endParaRPr lang="en-US" dirty="0">
              <a:solidFill>
                <a:schemeClr val="tx1"/>
              </a:solidFill>
              <a:cs typeface="Nazanin" pitchFamily="2" charset="-78"/>
            </a:endParaRPr>
          </a:p>
        </p:txBody>
      </p:sp>
      <p:pic>
        <p:nvPicPr>
          <p:cNvPr id="9" name="Picture 8" descr="wat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743325"/>
            <a:ext cx="2095500" cy="2657475"/>
          </a:xfrm>
          <a:prstGeom prst="rect">
            <a:avLst/>
          </a:prstGeom>
        </p:spPr>
      </p:pic>
      <p:sp>
        <p:nvSpPr>
          <p:cNvPr id="10" name="Pie 9"/>
          <p:cNvSpPr/>
          <p:nvPr/>
        </p:nvSpPr>
        <p:spPr>
          <a:xfrm>
            <a:off x="6400800" y="4429125"/>
            <a:ext cx="1371600" cy="1296000"/>
          </a:xfrm>
          <a:prstGeom prst="pie">
            <a:avLst>
              <a:gd name="adj1" fmla="val 11922462"/>
              <a:gd name="adj2" fmla="val 80972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Nazanin" pitchFamily="2" charset="-78"/>
            </a:endParaRPr>
          </a:p>
        </p:txBody>
      </p:sp>
      <p:pic>
        <p:nvPicPr>
          <p:cNvPr id="11" name="Picture 10" descr="wat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900" y="4419600"/>
            <a:ext cx="1043517" cy="129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9800" y="57912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Nazanin" pitchFamily="2" charset="-78"/>
              </a:rPr>
              <a:t>80 درصد کار غير مفيد</a:t>
            </a:r>
            <a:endParaRPr lang="en-US" dirty="0">
              <a:solidFill>
                <a:schemeClr val="tx1"/>
              </a:solidFill>
              <a:cs typeface="Nazanin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1675800"/>
            <a:ext cx="1371600" cy="1296600"/>
            <a:chOff x="1600200" y="1675800"/>
            <a:chExt cx="1371600" cy="1296600"/>
          </a:xfrm>
        </p:grpSpPr>
        <p:sp>
          <p:nvSpPr>
            <p:cNvPr id="13" name="Pie 12"/>
            <p:cNvSpPr/>
            <p:nvPr/>
          </p:nvSpPr>
          <p:spPr>
            <a:xfrm>
              <a:off x="1600200" y="1675800"/>
              <a:ext cx="1371600" cy="1296000"/>
            </a:xfrm>
            <a:prstGeom prst="pie">
              <a:avLst>
                <a:gd name="adj1" fmla="val 11922462"/>
                <a:gd name="adj2" fmla="val 809722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Nazanin" pitchFamily="2" charset="-78"/>
              </a:endParaRPr>
            </a:p>
          </p:txBody>
        </p:sp>
        <p:sp>
          <p:nvSpPr>
            <p:cNvPr id="14" name="Pie 13"/>
            <p:cNvSpPr/>
            <p:nvPr/>
          </p:nvSpPr>
          <p:spPr>
            <a:xfrm>
              <a:off x="1600200" y="1676400"/>
              <a:ext cx="1371600" cy="1296000"/>
            </a:xfrm>
            <a:prstGeom prst="pie">
              <a:avLst>
                <a:gd name="adj1" fmla="val 8111516"/>
                <a:gd name="adj2" fmla="val 122799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Nazanin" pitchFamily="2" charset="-78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918676" y="3857236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مدیریت زمان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45" name="TextBox 44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46" name="TextBox 45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47" name="TextBox 46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10" grpId="0" animBg="1"/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برنامه‌ريزي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a-IR" dirty="0"/>
              <a:t>برنامه‌ريزي، آماده نمودن امکانات و منابع و وسايل جهت تحقق بخشيدن به اهداف است.</a:t>
            </a:r>
            <a:endParaRPr lang="en-US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برنامه‌ريزي باعث مي‌شود 10 درصد اثربخشي بهبود يابد. </a:t>
            </a:r>
          </a:p>
          <a:p>
            <a:pPr>
              <a:buNone/>
            </a:pPr>
            <a:r>
              <a:rPr lang="fa-IR" dirty="0"/>
              <a:t>يعني تقريبا دو ساعت در هر روز ذخيره شود.</a:t>
            </a:r>
          </a:p>
          <a:p>
            <a:pPr>
              <a:buNone/>
            </a:pPr>
            <a:r>
              <a:rPr lang="fa-IR" dirty="0"/>
              <a:t>(هر 8 دقيقه برنامه‌ريزي موجب ذخيره يک ساعت زمان مي‌شود.)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نکاتي در مورد برنامه‌ريزي: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زمانبندي منطقي براي کارها در نظر بگيريد.</a:t>
            </a:r>
          </a:p>
          <a:p>
            <a:pPr lvl="1">
              <a:buNone/>
            </a:pPr>
            <a:r>
              <a:rPr lang="fa-IR" dirty="0"/>
              <a:t>		قانون پارکينسون: کارها به اندازه زماني که به آنها اختصاص مي‌دهيم کش مي‌آيند!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براي استراحت و تفريح  و سرگرمي به اندازه کافي وقت در نظر بگيريد.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اولويت فعاليت‌ها را مشخص کنيد.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ترتيب انجام کارها را براساس اولويت آنها درنظر بگيريد نه بر اساس دوست داشتن.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کارهايي که مي‌توان موازي هم انجام داد را مشخص کنيد.</a:t>
            </a:r>
          </a:p>
          <a:p>
            <a:pPr lvl="1">
              <a:buFont typeface="Wingdings" pitchFamily="2" charset="2"/>
              <a:buChar char="ü"/>
            </a:pPr>
            <a:r>
              <a:rPr lang="fa-IR" sz="1600" b="1" dirty="0"/>
              <a:t>مجموع زمان فعاليت‌هاي مورد نظر نبايد از 75 درصد زماني که در آن روز داريد بيشتر شود.</a:t>
            </a:r>
          </a:p>
          <a:p>
            <a:pPr lvl="1">
              <a:buFont typeface="Wingdings" pitchFamily="2" charset="2"/>
              <a:buChar char="ü"/>
            </a:pPr>
            <a:r>
              <a:rPr lang="fa-IR" dirty="0"/>
              <a:t>برنامه‌ريزي موفقيت شما را تضمين نمي‌کند اما نداشتن برنامه شکست شما را تضمين مي‌کند.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Save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1828800" cy="1556766"/>
          </a:xfrm>
          <a:prstGeom prst="rect">
            <a:avLst/>
          </a:prstGeom>
        </p:spPr>
      </p:pic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a-IR" dirty="0"/>
              <a:t>معجزه‌اي در برنامه‌ريزي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dirty="0"/>
              <a:t>مزاياي نوشتن:</a:t>
            </a:r>
          </a:p>
          <a:p>
            <a:pPr>
              <a:buNone/>
            </a:pPr>
            <a:r>
              <a:rPr lang="fa-IR" dirty="0"/>
              <a:t>ترتيب کارها مشخص مي‌شود.</a:t>
            </a:r>
          </a:p>
          <a:p>
            <a:pPr>
              <a:buNone/>
            </a:pPr>
            <a:r>
              <a:rPr lang="fa-IR" dirty="0"/>
              <a:t>برخي کارهاي غير ضروري حذف مي‌شود.</a:t>
            </a:r>
          </a:p>
          <a:p>
            <a:pPr>
              <a:buNone/>
            </a:pPr>
            <a:r>
              <a:rPr lang="fa-IR" dirty="0"/>
              <a:t>نگراني و استرس کاهش مي‌يابد.</a:t>
            </a:r>
          </a:p>
          <a:p>
            <a:pPr>
              <a:buNone/>
            </a:pPr>
            <a:r>
              <a:rPr lang="fa-IR" dirty="0"/>
              <a:t>امکان زمانبندي فراهم مي‌شود.</a:t>
            </a:r>
          </a:p>
          <a:p>
            <a:pPr>
              <a:buNone/>
            </a:pPr>
            <a:r>
              <a:rPr lang="fa-IR" dirty="0"/>
              <a:t>ابهام در شروع هر فعاليت و نگراني از اينکه آيا اين فعاليت بموقع است يا نه از بين مي‌رود.</a:t>
            </a:r>
          </a:p>
          <a:p>
            <a:pPr>
              <a:buNone/>
            </a:pPr>
            <a:r>
              <a:rPr lang="fa-IR" dirty="0"/>
              <a:t>موجب خودانگيزشي مي‌شود.</a:t>
            </a:r>
          </a:p>
          <a:p>
            <a:pPr>
              <a:buNone/>
            </a:pPr>
            <a:r>
              <a:rPr lang="fa-IR" dirty="0"/>
              <a:t>امکان بررسي و خود ارزيابي را فراهم مي‌کند.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36576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7" name="Rectangle 6"/>
          <p:cNvSpPr/>
          <p:nvPr/>
        </p:nvSpPr>
        <p:spPr>
          <a:xfrm rot="20272633">
            <a:off x="1600200" y="3276600"/>
            <a:ext cx="76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8" name="Rectangle 7"/>
          <p:cNvSpPr/>
          <p:nvPr/>
        </p:nvSpPr>
        <p:spPr>
          <a:xfrm rot="1617491">
            <a:off x="2410711" y="3204163"/>
            <a:ext cx="76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3223298" y="3059066"/>
            <a:ext cx="76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10" name="Rectangle 9"/>
          <p:cNvSpPr/>
          <p:nvPr/>
        </p:nvSpPr>
        <p:spPr>
          <a:xfrm rot="18966968">
            <a:off x="2820152" y="2750249"/>
            <a:ext cx="76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sp>
        <p:nvSpPr>
          <p:cNvPr id="11" name="Rectangle 10"/>
          <p:cNvSpPr/>
          <p:nvPr/>
        </p:nvSpPr>
        <p:spPr>
          <a:xfrm rot="20272633">
            <a:off x="2180456" y="2687138"/>
            <a:ext cx="76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5</a:t>
            </a:r>
          </a:p>
        </p:txBody>
      </p:sp>
      <p:sp>
        <p:nvSpPr>
          <p:cNvPr id="12" name="Rectangle 11"/>
          <p:cNvSpPr/>
          <p:nvPr/>
        </p:nvSpPr>
        <p:spPr>
          <a:xfrm rot="17794161">
            <a:off x="1602120" y="2639070"/>
            <a:ext cx="76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6</a:t>
            </a:r>
          </a:p>
        </p:txBody>
      </p:sp>
      <p:sp>
        <p:nvSpPr>
          <p:cNvPr id="13" name="Rectangle 12"/>
          <p:cNvSpPr/>
          <p:nvPr/>
        </p:nvSpPr>
        <p:spPr>
          <a:xfrm rot="1185484">
            <a:off x="2485511" y="2242375"/>
            <a:ext cx="76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600" y="3657600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32399" y="3698154"/>
            <a:ext cx="749201" cy="340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1600" y="3698155"/>
            <a:ext cx="749201" cy="340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43600" y="3698155"/>
            <a:ext cx="901601" cy="340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Task2,4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0" y="3698155"/>
            <a:ext cx="749201" cy="340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Task7</a:t>
            </a:r>
          </a:p>
        </p:txBody>
      </p:sp>
      <p:pic>
        <p:nvPicPr>
          <p:cNvPr id="25" name="Picture 24" descr="MC9004417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057400"/>
            <a:ext cx="1371600" cy="1371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17352811">
            <a:off x="6580381" y="1782224"/>
            <a:ext cx="749201" cy="340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Task6</a:t>
            </a:r>
          </a:p>
        </p:txBody>
      </p:sp>
      <p:sp>
        <p:nvSpPr>
          <p:cNvPr id="27" name="Rectangle 26"/>
          <p:cNvSpPr/>
          <p:nvPr/>
        </p:nvSpPr>
        <p:spPr>
          <a:xfrm rot="4083562">
            <a:off x="6247861" y="1780905"/>
            <a:ext cx="749201" cy="340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Task1</a:t>
            </a:r>
          </a:p>
        </p:txBody>
      </p:sp>
      <p:pic>
        <p:nvPicPr>
          <p:cNvPr id="29" name="Picture 28" descr="wiz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066800"/>
            <a:ext cx="1659493" cy="1752600"/>
          </a:xfrm>
          <a:prstGeom prst="rect">
            <a:avLst/>
          </a:prstGeom>
        </p:spPr>
      </p:pic>
      <p:pic>
        <p:nvPicPr>
          <p:cNvPr id="30" name="Picture 29" descr="wizard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838200"/>
            <a:ext cx="2590800" cy="2590800"/>
          </a:xfrm>
          <a:prstGeom prst="rect">
            <a:avLst/>
          </a:prstGeom>
        </p:spPr>
      </p:pic>
      <p:sp>
        <p:nvSpPr>
          <p:cNvPr id="50" name="TextBox 49">
            <a:hlinkClick r:id="rId5" action="ppaction://hlinksldjump"/>
          </p:cNvPr>
          <p:cNvSpPr txBox="1"/>
          <p:nvPr/>
        </p:nvSpPr>
        <p:spPr>
          <a:xfrm>
            <a:off x="8390269" y="914400"/>
            <a:ext cx="75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ارزش زمان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51" name="TextBox 50">
            <a:hlinkClick r:id="rId6" action="ppaction://hlinksldjump"/>
          </p:cNvPr>
          <p:cNvSpPr txBox="1"/>
          <p:nvPr/>
        </p:nvSpPr>
        <p:spPr>
          <a:xfrm>
            <a:off x="7766700" y="142618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زمان چيست؟</a:t>
            </a:r>
          </a:p>
        </p:txBody>
      </p:sp>
      <p:sp>
        <p:nvSpPr>
          <p:cNvPr id="52" name="TextBox 51">
            <a:hlinkClick r:id="rId7" action="ppaction://hlinksldjump"/>
          </p:cNvPr>
          <p:cNvSpPr txBox="1"/>
          <p:nvPr/>
        </p:nvSpPr>
        <p:spPr>
          <a:xfrm>
            <a:off x="8045622" y="1937962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بهره‌وري چيست؟</a:t>
            </a:r>
          </a:p>
        </p:txBody>
      </p:sp>
      <p:sp>
        <p:nvSpPr>
          <p:cNvPr id="54" name="TextBox 53">
            <a:hlinkClick r:id="rId8" action="ppaction://hlinksldjump"/>
          </p:cNvPr>
          <p:cNvSpPr txBox="1"/>
          <p:nvPr/>
        </p:nvSpPr>
        <p:spPr>
          <a:xfrm>
            <a:off x="8371031" y="244974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برنامه‌ريزي</a:t>
            </a:r>
          </a:p>
        </p:txBody>
      </p:sp>
      <p:sp>
        <p:nvSpPr>
          <p:cNvPr id="55" name="TextBox 54">
            <a:hlinkClick r:id="rId9" action="ppaction://hlinksldjump"/>
          </p:cNvPr>
          <p:cNvSpPr txBox="1"/>
          <p:nvPr/>
        </p:nvSpPr>
        <p:spPr>
          <a:xfrm>
            <a:off x="8032798" y="296152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اولويت‌بندي کارها</a:t>
            </a:r>
          </a:p>
        </p:txBody>
      </p:sp>
      <p:sp>
        <p:nvSpPr>
          <p:cNvPr id="56" name="TextBox 55">
            <a:hlinkClick r:id="rId10" action="ppaction://hlinksldjump"/>
          </p:cNvPr>
          <p:cNvSpPr txBox="1"/>
          <p:nvPr/>
        </p:nvSpPr>
        <p:spPr>
          <a:xfrm>
            <a:off x="8213938" y="3473305"/>
            <a:ext cx="9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تفويض اختيار</a:t>
            </a:r>
          </a:p>
        </p:txBody>
      </p:sp>
      <p:sp>
        <p:nvSpPr>
          <p:cNvPr id="57" name="TextBox 56">
            <a:hlinkClick r:id="rId11" action="ppaction://hlinksldjump"/>
          </p:cNvPr>
          <p:cNvSpPr txBox="1"/>
          <p:nvPr/>
        </p:nvSpPr>
        <p:spPr>
          <a:xfrm>
            <a:off x="7765097" y="3985086"/>
            <a:ext cx="1378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شناسايي راهزنان زمان</a:t>
            </a:r>
          </a:p>
        </p:txBody>
      </p:sp>
      <p:sp>
        <p:nvSpPr>
          <p:cNvPr id="59" name="TextBox 58">
            <a:hlinkClick r:id="rId12" action="ppaction://hlinksldjump"/>
          </p:cNvPr>
          <p:cNvSpPr txBox="1"/>
          <p:nvPr/>
        </p:nvSpPr>
        <p:spPr>
          <a:xfrm>
            <a:off x="8047225" y="5008648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</a:t>
            </a:r>
            <a:r>
              <a:rPr lang="fa-IR" sz="1200" b="1" dirty="0" smtClean="0">
                <a:cs typeface="B Nazanin" panose="00000400000000000000" pitchFamily="2" charset="-78"/>
              </a:rPr>
              <a:t>ارتباطات</a:t>
            </a:r>
            <a:endParaRPr lang="fa-IR" sz="1200" b="1" dirty="0">
              <a:cs typeface="B Nazanin" panose="00000400000000000000" pitchFamily="2" charset="-78"/>
            </a:endParaRPr>
          </a:p>
        </p:txBody>
      </p:sp>
      <p:sp>
        <p:nvSpPr>
          <p:cNvPr id="60" name="TextBox 59">
            <a:hlinkClick r:id="rId13" action="ppaction://hlinksldjump"/>
          </p:cNvPr>
          <p:cNvSpPr txBox="1"/>
          <p:nvPr/>
        </p:nvSpPr>
        <p:spPr>
          <a:xfrm>
            <a:off x="7951045" y="5520429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شبکه‌های اجتماعی</a:t>
            </a:r>
          </a:p>
        </p:txBody>
      </p:sp>
      <p:sp>
        <p:nvSpPr>
          <p:cNvPr id="61" name="TextBox 60">
            <a:hlinkClick r:id="rId14" action="ppaction://hlinksldjump"/>
          </p:cNvPr>
          <p:cNvSpPr txBox="1"/>
          <p:nvPr/>
        </p:nvSpPr>
        <p:spPr>
          <a:xfrm>
            <a:off x="7954251" y="6032212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نرم افزارها و ابزارها</a:t>
            </a:r>
          </a:p>
        </p:txBody>
      </p:sp>
      <p:sp>
        <p:nvSpPr>
          <p:cNvPr id="63" name="TextBox 62">
            <a:hlinkClick r:id="rId15" action="ppaction://hlinksldjump"/>
          </p:cNvPr>
          <p:cNvSpPr txBox="1"/>
          <p:nvPr/>
        </p:nvSpPr>
        <p:spPr>
          <a:xfrm>
            <a:off x="8098521" y="449686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مديريت جلسات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27160</TotalTime>
  <Words>5335</Words>
  <Application>Microsoft Office PowerPoint</Application>
  <PresentationFormat>On-screen Show (4:3)</PresentationFormat>
  <Paragraphs>1034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B Mitra</vt:lpstr>
      <vt:lpstr>B Nazanin</vt:lpstr>
      <vt:lpstr>B Zar</vt:lpstr>
      <vt:lpstr>Calibri</vt:lpstr>
      <vt:lpstr>IranNastaliq</vt:lpstr>
      <vt:lpstr>Nazanin</vt:lpstr>
      <vt:lpstr>Times New Roman</vt:lpstr>
      <vt:lpstr>Webdings</vt:lpstr>
      <vt:lpstr>Wingdings</vt:lpstr>
      <vt:lpstr>Wingdings 2</vt:lpstr>
      <vt:lpstr>Office Theme</vt:lpstr>
      <vt:lpstr>مديريت زمان در عصر فناوری اطلاعات  Time Management  in the age of Information Technology</vt:lpstr>
      <vt:lpstr>ارزش زمان</vt:lpstr>
      <vt:lpstr>زمان به عنوان يک سرمايه</vt:lpstr>
      <vt:lpstr>مديريت زمان چيست؟</vt:lpstr>
      <vt:lpstr>اهداف مديريت زمان</vt:lpstr>
      <vt:lpstr>بهره‌وري چيست؟</vt:lpstr>
      <vt:lpstr>اصل پارتو(قاعده 20، 80)</vt:lpstr>
      <vt:lpstr>برنامه‌ريزي</vt:lpstr>
      <vt:lpstr>معجزه‌اي در برنامه‌ريزي</vt:lpstr>
      <vt:lpstr>روش LEADS در برنامه‌ريزي روزانه</vt:lpstr>
      <vt:lpstr>ليست فعاليت‌ها</vt:lpstr>
      <vt:lpstr>اولويت‌بندي کارها</vt:lpstr>
      <vt:lpstr>معيارهاي اولويت‌بندي کارها</vt:lpstr>
      <vt:lpstr>زمانبندي روش ABC</vt:lpstr>
      <vt:lpstr>تفويض اختيار</vt:lpstr>
      <vt:lpstr>تفويض اختيار</vt:lpstr>
      <vt:lpstr>تفويض اختيار</vt:lpstr>
      <vt:lpstr>راهزنان زمان</vt:lpstr>
      <vt:lpstr>تقلاي بيش از حد</vt:lpstr>
      <vt:lpstr>عدم تناسب مسئوليت و اختيار</vt:lpstr>
      <vt:lpstr>مراجعين پيش‌بيني نشده</vt:lpstr>
      <vt:lpstr>ناتواني در گفتن "نه"</vt:lpstr>
      <vt:lpstr>وابسته بودن کارها به هم و کارکنان به هم</vt:lpstr>
      <vt:lpstr>ناتمام گذاشتن وظايف</vt:lpstr>
      <vt:lpstr>عوامل بحراني و پيش‌بيني‌نشده</vt:lpstr>
      <vt:lpstr>به تعويق انداختن کارها</vt:lpstr>
      <vt:lpstr>فناوري اطلاعات</vt:lpstr>
      <vt:lpstr>جلسات</vt:lpstr>
      <vt:lpstr>جلسات</vt:lpstr>
      <vt:lpstr>وظايف رئيس جلسه پيش از آغاز جلسه</vt:lpstr>
      <vt:lpstr>وظايف شرکت کنندگان جلسه پيش از آغاز جلسه</vt:lpstr>
      <vt:lpstr>مديريت ارتباطات</vt:lpstr>
      <vt:lpstr>مديريت ارتباطات</vt:lpstr>
      <vt:lpstr>مديريت ارتباطات</vt:lpstr>
      <vt:lpstr>جنس پیام‌ها</vt:lpstr>
      <vt:lpstr>فناوری اطلاعات و تحول ارتباطات</vt:lpstr>
      <vt:lpstr>مکالمه تلفني</vt:lpstr>
      <vt:lpstr>مکالمه تلفني</vt:lpstr>
      <vt:lpstr>پست الکترونيکي(Email):</vt:lpstr>
      <vt:lpstr>شبکه‌های اجتماعی</vt:lpstr>
      <vt:lpstr>Microsoft OneNote</vt:lpstr>
      <vt:lpstr>Microsoft Project</vt:lpstr>
      <vt:lpstr>Microsoft Excel</vt:lpstr>
      <vt:lpstr>Google Calendar</vt:lpstr>
      <vt:lpstr>Microsoft To 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زمان</dc:title>
  <dc:creator>77</dc:creator>
  <cp:lastModifiedBy>Rabiei, Mohammad</cp:lastModifiedBy>
  <cp:revision>481</cp:revision>
  <dcterms:created xsi:type="dcterms:W3CDTF">2009-01-15T08:43:44Z</dcterms:created>
  <dcterms:modified xsi:type="dcterms:W3CDTF">2023-10-02T08:54:44Z</dcterms:modified>
</cp:coreProperties>
</file>